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8" r:id="rId2"/>
    <p:sldId id="260" r:id="rId3"/>
    <p:sldId id="259" r:id="rId4"/>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67731" autoAdjust="0"/>
  </p:normalViewPr>
  <p:slideViewPr>
    <p:cSldViewPr snapToGrid="0">
      <p:cViewPr varScale="1">
        <p:scale>
          <a:sx n="65" d="100"/>
          <a:sy n="65" d="100"/>
        </p:scale>
        <p:origin x="102" y="22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percentStacked"/>
        <c:varyColors val="0"/>
        <c:ser>
          <c:idx val="0"/>
          <c:order val="0"/>
          <c:tx>
            <c:strRef>
              <c:f>Sheet1!$B$1</c:f>
              <c:strCache>
                <c:ptCount val="1"/>
                <c:pt idx="0">
                  <c:v>土工事</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中間検査</c:v>
                </c:pt>
              </c:strCache>
            </c:strRef>
          </c:cat>
          <c:val>
            <c:numRef>
              <c:f>Sheet1!$B$2</c:f>
              <c:numCache>
                <c:formatCode>General</c:formatCode>
                <c:ptCount val="1"/>
                <c:pt idx="0">
                  <c:v>75</c:v>
                </c:pt>
              </c:numCache>
            </c:numRef>
          </c:val>
          <c:extLst>
            <c:ext xmlns:c16="http://schemas.microsoft.com/office/drawing/2014/chart" uri="{C3380CC4-5D6E-409C-BE32-E72D297353CC}">
              <c16:uniqueId val="{00000000-B919-4988-A43D-80EBAC55A320}"/>
            </c:ext>
          </c:extLst>
        </c:ser>
        <c:ser>
          <c:idx val="1"/>
          <c:order val="1"/>
          <c:tx>
            <c:strRef>
              <c:f>Sheet1!$C$1</c:f>
              <c:strCache>
                <c:ptCount val="1"/>
                <c:pt idx="0">
                  <c:v>舗装工事</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中間検査</c:v>
                </c:pt>
              </c:strCache>
            </c:strRef>
          </c:cat>
          <c:val>
            <c:numRef>
              <c:f>Sheet1!$C$2</c:f>
              <c:numCache>
                <c:formatCode>General</c:formatCode>
                <c:ptCount val="1"/>
                <c:pt idx="0">
                  <c:v>23</c:v>
                </c:pt>
              </c:numCache>
            </c:numRef>
          </c:val>
          <c:extLst>
            <c:ext xmlns:c16="http://schemas.microsoft.com/office/drawing/2014/chart" uri="{C3380CC4-5D6E-409C-BE32-E72D297353CC}">
              <c16:uniqueId val="{00000001-B919-4988-A43D-80EBAC55A320}"/>
            </c:ext>
          </c:extLst>
        </c:ser>
        <c:ser>
          <c:idx val="2"/>
          <c:order val="2"/>
          <c:tx>
            <c:strRef>
              <c:f>Sheet1!$D$1</c:f>
              <c:strCache>
                <c:ptCount val="1"/>
                <c:pt idx="0">
                  <c:v>コンクリート工事</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中間検査</c:v>
                </c:pt>
              </c:strCache>
            </c:strRef>
          </c:cat>
          <c:val>
            <c:numRef>
              <c:f>Sheet1!$D$2</c:f>
              <c:numCache>
                <c:formatCode>General</c:formatCode>
                <c:ptCount val="1"/>
                <c:pt idx="0">
                  <c:v>2</c:v>
                </c:pt>
              </c:numCache>
            </c:numRef>
          </c:val>
          <c:extLst>
            <c:ext xmlns:c16="http://schemas.microsoft.com/office/drawing/2014/chart" uri="{C3380CC4-5D6E-409C-BE32-E72D297353CC}">
              <c16:uniqueId val="{00000002-B919-4988-A43D-80EBAC55A320}"/>
            </c:ext>
          </c:extLst>
        </c:ser>
        <c:dLbls>
          <c:dLblPos val="ctr"/>
          <c:showLegendKey val="0"/>
          <c:showVal val="1"/>
          <c:showCatName val="0"/>
          <c:showSerName val="0"/>
          <c:showPercent val="0"/>
          <c:showBubbleSize val="0"/>
        </c:dLbls>
        <c:gapWidth val="150"/>
        <c:overlap val="100"/>
        <c:axId val="229026360"/>
        <c:axId val="112273024"/>
      </c:barChart>
      <c:catAx>
        <c:axId val="2290263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bg1"/>
                </a:solidFill>
                <a:latin typeface="+mn-lt"/>
                <a:ea typeface="+mn-ea"/>
                <a:cs typeface="+mn-cs"/>
              </a:defRPr>
            </a:pPr>
            <a:endParaRPr lang="ja-JP"/>
          </a:p>
        </c:txPr>
        <c:crossAx val="112273024"/>
        <c:crosses val="autoZero"/>
        <c:auto val="1"/>
        <c:lblAlgn val="ctr"/>
        <c:lblOffset val="100"/>
        <c:noMultiLvlLbl val="0"/>
      </c:catAx>
      <c:valAx>
        <c:axId val="11227302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ja-JP"/>
          </a:p>
        </c:txPr>
        <c:crossAx val="22902636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percentStacked"/>
        <c:varyColors val="0"/>
        <c:ser>
          <c:idx val="0"/>
          <c:order val="0"/>
          <c:tx>
            <c:strRef>
              <c:f>Sheet1!$B$1</c:f>
              <c:strCache>
                <c:ptCount val="1"/>
                <c:pt idx="0">
                  <c:v>コンクリート構造物</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完成検査</c:v>
                </c:pt>
              </c:strCache>
            </c:strRef>
          </c:cat>
          <c:val>
            <c:numRef>
              <c:f>Sheet1!$B$2</c:f>
              <c:numCache>
                <c:formatCode>General</c:formatCode>
                <c:ptCount val="1"/>
                <c:pt idx="0">
                  <c:v>10</c:v>
                </c:pt>
              </c:numCache>
            </c:numRef>
          </c:val>
          <c:extLst>
            <c:ext xmlns:c16="http://schemas.microsoft.com/office/drawing/2014/chart" uri="{C3380CC4-5D6E-409C-BE32-E72D297353CC}">
              <c16:uniqueId val="{00000000-BD19-4334-92E4-5CF10229AF29}"/>
            </c:ext>
          </c:extLst>
        </c:ser>
        <c:ser>
          <c:idx val="1"/>
          <c:order val="1"/>
          <c:tx>
            <c:strRef>
              <c:f>Sheet1!$C$1</c:f>
              <c:strCache>
                <c:ptCount val="1"/>
                <c:pt idx="0">
                  <c:v>土工事</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完成検査</c:v>
                </c:pt>
              </c:strCache>
            </c:strRef>
          </c:cat>
          <c:val>
            <c:numRef>
              <c:f>Sheet1!$C$2</c:f>
              <c:numCache>
                <c:formatCode>General</c:formatCode>
                <c:ptCount val="1"/>
                <c:pt idx="0">
                  <c:v>15</c:v>
                </c:pt>
              </c:numCache>
            </c:numRef>
          </c:val>
          <c:extLst>
            <c:ext xmlns:c16="http://schemas.microsoft.com/office/drawing/2014/chart" uri="{C3380CC4-5D6E-409C-BE32-E72D297353CC}">
              <c16:uniqueId val="{00000001-BD19-4334-92E4-5CF10229AF29}"/>
            </c:ext>
          </c:extLst>
        </c:ser>
        <c:ser>
          <c:idx val="2"/>
          <c:order val="2"/>
          <c:tx>
            <c:strRef>
              <c:f>Sheet1!$D$1</c:f>
              <c:strCache>
                <c:ptCount val="1"/>
                <c:pt idx="0">
                  <c:v>舗装工事</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完成検査</c:v>
                </c:pt>
              </c:strCache>
            </c:strRef>
          </c:cat>
          <c:val>
            <c:numRef>
              <c:f>Sheet1!$D$2</c:f>
              <c:numCache>
                <c:formatCode>General</c:formatCode>
                <c:ptCount val="1"/>
                <c:pt idx="0">
                  <c:v>20</c:v>
                </c:pt>
              </c:numCache>
            </c:numRef>
          </c:val>
          <c:extLst>
            <c:ext xmlns:c16="http://schemas.microsoft.com/office/drawing/2014/chart" uri="{C3380CC4-5D6E-409C-BE32-E72D297353CC}">
              <c16:uniqueId val="{00000002-BD19-4334-92E4-5CF10229AF29}"/>
            </c:ext>
          </c:extLst>
        </c:ser>
        <c:ser>
          <c:idx val="3"/>
          <c:order val="3"/>
          <c:tx>
            <c:strRef>
              <c:f>Sheet1!$E$1</c:f>
              <c:strCache>
                <c:ptCount val="1"/>
                <c:pt idx="0">
                  <c:v>法面工事</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完成検査</c:v>
                </c:pt>
              </c:strCache>
            </c:strRef>
          </c:cat>
          <c:val>
            <c:numRef>
              <c:f>Sheet1!$E$2</c:f>
              <c:numCache>
                <c:formatCode>General</c:formatCode>
                <c:ptCount val="1"/>
                <c:pt idx="0">
                  <c:v>10</c:v>
                </c:pt>
              </c:numCache>
            </c:numRef>
          </c:val>
          <c:extLst>
            <c:ext xmlns:c16="http://schemas.microsoft.com/office/drawing/2014/chart" uri="{C3380CC4-5D6E-409C-BE32-E72D297353CC}">
              <c16:uniqueId val="{00000003-BD19-4334-92E4-5CF10229AF29}"/>
            </c:ext>
          </c:extLst>
        </c:ser>
        <c:ser>
          <c:idx val="4"/>
          <c:order val="4"/>
          <c:tx>
            <c:strRef>
              <c:f>Sheet1!$F$1</c:f>
              <c:strCache>
                <c:ptCount val="1"/>
                <c:pt idx="0">
                  <c:v>標識・区画線等設置</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完成検査</c:v>
                </c:pt>
              </c:strCache>
            </c:strRef>
          </c:cat>
          <c:val>
            <c:numRef>
              <c:f>Sheet1!$F$2</c:f>
              <c:numCache>
                <c:formatCode>General</c:formatCode>
                <c:ptCount val="1"/>
                <c:pt idx="0">
                  <c:v>5</c:v>
                </c:pt>
              </c:numCache>
            </c:numRef>
          </c:val>
          <c:extLst>
            <c:ext xmlns:c16="http://schemas.microsoft.com/office/drawing/2014/chart" uri="{C3380CC4-5D6E-409C-BE32-E72D297353CC}">
              <c16:uniqueId val="{00000004-BD19-4334-92E4-5CF10229AF29}"/>
            </c:ext>
          </c:extLst>
        </c:ser>
        <c:ser>
          <c:idx val="5"/>
          <c:order val="5"/>
          <c:tx>
            <c:strRef>
              <c:f>Sheet1!$G$1</c:f>
              <c:strCache>
                <c:ptCount val="1"/>
                <c:pt idx="0">
                  <c:v>トンネル工事</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完成検査</c:v>
                </c:pt>
              </c:strCache>
            </c:strRef>
          </c:cat>
          <c:val>
            <c:numRef>
              <c:f>Sheet1!$G$2</c:f>
              <c:numCache>
                <c:formatCode>General</c:formatCode>
                <c:ptCount val="1"/>
                <c:pt idx="0">
                  <c:v>25</c:v>
                </c:pt>
              </c:numCache>
            </c:numRef>
          </c:val>
          <c:extLst>
            <c:ext xmlns:c16="http://schemas.microsoft.com/office/drawing/2014/chart" uri="{C3380CC4-5D6E-409C-BE32-E72D297353CC}">
              <c16:uniqueId val="{00000005-BD19-4334-92E4-5CF10229AF29}"/>
            </c:ext>
          </c:extLst>
        </c:ser>
        <c:ser>
          <c:idx val="6"/>
          <c:order val="6"/>
          <c:tx>
            <c:strRef>
              <c:f>Sheet1!$H$1</c:f>
              <c:strCache>
                <c:ptCount val="1"/>
                <c:pt idx="0">
                  <c:v>植栽工事</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完成検査</c:v>
                </c:pt>
              </c:strCache>
            </c:strRef>
          </c:cat>
          <c:val>
            <c:numRef>
              <c:f>Sheet1!$H$2</c:f>
              <c:numCache>
                <c:formatCode>General</c:formatCode>
                <c:ptCount val="1"/>
                <c:pt idx="0">
                  <c:v>5</c:v>
                </c:pt>
              </c:numCache>
            </c:numRef>
          </c:val>
          <c:extLst>
            <c:ext xmlns:c16="http://schemas.microsoft.com/office/drawing/2014/chart" uri="{C3380CC4-5D6E-409C-BE32-E72D297353CC}">
              <c16:uniqueId val="{00000006-BD19-4334-92E4-5CF10229AF29}"/>
            </c:ext>
          </c:extLst>
        </c:ser>
        <c:ser>
          <c:idx val="7"/>
          <c:order val="7"/>
          <c:tx>
            <c:strRef>
              <c:f>Sheet1!$I$1</c:f>
              <c:strCache>
                <c:ptCount val="1"/>
                <c:pt idx="0">
                  <c:v>電線共同溝工事</c:v>
                </c:pt>
              </c:strCache>
            </c:strRef>
          </c:tx>
          <c:spPr>
            <a:solidFill>
              <a:schemeClr val="accent2">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完成検査</c:v>
                </c:pt>
              </c:strCache>
            </c:strRef>
          </c:cat>
          <c:val>
            <c:numRef>
              <c:f>Sheet1!$I$2</c:f>
              <c:numCache>
                <c:formatCode>General</c:formatCode>
                <c:ptCount val="1"/>
                <c:pt idx="0">
                  <c:v>15</c:v>
                </c:pt>
              </c:numCache>
            </c:numRef>
          </c:val>
          <c:extLst>
            <c:ext xmlns:c16="http://schemas.microsoft.com/office/drawing/2014/chart" uri="{C3380CC4-5D6E-409C-BE32-E72D297353CC}">
              <c16:uniqueId val="{00000007-BD19-4334-92E4-5CF10229AF29}"/>
            </c:ext>
          </c:extLst>
        </c:ser>
        <c:dLbls>
          <c:dLblPos val="ctr"/>
          <c:showLegendKey val="0"/>
          <c:showVal val="1"/>
          <c:showCatName val="0"/>
          <c:showSerName val="0"/>
          <c:showPercent val="0"/>
          <c:showBubbleSize val="0"/>
        </c:dLbls>
        <c:gapWidth val="150"/>
        <c:overlap val="100"/>
        <c:axId val="615475376"/>
        <c:axId val="615474592"/>
      </c:barChart>
      <c:catAx>
        <c:axId val="6154753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bg1"/>
                </a:solidFill>
                <a:latin typeface="+mn-lt"/>
                <a:ea typeface="+mn-ea"/>
                <a:cs typeface="+mn-cs"/>
              </a:defRPr>
            </a:pPr>
            <a:endParaRPr lang="ja-JP"/>
          </a:p>
        </c:txPr>
        <c:crossAx val="615474592"/>
        <c:crosses val="autoZero"/>
        <c:auto val="1"/>
        <c:lblAlgn val="ctr"/>
        <c:lblOffset val="100"/>
        <c:noMultiLvlLbl val="0"/>
      </c:catAx>
      <c:valAx>
        <c:axId val="61547459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ja-JP"/>
          </a:p>
        </c:txPr>
        <c:crossAx val="61547537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percentStacked"/>
        <c:varyColors val="0"/>
        <c:ser>
          <c:idx val="0"/>
          <c:order val="0"/>
          <c:tx>
            <c:strRef>
              <c:f>Sheet1!$B$1</c:f>
              <c:strCache>
                <c:ptCount val="1"/>
                <c:pt idx="0">
                  <c:v>中間検査
11/22実施</c:v>
                </c:pt>
              </c:strCache>
            </c:strRef>
          </c:tx>
          <c:spPr>
            <a:solidFill>
              <a:schemeClr val="bg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各検査の金額割合</c:v>
                </c:pt>
              </c:strCache>
            </c:strRef>
          </c:cat>
          <c:val>
            <c:numRef>
              <c:f>Sheet1!$B$2</c:f>
              <c:numCache>
                <c:formatCode>General</c:formatCode>
                <c:ptCount val="1"/>
                <c:pt idx="0">
                  <c:v>65</c:v>
                </c:pt>
              </c:numCache>
            </c:numRef>
          </c:val>
          <c:extLst>
            <c:ext xmlns:c16="http://schemas.microsoft.com/office/drawing/2014/chart" uri="{C3380CC4-5D6E-409C-BE32-E72D297353CC}">
              <c16:uniqueId val="{00000000-82F7-4123-890C-B667CCEB7C40}"/>
            </c:ext>
          </c:extLst>
        </c:ser>
        <c:ser>
          <c:idx val="1"/>
          <c:order val="1"/>
          <c:tx>
            <c:strRef>
              <c:f>Sheet1!$C$1</c:f>
              <c:strCache>
                <c:ptCount val="1"/>
                <c:pt idx="0">
                  <c:v>完成検査
3/22実施2</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各検査の金額割合</c:v>
                </c:pt>
              </c:strCache>
            </c:strRef>
          </c:cat>
          <c:val>
            <c:numRef>
              <c:f>Sheet1!$C$2</c:f>
              <c:numCache>
                <c:formatCode>General</c:formatCode>
                <c:ptCount val="1"/>
                <c:pt idx="0">
                  <c:v>35</c:v>
                </c:pt>
              </c:numCache>
            </c:numRef>
          </c:val>
          <c:extLst>
            <c:ext xmlns:c16="http://schemas.microsoft.com/office/drawing/2014/chart" uri="{C3380CC4-5D6E-409C-BE32-E72D297353CC}">
              <c16:uniqueId val="{00000001-82F7-4123-890C-B667CCEB7C40}"/>
            </c:ext>
          </c:extLst>
        </c:ser>
        <c:dLbls>
          <c:dLblPos val="ctr"/>
          <c:showLegendKey val="0"/>
          <c:showVal val="1"/>
          <c:showCatName val="0"/>
          <c:showSerName val="0"/>
          <c:showPercent val="0"/>
          <c:showBubbleSize val="0"/>
        </c:dLbls>
        <c:gapWidth val="150"/>
        <c:overlap val="100"/>
        <c:axId val="229026360"/>
        <c:axId val="112273024"/>
      </c:barChart>
      <c:catAx>
        <c:axId val="2290263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bg1"/>
                </a:solidFill>
                <a:latin typeface="+mn-lt"/>
                <a:ea typeface="+mn-ea"/>
                <a:cs typeface="+mn-cs"/>
              </a:defRPr>
            </a:pPr>
            <a:endParaRPr lang="ja-JP"/>
          </a:p>
        </c:txPr>
        <c:crossAx val="112273024"/>
        <c:crosses val="autoZero"/>
        <c:auto val="1"/>
        <c:lblAlgn val="ctr"/>
        <c:lblOffset val="100"/>
        <c:noMultiLvlLbl val="0"/>
      </c:catAx>
      <c:valAx>
        <c:axId val="11227302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ja-JP"/>
          </a:p>
        </c:txPr>
        <c:crossAx val="22902636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A205AC01-DF80-4FA3-AADF-88FBDB94D0D3}" type="datetimeFigureOut">
              <a:rPr kumimoji="1" lang="ja-JP" altLang="en-US" smtClean="0"/>
              <a:t>2023/2/15</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A6302DCC-F2A9-4C2F-9894-476874337064}" type="slidenum">
              <a:rPr kumimoji="1" lang="ja-JP" altLang="en-US" smtClean="0"/>
              <a:t>‹#›</a:t>
            </a:fld>
            <a:endParaRPr kumimoji="1" lang="ja-JP" altLang="en-US"/>
          </a:p>
        </p:txBody>
      </p:sp>
    </p:spTree>
    <p:extLst>
      <p:ext uri="{BB962C8B-B14F-4D97-AF65-F5344CB8AC3E}">
        <p14:creationId xmlns:p14="http://schemas.microsoft.com/office/powerpoint/2010/main" val="34770667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それでは、出席者の紹介をさせていただきます。</a:t>
            </a:r>
            <a:endParaRPr kumimoji="1" lang="en-US" altLang="ja-JP" dirty="0" smtClean="0"/>
          </a:p>
          <a:p>
            <a:r>
              <a:rPr kumimoji="1" lang="ja-JP" altLang="en-US" dirty="0" smtClean="0"/>
              <a:t>私、現場代理人の○○と申します。</a:t>
            </a:r>
            <a:endParaRPr kumimoji="1" lang="en-US" altLang="ja-JP" dirty="0" smtClean="0"/>
          </a:p>
          <a:p>
            <a:r>
              <a:rPr kumimoji="1" lang="ja-JP" altLang="en-US" dirty="0" smtClean="0"/>
              <a:t>次に、管理技術者の○○です</a:t>
            </a:r>
            <a:endParaRPr kumimoji="1" lang="en-US" altLang="ja-JP" dirty="0" smtClean="0"/>
          </a:p>
          <a:p>
            <a:r>
              <a:rPr kumimoji="1" lang="ja-JP" altLang="en-US" dirty="0" smtClean="0"/>
              <a:t>次に、品質証明員の○○です</a:t>
            </a:r>
            <a:r>
              <a:rPr kumimoji="1" lang="en-US" altLang="ja-JP" dirty="0" smtClean="0"/>
              <a:t>…</a:t>
            </a:r>
            <a:r>
              <a:rPr kumimoji="1" lang="ja-JP" altLang="en-US" dirty="0" smtClean="0"/>
              <a:t>◆</a:t>
            </a:r>
            <a:endParaRPr kumimoji="1" lang="en-US" altLang="ja-JP" dirty="0" smtClean="0"/>
          </a:p>
          <a:p>
            <a:endParaRPr kumimoji="1" lang="en-US" altLang="ja-JP" dirty="0" smtClean="0"/>
          </a:p>
          <a:p>
            <a:r>
              <a:rPr kumimoji="1" lang="en-US" altLang="ja-JP" dirty="0" smtClean="0"/>
              <a:t>【</a:t>
            </a:r>
            <a:r>
              <a:rPr kumimoji="1" lang="ja-JP" altLang="en-US" dirty="0" smtClean="0"/>
              <a:t>解説</a:t>
            </a:r>
            <a:r>
              <a:rPr kumimoji="1" lang="en-US" altLang="ja-JP" dirty="0" smtClean="0"/>
              <a:t>】</a:t>
            </a:r>
          </a:p>
          <a:p>
            <a:r>
              <a:rPr kumimoji="1" lang="ja-JP" altLang="en-US" dirty="0" smtClean="0"/>
              <a:t>書面検査の冒頭に検査官に見せるパワポです。</a:t>
            </a:r>
            <a:endParaRPr kumimoji="1" lang="en-US" altLang="ja-JP" dirty="0" smtClean="0"/>
          </a:p>
          <a:p>
            <a:r>
              <a:rPr kumimoji="1" lang="ja-JP" altLang="en-US" dirty="0" smtClean="0"/>
              <a:t>このページで、出席者の紹介をします。</a:t>
            </a:r>
            <a:endParaRPr kumimoji="1" lang="en-US" altLang="ja-JP" dirty="0" smtClean="0"/>
          </a:p>
          <a:p>
            <a:r>
              <a:rPr kumimoji="1" lang="ja-JP" altLang="en-US" dirty="0" smtClean="0"/>
              <a:t>これにより、通常に行われる書面検査開始時の名刺交換を行いません。</a:t>
            </a:r>
            <a:endParaRPr kumimoji="1" lang="en-US" altLang="ja-JP" dirty="0" smtClean="0"/>
          </a:p>
          <a:p>
            <a:r>
              <a:rPr kumimoji="1" lang="ja-JP" altLang="en-US" dirty="0" smtClean="0"/>
              <a:t>それは、名刺交換した場合にビジネスマナーから、受け取った名刺を机の上に並べるため、</a:t>
            </a:r>
            <a:endParaRPr kumimoji="1" lang="en-US" altLang="ja-JP" dirty="0" smtClean="0"/>
          </a:p>
          <a:p>
            <a:r>
              <a:rPr kumimoji="1" lang="ja-JP" altLang="en-US" dirty="0" smtClean="0"/>
              <a:t>その後の書類の提示などで机上に名刺があると非常に邪魔だからです。</a:t>
            </a:r>
            <a:endParaRPr kumimoji="1" lang="en-US" altLang="ja-JP" dirty="0" smtClean="0"/>
          </a:p>
          <a:p>
            <a:endParaRPr kumimoji="1" lang="en-US" altLang="ja-JP" dirty="0" smtClean="0"/>
          </a:p>
          <a:p>
            <a:r>
              <a:rPr kumimoji="1" lang="ja-JP" altLang="en-US" dirty="0" smtClean="0"/>
              <a:t>名札は、きちんと付けているでしょから、検査官が代理人の名前がわからないと言うことは無いでしょう。</a:t>
            </a:r>
            <a:endParaRPr kumimoji="1" lang="en-US" altLang="ja-JP" dirty="0" smtClean="0"/>
          </a:p>
          <a:p>
            <a:endParaRPr kumimoji="1" lang="en-US" altLang="ja-JP" dirty="0" smtClean="0"/>
          </a:p>
          <a:p>
            <a:r>
              <a:rPr kumimoji="1" lang="ja-JP" altLang="en-US" dirty="0" smtClean="0"/>
              <a:t>書面検査の終了後に名刺交換してください。</a:t>
            </a:r>
            <a:endParaRPr kumimoji="1" lang="en-US" altLang="ja-JP" dirty="0" smtClean="0"/>
          </a:p>
          <a:p>
            <a:endParaRPr kumimoji="1" lang="en-US" altLang="ja-JP" dirty="0" smtClean="0"/>
          </a:p>
          <a:p>
            <a:r>
              <a:rPr kumimoji="1" lang="en-US" altLang="ja-JP" dirty="0" smtClean="0"/>
              <a:t>【</a:t>
            </a:r>
            <a:r>
              <a:rPr kumimoji="1" lang="ja-JP" altLang="en-US" dirty="0" smtClean="0"/>
              <a:t>その他</a:t>
            </a:r>
            <a:r>
              <a:rPr kumimoji="1" lang="en-US" altLang="ja-JP" dirty="0" smtClean="0"/>
              <a:t>】</a:t>
            </a:r>
          </a:p>
          <a:p>
            <a:r>
              <a:rPr kumimoji="1" lang="ja-JP" altLang="en-US" dirty="0" smtClean="0"/>
              <a:t>品質証明員は必ずひとりは出席が基本です。</a:t>
            </a:r>
            <a:endParaRPr kumimoji="1" lang="en-US" altLang="ja-JP" dirty="0" smtClean="0"/>
          </a:p>
          <a:p>
            <a:r>
              <a:rPr kumimoji="1" lang="ja-JP" altLang="en-US" dirty="0" smtClean="0"/>
              <a:t>品質証明や社内基準値に係わることを、品質証明員が説明すると、</a:t>
            </a:r>
            <a:endParaRPr kumimoji="1" lang="en-US" altLang="ja-JP" dirty="0" smtClean="0"/>
          </a:p>
          <a:p>
            <a:r>
              <a:rPr kumimoji="1" lang="ja-JP" altLang="en-US" dirty="0" smtClean="0"/>
              <a:t>本支店のバックアップが感じられて、心証が良いです。</a:t>
            </a:r>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A6302DCC-F2A9-4C2F-9894-476874337064}" type="slidenum">
              <a:rPr kumimoji="1" lang="ja-JP" altLang="en-US" smtClean="0"/>
              <a:t>1</a:t>
            </a:fld>
            <a:endParaRPr kumimoji="1" lang="ja-JP" altLang="en-US"/>
          </a:p>
        </p:txBody>
      </p:sp>
    </p:spTree>
    <p:extLst>
      <p:ext uri="{BB962C8B-B14F-4D97-AF65-F5344CB8AC3E}">
        <p14:creationId xmlns:p14="http://schemas.microsoft.com/office/powerpoint/2010/main" val="3123878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工事の諸元を説明します。（（１～２）は、触れなくて良いのでスルー。）</a:t>
            </a:r>
            <a:endParaRPr kumimoji="1" lang="en-US" altLang="ja-JP" dirty="0" smtClean="0"/>
          </a:p>
          <a:p>
            <a:endParaRPr kumimoji="1" lang="en-US" altLang="ja-JP" dirty="0" smtClean="0"/>
          </a:p>
          <a:p>
            <a:r>
              <a:rPr kumimoji="1" lang="ja-JP" altLang="en-US" dirty="0" smtClean="0"/>
              <a:t>（３）工事概要です。ふた工区有り（キロポストは決して読み上げたりしないこと。それを言っても検査官は土地勘が無いのでわかりません。時間の無駄ですし心証を悪くします。）</a:t>
            </a:r>
            <a:endParaRPr kumimoji="1" lang="en-US" altLang="ja-JP" dirty="0" smtClean="0"/>
          </a:p>
          <a:p>
            <a:r>
              <a:rPr kumimoji="1" lang="ja-JP" altLang="en-US" dirty="0" smtClean="0"/>
              <a:t>錦町工区は、千歳橋の橋面舗装、</a:t>
            </a:r>
            <a:r>
              <a:rPr kumimoji="1" lang="en-US" altLang="ja-JP" dirty="0" smtClean="0"/>
              <a:t>…</a:t>
            </a:r>
          </a:p>
          <a:p>
            <a:r>
              <a:rPr kumimoji="1" lang="ja-JP" altLang="en-US" dirty="0" smtClean="0"/>
              <a:t>東八線工区は、</a:t>
            </a:r>
            <a:r>
              <a:rPr kumimoji="1" lang="en-US" altLang="ja-JP" dirty="0" smtClean="0"/>
              <a:t>…</a:t>
            </a:r>
          </a:p>
          <a:p>
            <a:r>
              <a:rPr kumimoji="1" lang="ja-JP" altLang="en-US" dirty="0" smtClean="0"/>
              <a:t>です。</a:t>
            </a:r>
            <a:endParaRPr kumimoji="1" lang="en-US" altLang="ja-JP" dirty="0" smtClean="0"/>
          </a:p>
          <a:p>
            <a:r>
              <a:rPr kumimoji="1" lang="ja-JP" altLang="en-US" dirty="0" smtClean="0"/>
              <a:t>（４）工期はご覧のとおりです。（工期延伸がある場合は、話すこと。）</a:t>
            </a:r>
            <a:endParaRPr kumimoji="1" lang="en-US" altLang="ja-JP" dirty="0" smtClean="0"/>
          </a:p>
          <a:p>
            <a:r>
              <a:rPr kumimoji="1" lang="ja-JP" altLang="en-US" dirty="0" smtClean="0"/>
              <a:t>（５）請負金額は、設計変更により○○％増となっております。（金額は読み上げない。関心のあるのは、増額の％である。）</a:t>
            </a:r>
            <a:endParaRPr kumimoji="1" lang="en-US" altLang="ja-JP" dirty="0" smtClean="0"/>
          </a:p>
          <a:p>
            <a:r>
              <a:rPr kumimoji="1" lang="ja-JP" altLang="en-US" dirty="0" smtClean="0"/>
              <a:t>（６）対象項目を説明します。（評価項目に直接影響する部分なので詳細に説明すること。）</a:t>
            </a:r>
            <a:r>
              <a:rPr kumimoji="1" lang="en-US" altLang="ja-JP" dirty="0" smtClean="0"/>
              <a:t>【</a:t>
            </a:r>
            <a:r>
              <a:rPr kumimoji="1" lang="ja-JP" altLang="en-US" dirty="0" smtClean="0"/>
              <a:t>重要</a:t>
            </a:r>
            <a:r>
              <a:rPr kumimoji="1" lang="en-US" altLang="ja-JP" dirty="0" smtClean="0"/>
              <a:t>】</a:t>
            </a:r>
            <a:r>
              <a:rPr kumimoji="1" lang="ja-JP" altLang="en-US" dirty="0" smtClean="0"/>
              <a:t>そのほかに重要な対象項目、契約上の特徴などがあればもれなく追加する。</a:t>
            </a:r>
            <a:endParaRPr kumimoji="1" lang="en-US" altLang="ja-JP" dirty="0" smtClean="0"/>
          </a:p>
          <a:p>
            <a:r>
              <a:rPr kumimoji="1" lang="ja-JP" altLang="en-US" dirty="0" smtClean="0"/>
              <a:t>（７）</a:t>
            </a:r>
            <a:r>
              <a:rPr lang="ja-JP" altLang="en-US" sz="1200" dirty="0" smtClean="0">
                <a:solidFill>
                  <a:schemeClr val="bg1"/>
                </a:solidFill>
                <a:latin typeface="メイリオ" panose="020B0604030504040204" pitchFamily="50" charset="-128"/>
                <a:ea typeface="メイリオ" panose="020B0604030504040204" pitchFamily="50" charset="-128"/>
              </a:rPr>
              <a:t>設計変更確認会議（第二回）の時に、</a:t>
            </a:r>
            <a:r>
              <a:rPr kumimoji="1" lang="ja-JP" altLang="en-US" dirty="0" smtClean="0"/>
              <a:t>総合評価の提案事項及び新技術活用（ＮＥＴＩＳ）については、</a:t>
            </a:r>
            <a:r>
              <a:rPr lang="ja-JP" altLang="en-US" sz="1200" dirty="0" smtClean="0">
                <a:solidFill>
                  <a:srgbClr val="FFC000"/>
                </a:solidFill>
                <a:latin typeface="メイリオ" panose="020B0604030504040204" pitchFamily="50" charset="-128"/>
                <a:ea typeface="メイリオ" panose="020B0604030504040204" pitchFamily="50" charset="-128"/>
              </a:rPr>
              <a:t>瓜生所長により履行の確認が完了しております。</a:t>
            </a:r>
            <a:endParaRPr lang="en-US" altLang="ja-JP" sz="1200" dirty="0" smtClean="0">
              <a:solidFill>
                <a:srgbClr val="FFC000"/>
              </a:solidFill>
              <a:latin typeface="メイリオ" panose="020B0604030504040204" pitchFamily="50" charset="-128"/>
              <a:ea typeface="メイリオ" panose="020B0604030504040204" pitchFamily="50" charset="-128"/>
            </a:endParaRPr>
          </a:p>
          <a:p>
            <a:endParaRPr kumimoji="1" lang="en-US" altLang="ja-JP" dirty="0" smtClean="0"/>
          </a:p>
          <a:p>
            <a:r>
              <a:rPr kumimoji="1" lang="en-US" altLang="ja-JP" dirty="0" smtClean="0"/>
              <a:t>【</a:t>
            </a:r>
            <a:r>
              <a:rPr kumimoji="1" lang="ja-JP" altLang="en-US" dirty="0" smtClean="0"/>
              <a:t>パワポの知識</a:t>
            </a:r>
            <a:r>
              <a:rPr kumimoji="1" lang="en-US" altLang="ja-JP" dirty="0" smtClean="0"/>
              <a:t>】</a:t>
            </a:r>
          </a:p>
          <a:p>
            <a:r>
              <a:rPr kumimoji="1" lang="ja-JP" altLang="en-US" dirty="0" smtClean="0"/>
              <a:t>特にこだわりが無いなら、字体は、</a:t>
            </a:r>
            <a:r>
              <a:rPr kumimoji="1" lang="en-US" altLang="ja-JP" dirty="0" smtClean="0"/>
              <a:t>WEB</a:t>
            </a:r>
            <a:r>
              <a:rPr kumimoji="1" lang="ja-JP" altLang="en-US" dirty="0" smtClean="0"/>
              <a:t>用字体で有る“メイリオ”の使用をおすすめします。</a:t>
            </a:r>
            <a:endParaRPr kumimoji="1" lang="en-US" altLang="ja-JP" dirty="0" smtClean="0"/>
          </a:p>
          <a:p>
            <a:r>
              <a:rPr kumimoji="1" lang="ja-JP" altLang="en-US" dirty="0" smtClean="0"/>
              <a:t>格子状に並ぶため文字揺れが生じません。空白は、全角で入れると良いです。</a:t>
            </a:r>
            <a:endParaRPr kumimoji="1" lang="en-US" altLang="ja-JP" dirty="0" smtClean="0"/>
          </a:p>
          <a:p>
            <a:r>
              <a:rPr kumimoji="1" lang="ja-JP" altLang="en-US" dirty="0" smtClean="0"/>
              <a:t>それ以外の字体を選ぶ場合、文字揺れが生じないようにプロポーショナル字体を使わないことです。</a:t>
            </a:r>
            <a:endParaRPr kumimoji="1" lang="en-US" altLang="ja-JP" dirty="0" smtClean="0"/>
          </a:p>
          <a:p>
            <a:r>
              <a:rPr kumimoji="1" lang="ja-JP" altLang="en-US" dirty="0" smtClean="0"/>
              <a:t>　例　○：ＭＳ　ゴシック　、</a:t>
            </a:r>
            <a:r>
              <a:rPr kumimoji="1" lang="en-US" altLang="ja-JP" dirty="0" smtClean="0"/>
              <a:t>×</a:t>
            </a:r>
            <a:r>
              <a:rPr kumimoji="1" lang="ja-JP" altLang="en-US" dirty="0" smtClean="0"/>
              <a:t>：ＭＳ　Ｐゴシック</a:t>
            </a:r>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A6302DCC-F2A9-4C2F-9894-476874337064}" type="slidenum">
              <a:rPr kumimoji="1" lang="ja-JP" altLang="en-US" smtClean="0"/>
              <a:t>2</a:t>
            </a:fld>
            <a:endParaRPr kumimoji="1" lang="ja-JP" altLang="en-US"/>
          </a:p>
        </p:txBody>
      </p:sp>
    </p:spTree>
    <p:extLst>
      <p:ext uri="{BB962C8B-B14F-4D97-AF65-F5344CB8AC3E}">
        <p14:creationId xmlns:p14="http://schemas.microsoft.com/office/powerpoint/2010/main" val="6509127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🔻中間検査がある場合の例（上の段違いに表現したグラフ）</a:t>
            </a:r>
            <a:endParaRPr kumimoji="1" lang="en-US" altLang="ja-JP" dirty="0" smtClean="0"/>
          </a:p>
          <a:p>
            <a:r>
              <a:rPr kumimoji="1" lang="ja-JP" altLang="en-US" dirty="0" smtClean="0"/>
              <a:t>工事金額の割合です。</a:t>
            </a:r>
            <a:endParaRPr kumimoji="1" lang="en-US" altLang="ja-JP" dirty="0" smtClean="0"/>
          </a:p>
          <a:p>
            <a:r>
              <a:rPr kumimoji="1" lang="ja-JP" altLang="en-US" dirty="0" smtClean="0"/>
              <a:t>今回受験する中間検査対象部分と完成検査対象部分の全体にたいする割合は、</a:t>
            </a:r>
            <a:r>
              <a:rPr kumimoji="1" lang="en-US" altLang="ja-JP" dirty="0" smtClean="0"/>
              <a:t>65</a:t>
            </a:r>
            <a:r>
              <a:rPr kumimoji="1" lang="ja-JP" altLang="en-US" dirty="0" smtClean="0"/>
              <a:t>：</a:t>
            </a:r>
            <a:r>
              <a:rPr kumimoji="1" lang="en-US" altLang="ja-JP" dirty="0" smtClean="0"/>
              <a:t>35</a:t>
            </a:r>
            <a:r>
              <a:rPr kumimoji="1" lang="ja-JP" altLang="en-US" dirty="0" smtClean="0"/>
              <a:t>です。</a:t>
            </a:r>
            <a:endParaRPr kumimoji="1" lang="en-US" altLang="ja-JP" dirty="0" smtClean="0"/>
          </a:p>
          <a:p>
            <a:r>
              <a:rPr kumimoji="1" lang="ja-JP" altLang="en-US" dirty="0" smtClean="0"/>
              <a:t>中間検査の全体を１００とした場合、今回の工事金額の割合は、</a:t>
            </a:r>
            <a:endParaRPr kumimoji="1" lang="en-US" altLang="ja-JP" dirty="0" smtClean="0"/>
          </a:p>
          <a:p>
            <a:r>
              <a:rPr kumimoji="1" lang="ja-JP" altLang="en-US" dirty="0" smtClean="0"/>
              <a:t>土工事７５％、舗装工事２３％、コンクリート工事２％の割合となります。◆</a:t>
            </a:r>
            <a:endParaRPr kumimoji="1" lang="en-US" altLang="ja-JP" dirty="0" smtClean="0"/>
          </a:p>
          <a:p>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🔻完成検査のみの場合の例（下のグラフ）</a:t>
            </a:r>
            <a:endParaRPr kumimoji="1" lang="en-US" altLang="ja-JP" dirty="0" smtClean="0"/>
          </a:p>
          <a:p>
            <a:r>
              <a:rPr kumimoji="1" lang="ja-JP" altLang="en-US" dirty="0" smtClean="0"/>
              <a:t>工事金額の割合です。</a:t>
            </a:r>
            <a:endParaRPr kumimoji="1" lang="en-US" altLang="ja-JP" dirty="0" smtClean="0"/>
          </a:p>
          <a:p>
            <a:r>
              <a:rPr kumimoji="1" lang="ja-JP" altLang="en-US" dirty="0" smtClean="0"/>
              <a:t>全体を１００とした場合の割合は、</a:t>
            </a:r>
            <a:endParaRPr kumimoji="1" lang="en-US" altLang="ja-JP" dirty="0" smtClean="0"/>
          </a:p>
          <a:p>
            <a:r>
              <a:rPr kumimoji="1" lang="ja-JP" altLang="en-US" dirty="0" smtClean="0"/>
              <a:t>コンクリート構造物１０％、土工事１５％、舗装工事２０％、法面工１０％、標識・区画線等設置５％、トンネル工事２５％、植栽工事５％、電線共同溝工事１５％の割合となります。◆</a:t>
            </a:r>
            <a:endParaRPr kumimoji="1" lang="en-US" altLang="ja-JP" dirty="0" smtClean="0"/>
          </a:p>
          <a:p>
            <a:endParaRPr kumimoji="1" lang="en-US" altLang="ja-JP" dirty="0" smtClean="0"/>
          </a:p>
          <a:p>
            <a:r>
              <a:rPr kumimoji="1" lang="en-US" altLang="ja-JP" dirty="0" smtClean="0"/>
              <a:t>【</a:t>
            </a:r>
            <a:r>
              <a:rPr kumimoji="1" lang="ja-JP" altLang="en-US" dirty="0" smtClean="0"/>
              <a:t>解説</a:t>
            </a:r>
            <a:r>
              <a:rPr kumimoji="1" lang="en-US" altLang="ja-JP" dirty="0" smtClean="0"/>
              <a:t>】</a:t>
            </a:r>
          </a:p>
          <a:p>
            <a:r>
              <a:rPr kumimoji="1" lang="ja-JP" altLang="en-US" dirty="0" smtClean="0"/>
              <a:t>このページは、出来ばえ品質の評価の選択を確認するものである。</a:t>
            </a:r>
            <a:r>
              <a:rPr kumimoji="1" lang="ja-JP" altLang="en-US" b="1" dirty="0" smtClean="0"/>
              <a:t>非常に重要。</a:t>
            </a:r>
            <a:endParaRPr kumimoji="1" lang="en-US" altLang="ja-JP" b="1" dirty="0" smtClean="0"/>
          </a:p>
          <a:p>
            <a:r>
              <a:rPr kumimoji="1" lang="ja-JP" altLang="en-US" dirty="0" smtClean="0"/>
              <a:t>きちんと書かれていれば、検査官は評価項目の間違いが無いことを確認出来安心するし、</a:t>
            </a:r>
            <a:endParaRPr kumimoji="1" lang="en-US" altLang="ja-JP" dirty="0" smtClean="0"/>
          </a:p>
          <a:p>
            <a:r>
              <a:rPr kumimoji="1" lang="ja-JP" altLang="en-US" dirty="0" smtClean="0"/>
              <a:t>事前に受注者が勉強していることを悟り緊張するだろうから、</a:t>
            </a:r>
            <a:r>
              <a:rPr kumimoji="1" lang="ja-JP" altLang="en-US" b="1" dirty="0" smtClean="0"/>
              <a:t>受注者が有利に進められる。</a:t>
            </a:r>
            <a:endParaRPr kumimoji="1" lang="en-US" altLang="ja-JP"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中間検査が無いなら、上の段違いに表現したグラフは削除してください。</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bg1"/>
                </a:solidFill>
                <a:latin typeface="メイリオ" panose="020B0604030504040204" pitchFamily="50" charset="-128"/>
                <a:ea typeface="メイリオ" panose="020B0604030504040204" pitchFamily="50" charset="-128"/>
              </a:rPr>
              <a:t>🔻品質、出来ばえ区分については、以下のＵＲＬ</a:t>
            </a:r>
            <a:r>
              <a:rPr lang="ja-JP" altLang="en-US" sz="1200" b="0" dirty="0" smtClean="0">
                <a:solidFill>
                  <a:schemeClr val="bg1"/>
                </a:solidFill>
                <a:latin typeface="メイリオ" panose="020B0604030504040204" pitchFamily="50" charset="-128"/>
                <a:ea typeface="メイリオ" panose="020B0604030504040204" pitchFamily="50" charset="-128"/>
              </a:rPr>
              <a:t>から</a:t>
            </a:r>
            <a:r>
              <a:rPr lang="ja-JP" altLang="en-US" sz="1200" b="0" dirty="0" smtClean="0">
                <a:solidFill>
                  <a:schemeClr val="bg1"/>
                </a:solidFill>
                <a:latin typeface="+mn-ea"/>
                <a:ea typeface="+mn-ea"/>
              </a:rPr>
              <a:t>「</a:t>
            </a:r>
            <a:r>
              <a:rPr lang="en-US" altLang="ja-JP" b="0" dirty="0" smtClean="0">
                <a:effectLst/>
                <a:latin typeface="+mn-ea"/>
                <a:ea typeface="+mn-ea"/>
              </a:rPr>
              <a:t>PowerPoint PAGE-05</a:t>
            </a:r>
            <a:r>
              <a:rPr lang="ja-JP" altLang="en-US" b="0" dirty="0" smtClean="0">
                <a:effectLst/>
                <a:latin typeface="+mn-ea"/>
                <a:ea typeface="+mn-ea"/>
              </a:rPr>
              <a:t>」に解説があります。</a:t>
            </a:r>
            <a:endParaRPr kumimoji="1" lang="en-US" altLang="ja-JP" b="0" dirty="0" smtClean="0">
              <a:latin typeface="+mn-ea"/>
              <a:ea typeface="+mn-ea"/>
            </a:endParaRPr>
          </a:p>
          <a:p>
            <a:r>
              <a:rPr kumimoji="1" lang="en-US" altLang="ja-JP" dirty="0" smtClean="0"/>
              <a:t>https://sendo-site.dongurikaigi.com/352_20201006-02.html</a:t>
            </a:r>
          </a:p>
          <a:p>
            <a:endParaRPr kumimoji="1" lang="en-US" altLang="ja-JP" dirty="0" smtClean="0"/>
          </a:p>
          <a:p>
            <a:r>
              <a:rPr kumimoji="1" lang="en-US" altLang="ja-JP" dirty="0" smtClean="0"/>
              <a:t>【</a:t>
            </a:r>
            <a:r>
              <a:rPr kumimoji="1" lang="ja-JP" altLang="en-US" dirty="0" smtClean="0"/>
              <a:t>パワポの知識</a:t>
            </a:r>
            <a:r>
              <a:rPr kumimoji="1" lang="en-US" altLang="ja-JP" dirty="0" smtClean="0"/>
              <a:t>】</a:t>
            </a:r>
          </a:p>
          <a:p>
            <a:r>
              <a:rPr kumimoji="1" lang="ja-JP" altLang="en-US" dirty="0" smtClean="0"/>
              <a:t>グラフは、図形で書いてません。</a:t>
            </a:r>
            <a:endParaRPr kumimoji="1" lang="en-US" altLang="ja-JP" dirty="0" smtClean="0"/>
          </a:p>
          <a:p>
            <a:r>
              <a:rPr kumimoji="1" lang="ja-JP" altLang="en-US" dirty="0" smtClean="0"/>
              <a:t>このグラフエリアの任意の位置で右クリックし、データの編集</a:t>
            </a:r>
            <a:r>
              <a:rPr kumimoji="1" lang="en-US" altLang="ja-JP" dirty="0" smtClean="0"/>
              <a:t>(E)</a:t>
            </a:r>
            <a:r>
              <a:rPr kumimoji="1" lang="ja-JP" altLang="en-US" dirty="0" smtClean="0"/>
              <a:t>をクリックすると、エクセルっぽい表が現れ、グラフの数値修正ができます。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A6302DCC-F2A9-4C2F-9894-476874337064}" type="slidenum">
              <a:rPr kumimoji="1" lang="ja-JP" altLang="en-US" smtClean="0"/>
              <a:t>3</a:t>
            </a:fld>
            <a:endParaRPr kumimoji="1" lang="ja-JP" altLang="en-US"/>
          </a:p>
        </p:txBody>
      </p:sp>
    </p:spTree>
    <p:extLst>
      <p:ext uri="{BB962C8B-B14F-4D97-AF65-F5344CB8AC3E}">
        <p14:creationId xmlns:p14="http://schemas.microsoft.com/office/powerpoint/2010/main" val="3856379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91FCEA5-D4AE-46E4-897E-3A7B17229F40}" type="datetimeFigureOut">
              <a:rPr kumimoji="1" lang="ja-JP" altLang="en-US" smtClean="0"/>
              <a:t>2023/2/15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A213E59-6151-472F-B532-71633CB0D6F7}" type="slidenum">
              <a:rPr kumimoji="1" lang="ja-JP" altLang="en-US" smtClean="0"/>
              <a:t>‹#›</a:t>
            </a:fld>
            <a:endParaRPr kumimoji="1" lang="ja-JP" altLang="en-US"/>
          </a:p>
        </p:txBody>
      </p:sp>
    </p:spTree>
    <p:extLst>
      <p:ext uri="{BB962C8B-B14F-4D97-AF65-F5344CB8AC3E}">
        <p14:creationId xmlns:p14="http://schemas.microsoft.com/office/powerpoint/2010/main" val="1304250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91FCEA5-D4AE-46E4-897E-3A7B17229F40}" type="datetimeFigureOut">
              <a:rPr kumimoji="1" lang="ja-JP" altLang="en-US" smtClean="0"/>
              <a:t>2023/2/15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A213E59-6151-472F-B532-71633CB0D6F7}" type="slidenum">
              <a:rPr kumimoji="1" lang="ja-JP" altLang="en-US" smtClean="0"/>
              <a:t>‹#›</a:t>
            </a:fld>
            <a:endParaRPr kumimoji="1" lang="ja-JP" altLang="en-US"/>
          </a:p>
        </p:txBody>
      </p:sp>
    </p:spTree>
    <p:extLst>
      <p:ext uri="{BB962C8B-B14F-4D97-AF65-F5344CB8AC3E}">
        <p14:creationId xmlns:p14="http://schemas.microsoft.com/office/powerpoint/2010/main" val="1142461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91FCEA5-D4AE-46E4-897E-3A7B17229F40}" type="datetimeFigureOut">
              <a:rPr kumimoji="1" lang="ja-JP" altLang="en-US" smtClean="0"/>
              <a:t>2023/2/15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A213E59-6151-472F-B532-71633CB0D6F7}" type="slidenum">
              <a:rPr kumimoji="1" lang="ja-JP" altLang="en-US" smtClean="0"/>
              <a:t>‹#›</a:t>
            </a:fld>
            <a:endParaRPr kumimoji="1" lang="ja-JP" altLang="en-US"/>
          </a:p>
        </p:txBody>
      </p:sp>
    </p:spTree>
    <p:extLst>
      <p:ext uri="{BB962C8B-B14F-4D97-AF65-F5344CB8AC3E}">
        <p14:creationId xmlns:p14="http://schemas.microsoft.com/office/powerpoint/2010/main" val="3755828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91FCEA5-D4AE-46E4-897E-3A7B17229F40}" type="datetimeFigureOut">
              <a:rPr kumimoji="1" lang="ja-JP" altLang="en-US" smtClean="0"/>
              <a:t>2023/2/15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A213E59-6151-472F-B532-71633CB0D6F7}" type="slidenum">
              <a:rPr kumimoji="1" lang="ja-JP" altLang="en-US" smtClean="0"/>
              <a:t>‹#›</a:t>
            </a:fld>
            <a:endParaRPr kumimoji="1" lang="ja-JP" altLang="en-US"/>
          </a:p>
        </p:txBody>
      </p:sp>
    </p:spTree>
    <p:extLst>
      <p:ext uri="{BB962C8B-B14F-4D97-AF65-F5344CB8AC3E}">
        <p14:creationId xmlns:p14="http://schemas.microsoft.com/office/powerpoint/2010/main" val="1205601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91FCEA5-D4AE-46E4-897E-3A7B17229F40}" type="datetimeFigureOut">
              <a:rPr kumimoji="1" lang="ja-JP" altLang="en-US" smtClean="0"/>
              <a:t>2023/2/15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A213E59-6151-472F-B532-71633CB0D6F7}" type="slidenum">
              <a:rPr kumimoji="1" lang="ja-JP" altLang="en-US" smtClean="0"/>
              <a:t>‹#›</a:t>
            </a:fld>
            <a:endParaRPr kumimoji="1" lang="ja-JP" altLang="en-US"/>
          </a:p>
        </p:txBody>
      </p:sp>
    </p:spTree>
    <p:extLst>
      <p:ext uri="{BB962C8B-B14F-4D97-AF65-F5344CB8AC3E}">
        <p14:creationId xmlns:p14="http://schemas.microsoft.com/office/powerpoint/2010/main" val="1069619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91FCEA5-D4AE-46E4-897E-3A7B17229F40}" type="datetimeFigureOut">
              <a:rPr kumimoji="1" lang="ja-JP" altLang="en-US" smtClean="0"/>
              <a:t>2023/2/15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A213E59-6151-472F-B532-71633CB0D6F7}" type="slidenum">
              <a:rPr kumimoji="1" lang="ja-JP" altLang="en-US" smtClean="0"/>
              <a:t>‹#›</a:t>
            </a:fld>
            <a:endParaRPr kumimoji="1" lang="ja-JP" altLang="en-US"/>
          </a:p>
        </p:txBody>
      </p:sp>
    </p:spTree>
    <p:extLst>
      <p:ext uri="{BB962C8B-B14F-4D97-AF65-F5344CB8AC3E}">
        <p14:creationId xmlns:p14="http://schemas.microsoft.com/office/powerpoint/2010/main" val="2514392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91FCEA5-D4AE-46E4-897E-3A7B17229F40}" type="datetimeFigureOut">
              <a:rPr kumimoji="1" lang="ja-JP" altLang="en-US" smtClean="0"/>
              <a:t>2023/2/15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A213E59-6151-472F-B532-71633CB0D6F7}" type="slidenum">
              <a:rPr kumimoji="1" lang="ja-JP" altLang="en-US" smtClean="0"/>
              <a:t>‹#›</a:t>
            </a:fld>
            <a:endParaRPr kumimoji="1" lang="ja-JP" altLang="en-US"/>
          </a:p>
        </p:txBody>
      </p:sp>
    </p:spTree>
    <p:extLst>
      <p:ext uri="{BB962C8B-B14F-4D97-AF65-F5344CB8AC3E}">
        <p14:creationId xmlns:p14="http://schemas.microsoft.com/office/powerpoint/2010/main" val="3085243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91FCEA5-D4AE-46E4-897E-3A7B17229F40}" type="datetimeFigureOut">
              <a:rPr kumimoji="1" lang="ja-JP" altLang="en-US" smtClean="0"/>
              <a:t>2023/2/15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A213E59-6151-472F-B532-71633CB0D6F7}" type="slidenum">
              <a:rPr kumimoji="1" lang="ja-JP" altLang="en-US" smtClean="0"/>
              <a:t>‹#›</a:t>
            </a:fld>
            <a:endParaRPr kumimoji="1" lang="ja-JP" altLang="en-US"/>
          </a:p>
        </p:txBody>
      </p:sp>
    </p:spTree>
    <p:extLst>
      <p:ext uri="{BB962C8B-B14F-4D97-AF65-F5344CB8AC3E}">
        <p14:creationId xmlns:p14="http://schemas.microsoft.com/office/powerpoint/2010/main" val="948785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91FCEA5-D4AE-46E4-897E-3A7B17229F40}" type="datetimeFigureOut">
              <a:rPr kumimoji="1" lang="ja-JP" altLang="en-US" smtClean="0"/>
              <a:t>2023/2/15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A213E59-6151-472F-B532-71633CB0D6F7}" type="slidenum">
              <a:rPr kumimoji="1" lang="ja-JP" altLang="en-US" smtClean="0"/>
              <a:t>‹#›</a:t>
            </a:fld>
            <a:endParaRPr kumimoji="1" lang="ja-JP" altLang="en-US"/>
          </a:p>
        </p:txBody>
      </p:sp>
    </p:spTree>
    <p:extLst>
      <p:ext uri="{BB962C8B-B14F-4D97-AF65-F5344CB8AC3E}">
        <p14:creationId xmlns:p14="http://schemas.microsoft.com/office/powerpoint/2010/main" val="3544237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91FCEA5-D4AE-46E4-897E-3A7B17229F40}" type="datetimeFigureOut">
              <a:rPr kumimoji="1" lang="ja-JP" altLang="en-US" smtClean="0"/>
              <a:t>2023/2/15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A213E59-6151-472F-B532-71633CB0D6F7}" type="slidenum">
              <a:rPr kumimoji="1" lang="ja-JP" altLang="en-US" smtClean="0"/>
              <a:t>‹#›</a:t>
            </a:fld>
            <a:endParaRPr kumimoji="1" lang="ja-JP" altLang="en-US"/>
          </a:p>
        </p:txBody>
      </p:sp>
    </p:spTree>
    <p:extLst>
      <p:ext uri="{BB962C8B-B14F-4D97-AF65-F5344CB8AC3E}">
        <p14:creationId xmlns:p14="http://schemas.microsoft.com/office/powerpoint/2010/main" val="344772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91FCEA5-D4AE-46E4-897E-3A7B17229F40}" type="datetimeFigureOut">
              <a:rPr kumimoji="1" lang="ja-JP" altLang="en-US" smtClean="0"/>
              <a:t>2023/2/15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A213E59-6151-472F-B532-71633CB0D6F7}" type="slidenum">
              <a:rPr kumimoji="1" lang="ja-JP" altLang="en-US" smtClean="0"/>
              <a:t>‹#›</a:t>
            </a:fld>
            <a:endParaRPr kumimoji="1" lang="ja-JP" altLang="en-US"/>
          </a:p>
        </p:txBody>
      </p:sp>
    </p:spTree>
    <p:extLst>
      <p:ext uri="{BB962C8B-B14F-4D97-AF65-F5344CB8AC3E}">
        <p14:creationId xmlns:p14="http://schemas.microsoft.com/office/powerpoint/2010/main" val="627259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1FCEA5-D4AE-46E4-897E-3A7B17229F40}" type="datetimeFigureOut">
              <a:rPr kumimoji="1" lang="ja-JP" altLang="en-US" smtClean="0"/>
              <a:t>2023/2/15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213E59-6151-472F-B532-71633CB0D6F7}" type="slidenum">
              <a:rPr kumimoji="1" lang="ja-JP" altLang="en-US" smtClean="0"/>
              <a:t>‹#›</a:t>
            </a:fld>
            <a:endParaRPr kumimoji="1" lang="ja-JP" altLang="en-US"/>
          </a:p>
        </p:txBody>
      </p:sp>
    </p:spTree>
    <p:extLst>
      <p:ext uri="{BB962C8B-B14F-4D97-AF65-F5344CB8AC3E}">
        <p14:creationId xmlns:p14="http://schemas.microsoft.com/office/powerpoint/2010/main" val="31378614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jpe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0" y="-14747"/>
            <a:ext cx="10515600" cy="645908"/>
          </a:xfrm>
        </p:spPr>
        <p:txBody>
          <a:bodyPr>
            <a:normAutofit/>
          </a:bodyPr>
          <a:lstStyle/>
          <a:p>
            <a:r>
              <a:rPr lang="ja-JP" altLang="en-US" sz="2800" dirty="0" smtClean="0">
                <a:solidFill>
                  <a:schemeClr val="bg1"/>
                </a:solidFill>
                <a:latin typeface="メイリオ" panose="020B0604030504040204" pitchFamily="50" charset="-128"/>
                <a:ea typeface="メイリオ" panose="020B0604030504040204" pitchFamily="50" charset="-128"/>
              </a:rPr>
              <a:t>１　出席者の紹介</a:t>
            </a:r>
            <a:endParaRPr kumimoji="1" lang="ja-JP" altLang="en-US" sz="2800" dirty="0">
              <a:solidFill>
                <a:schemeClr val="bg1"/>
              </a:solidFill>
              <a:latin typeface="メイリオ" panose="020B0604030504040204" pitchFamily="50" charset="-128"/>
              <a:ea typeface="メイリオ" panose="020B0604030504040204" pitchFamily="50" charset="-128"/>
            </a:endParaRPr>
          </a:p>
        </p:txBody>
      </p:sp>
      <p:sp>
        <p:nvSpPr>
          <p:cNvPr id="11" name="コンテンツ プレースホルダー 2"/>
          <p:cNvSpPr txBox="1">
            <a:spLocks/>
          </p:cNvSpPr>
          <p:nvPr/>
        </p:nvSpPr>
        <p:spPr>
          <a:xfrm>
            <a:off x="840942" y="1437896"/>
            <a:ext cx="1724768" cy="98663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Font typeface="Arial" panose="020B0604020202020204" pitchFamily="34" charset="0"/>
              <a:buNone/>
            </a:pPr>
            <a:r>
              <a:rPr lang="en-US" altLang="ja-JP" sz="1600" dirty="0" smtClean="0">
                <a:solidFill>
                  <a:schemeClr val="bg1"/>
                </a:solidFill>
                <a:latin typeface="メイリオ" panose="020B0604030504040204" pitchFamily="50" charset="-128"/>
                <a:ea typeface="メイリオ" panose="020B0604030504040204" pitchFamily="50" charset="-128"/>
              </a:rPr>
              <a:t>【</a:t>
            </a:r>
            <a:r>
              <a:rPr lang="ja-JP" altLang="en-US" sz="1600" dirty="0" smtClean="0">
                <a:solidFill>
                  <a:schemeClr val="bg1"/>
                </a:solidFill>
                <a:latin typeface="メイリオ" panose="020B0604030504040204" pitchFamily="50" charset="-128"/>
                <a:ea typeface="メイリオ" panose="020B0604030504040204" pitchFamily="50" charset="-128"/>
              </a:rPr>
              <a:t>現場代理人</a:t>
            </a:r>
            <a:r>
              <a:rPr lang="en-US" altLang="ja-JP" sz="1600" dirty="0" smtClean="0">
                <a:solidFill>
                  <a:schemeClr val="bg1"/>
                </a:solidFill>
                <a:latin typeface="メイリオ" panose="020B0604030504040204" pitchFamily="50" charset="-128"/>
                <a:ea typeface="メイリオ" panose="020B0604030504040204" pitchFamily="50" charset="-128"/>
              </a:rPr>
              <a:t>】</a:t>
            </a:r>
          </a:p>
          <a:p>
            <a:pPr marL="0" indent="0" algn="ctr">
              <a:buFont typeface="Arial" panose="020B0604020202020204" pitchFamily="34" charset="0"/>
              <a:buNone/>
            </a:pPr>
            <a:r>
              <a:rPr lang="ja-JP" altLang="en-US" sz="1050" dirty="0" smtClean="0">
                <a:solidFill>
                  <a:schemeClr val="bg1"/>
                </a:solidFill>
                <a:latin typeface="メイリオ" panose="020B0604030504040204" pitchFamily="50" charset="-128"/>
                <a:ea typeface="メイリオ" panose="020B0604030504040204" pitchFamily="50" charset="-128"/>
              </a:rPr>
              <a:t>かく　たかし</a:t>
            </a:r>
            <a:endParaRPr lang="en-US" altLang="ja-JP" sz="1050" dirty="0" smtClean="0">
              <a:solidFill>
                <a:schemeClr val="bg1"/>
              </a:solidFill>
              <a:latin typeface="メイリオ" panose="020B0604030504040204" pitchFamily="50" charset="-128"/>
              <a:ea typeface="メイリオ" panose="020B0604030504040204" pitchFamily="50" charset="-128"/>
            </a:endParaRPr>
          </a:p>
          <a:p>
            <a:pPr marL="0" indent="0" algn="ctr">
              <a:buFont typeface="Arial" panose="020B0604020202020204" pitchFamily="34" charset="0"/>
              <a:buNone/>
            </a:pPr>
            <a:r>
              <a:rPr lang="ja-JP" altLang="en-US" sz="1600" dirty="0">
                <a:solidFill>
                  <a:schemeClr val="bg1"/>
                </a:solidFill>
                <a:latin typeface="メイリオ" panose="020B0604030504040204" pitchFamily="50" charset="-128"/>
                <a:ea typeface="メイリオ" panose="020B0604030504040204" pitchFamily="50" charset="-128"/>
              </a:rPr>
              <a:t>加來　孝</a:t>
            </a:r>
            <a:r>
              <a:rPr lang="ja-JP" altLang="en-US" sz="1600" dirty="0" smtClean="0">
                <a:solidFill>
                  <a:schemeClr val="bg1"/>
                </a:solidFill>
                <a:latin typeface="メイリオ" panose="020B0604030504040204" pitchFamily="50" charset="-128"/>
                <a:ea typeface="メイリオ" panose="020B0604030504040204" pitchFamily="50" charset="-128"/>
              </a:rPr>
              <a:t>志</a:t>
            </a:r>
            <a:endParaRPr lang="en-US" altLang="ja-JP" sz="1600" dirty="0" smtClean="0">
              <a:solidFill>
                <a:schemeClr val="bg1"/>
              </a:solidFill>
              <a:latin typeface="メイリオ" panose="020B0604030504040204" pitchFamily="50" charset="-128"/>
              <a:ea typeface="メイリオ" panose="020B0604030504040204" pitchFamily="50" charset="-128"/>
            </a:endParaRPr>
          </a:p>
          <a:p>
            <a:pPr marL="0" indent="0" algn="ctr">
              <a:buFont typeface="Arial" panose="020B0604020202020204" pitchFamily="34" charset="0"/>
              <a:buNone/>
            </a:pPr>
            <a:endParaRPr lang="en-US" altLang="ja-JP" sz="1600" dirty="0" smtClean="0">
              <a:solidFill>
                <a:schemeClr val="bg1"/>
              </a:solidFill>
              <a:latin typeface="メイリオ" panose="020B0604030504040204" pitchFamily="50" charset="-128"/>
              <a:ea typeface="メイリオ" panose="020B0604030504040204" pitchFamily="50" charset="-128"/>
            </a:endParaRPr>
          </a:p>
        </p:txBody>
      </p:sp>
      <p:sp>
        <p:nvSpPr>
          <p:cNvPr id="13" name="コンテンツ プレースホルダー 2"/>
          <p:cNvSpPr txBox="1">
            <a:spLocks/>
          </p:cNvSpPr>
          <p:nvPr/>
        </p:nvSpPr>
        <p:spPr>
          <a:xfrm>
            <a:off x="6652840" y="1390149"/>
            <a:ext cx="1724768" cy="108212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Font typeface="Arial" panose="020B0604020202020204" pitchFamily="34" charset="0"/>
              <a:buNone/>
            </a:pPr>
            <a:r>
              <a:rPr lang="en-US" altLang="ja-JP" sz="1600" dirty="0" smtClean="0">
                <a:solidFill>
                  <a:schemeClr val="bg1"/>
                </a:solidFill>
                <a:latin typeface="メイリオ" panose="020B0604030504040204" pitchFamily="50" charset="-128"/>
                <a:ea typeface="メイリオ" panose="020B0604030504040204" pitchFamily="50" charset="-128"/>
              </a:rPr>
              <a:t>【</a:t>
            </a:r>
            <a:r>
              <a:rPr lang="ja-JP" altLang="en-US" sz="1600" dirty="0" smtClean="0">
                <a:solidFill>
                  <a:schemeClr val="bg1"/>
                </a:solidFill>
                <a:latin typeface="メイリオ" panose="020B0604030504040204" pitchFamily="50" charset="-128"/>
                <a:ea typeface="メイリオ" panose="020B0604030504040204" pitchFamily="50" charset="-128"/>
              </a:rPr>
              <a:t>技術顧問</a:t>
            </a:r>
            <a:r>
              <a:rPr lang="en-US" altLang="ja-JP" sz="1600" dirty="0" smtClean="0">
                <a:solidFill>
                  <a:schemeClr val="bg1"/>
                </a:solidFill>
                <a:latin typeface="メイリオ" panose="020B0604030504040204" pitchFamily="50" charset="-128"/>
                <a:ea typeface="メイリオ" panose="020B0604030504040204" pitchFamily="50" charset="-128"/>
              </a:rPr>
              <a:t>】</a:t>
            </a:r>
          </a:p>
          <a:p>
            <a:pPr marL="0" indent="0" algn="ctr">
              <a:buFont typeface="Arial" panose="020B0604020202020204" pitchFamily="34" charset="0"/>
              <a:buNone/>
            </a:pPr>
            <a:r>
              <a:rPr lang="ja-JP" altLang="en-US" sz="1050" dirty="0" smtClean="0">
                <a:solidFill>
                  <a:schemeClr val="bg1"/>
                </a:solidFill>
                <a:latin typeface="メイリオ" panose="020B0604030504040204" pitchFamily="50" charset="-128"/>
                <a:ea typeface="メイリオ" panose="020B0604030504040204" pitchFamily="50" charset="-128"/>
              </a:rPr>
              <a:t>たはら　や</a:t>
            </a:r>
            <a:r>
              <a:rPr lang="ja-JP" altLang="en-US" sz="1050" dirty="0" err="1" smtClean="0">
                <a:solidFill>
                  <a:schemeClr val="bg1"/>
                </a:solidFill>
                <a:latin typeface="メイリオ" panose="020B0604030504040204" pitchFamily="50" charset="-128"/>
                <a:ea typeface="メイリオ" panose="020B0604030504040204" pitchFamily="50" charset="-128"/>
              </a:rPr>
              <a:t>す</a:t>
            </a:r>
            <a:r>
              <a:rPr lang="ja-JP" altLang="en-US" sz="1050" dirty="0" smtClean="0">
                <a:solidFill>
                  <a:schemeClr val="bg1"/>
                </a:solidFill>
                <a:latin typeface="メイリオ" panose="020B0604030504040204" pitchFamily="50" charset="-128"/>
                <a:ea typeface="メイリオ" panose="020B0604030504040204" pitchFamily="50" charset="-128"/>
              </a:rPr>
              <a:t>ひろ</a:t>
            </a:r>
            <a:endParaRPr lang="en-US" altLang="ja-JP" sz="1050" dirty="0" smtClean="0">
              <a:solidFill>
                <a:schemeClr val="bg1"/>
              </a:solidFill>
              <a:latin typeface="メイリオ" panose="020B0604030504040204" pitchFamily="50" charset="-128"/>
              <a:ea typeface="メイリオ" panose="020B0604030504040204" pitchFamily="50" charset="-128"/>
            </a:endParaRPr>
          </a:p>
          <a:p>
            <a:pPr marL="0" indent="0" algn="ctr">
              <a:buFont typeface="Arial" panose="020B0604020202020204" pitchFamily="34" charset="0"/>
              <a:buNone/>
            </a:pPr>
            <a:r>
              <a:rPr lang="ja-JP" altLang="en-US" sz="1600" dirty="0" smtClean="0">
                <a:solidFill>
                  <a:schemeClr val="bg1"/>
                </a:solidFill>
                <a:latin typeface="メイリオ" panose="020B0604030504040204" pitchFamily="50" charset="-128"/>
                <a:ea typeface="メイリオ" panose="020B0604030504040204" pitchFamily="50" charset="-128"/>
              </a:rPr>
              <a:t>田原　庸弘</a:t>
            </a:r>
            <a:endParaRPr lang="en-US" altLang="ja-JP" sz="1600" dirty="0" smtClean="0">
              <a:solidFill>
                <a:schemeClr val="bg1"/>
              </a:solidFill>
              <a:latin typeface="メイリオ" panose="020B0604030504040204" pitchFamily="50" charset="-128"/>
              <a:ea typeface="メイリオ" panose="020B0604030504040204" pitchFamily="50" charset="-128"/>
            </a:endParaRPr>
          </a:p>
        </p:txBody>
      </p:sp>
      <p:sp>
        <p:nvSpPr>
          <p:cNvPr id="14" name="コンテンツ プレースホルダー 2"/>
          <p:cNvSpPr txBox="1">
            <a:spLocks/>
          </p:cNvSpPr>
          <p:nvPr/>
        </p:nvSpPr>
        <p:spPr>
          <a:xfrm>
            <a:off x="9351075" y="1416799"/>
            <a:ext cx="1932481" cy="98663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Font typeface="Arial" panose="020B0604020202020204" pitchFamily="34" charset="0"/>
              <a:buNone/>
            </a:pPr>
            <a:r>
              <a:rPr lang="en-US" altLang="ja-JP" sz="1600" dirty="0" smtClean="0">
                <a:solidFill>
                  <a:schemeClr val="bg1"/>
                </a:solidFill>
                <a:latin typeface="メイリオ" panose="020B0604030504040204" pitchFamily="50" charset="-128"/>
                <a:ea typeface="メイリオ" panose="020B0604030504040204" pitchFamily="50" charset="-128"/>
              </a:rPr>
              <a:t>【</a:t>
            </a:r>
            <a:r>
              <a:rPr lang="ja-JP" altLang="en-US" sz="1600" dirty="0" smtClean="0">
                <a:solidFill>
                  <a:schemeClr val="bg1"/>
                </a:solidFill>
                <a:latin typeface="メイリオ" panose="020B0604030504040204" pitchFamily="50" charset="-128"/>
                <a:ea typeface="メイリオ" panose="020B0604030504040204" pitchFamily="50" charset="-128"/>
              </a:rPr>
              <a:t>常務執行役員</a:t>
            </a:r>
            <a:r>
              <a:rPr lang="en-US" altLang="ja-JP" sz="1600" dirty="0" smtClean="0">
                <a:solidFill>
                  <a:schemeClr val="bg1"/>
                </a:solidFill>
                <a:latin typeface="メイリオ" panose="020B0604030504040204" pitchFamily="50" charset="-128"/>
                <a:ea typeface="メイリオ" panose="020B0604030504040204" pitchFamily="50" charset="-128"/>
              </a:rPr>
              <a:t>】</a:t>
            </a:r>
            <a:r>
              <a:rPr lang="ja-JP" altLang="en-US" sz="1600" dirty="0" smtClean="0">
                <a:solidFill>
                  <a:schemeClr val="bg1"/>
                </a:solidFill>
                <a:latin typeface="メイリオ" panose="020B0604030504040204" pitchFamily="50" charset="-128"/>
                <a:ea typeface="メイリオ" panose="020B0604030504040204" pitchFamily="50" charset="-128"/>
              </a:rPr>
              <a:t>品質証明員</a:t>
            </a:r>
            <a:endParaRPr lang="en-US" altLang="ja-JP" sz="1600" dirty="0" smtClean="0">
              <a:solidFill>
                <a:schemeClr val="bg1"/>
              </a:solidFill>
              <a:latin typeface="メイリオ" panose="020B0604030504040204" pitchFamily="50" charset="-128"/>
              <a:ea typeface="メイリオ" panose="020B0604030504040204" pitchFamily="50" charset="-128"/>
            </a:endParaRPr>
          </a:p>
          <a:p>
            <a:pPr marL="0" indent="0" algn="ctr">
              <a:buFont typeface="Arial" panose="020B0604020202020204" pitchFamily="34" charset="0"/>
              <a:buNone/>
            </a:pPr>
            <a:r>
              <a:rPr lang="ja-JP" altLang="en-US" sz="1050" dirty="0" smtClean="0">
                <a:solidFill>
                  <a:schemeClr val="bg1"/>
                </a:solidFill>
                <a:latin typeface="メイリオ" panose="020B0604030504040204" pitchFamily="50" charset="-128"/>
                <a:ea typeface="メイリオ" panose="020B0604030504040204" pitchFamily="50" charset="-128"/>
              </a:rPr>
              <a:t>こんどう　さとし</a:t>
            </a:r>
            <a:endParaRPr lang="en-US" altLang="ja-JP" sz="1050" dirty="0">
              <a:solidFill>
                <a:schemeClr val="bg1"/>
              </a:solidFill>
              <a:latin typeface="メイリオ" panose="020B0604030504040204" pitchFamily="50" charset="-128"/>
              <a:ea typeface="メイリオ" panose="020B0604030504040204" pitchFamily="50" charset="-128"/>
            </a:endParaRPr>
          </a:p>
          <a:p>
            <a:pPr marL="0" indent="0" algn="ctr">
              <a:buFont typeface="Arial" panose="020B0604020202020204" pitchFamily="34" charset="0"/>
              <a:buNone/>
            </a:pPr>
            <a:r>
              <a:rPr lang="ja-JP" altLang="en-US" sz="1600" dirty="0" smtClean="0">
                <a:solidFill>
                  <a:schemeClr val="bg1"/>
                </a:solidFill>
                <a:latin typeface="メイリオ" panose="020B0604030504040204" pitchFamily="50" charset="-128"/>
                <a:ea typeface="メイリオ" panose="020B0604030504040204" pitchFamily="50" charset="-128"/>
              </a:rPr>
              <a:t>近藤　里史</a:t>
            </a:r>
          </a:p>
        </p:txBody>
      </p:sp>
      <p:sp>
        <p:nvSpPr>
          <p:cNvPr id="16" name="コンテンツ プレースホルダー 2"/>
          <p:cNvSpPr txBox="1">
            <a:spLocks/>
          </p:cNvSpPr>
          <p:nvPr/>
        </p:nvSpPr>
        <p:spPr>
          <a:xfrm>
            <a:off x="9466530" y="4775259"/>
            <a:ext cx="1914523" cy="39689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Font typeface="Arial" panose="020B0604020202020204" pitchFamily="34" charset="0"/>
              <a:buNone/>
            </a:pPr>
            <a:r>
              <a:rPr lang="ja-JP" altLang="en-US" sz="1600" dirty="0" smtClean="0">
                <a:solidFill>
                  <a:srgbClr val="FFC000"/>
                </a:solidFill>
                <a:latin typeface="BIZ UDゴシック" panose="020B0400000000000000" pitchFamily="49" charset="-128"/>
                <a:ea typeface="BIZ UDゴシック" panose="020B0400000000000000" pitchFamily="49" charset="-128"/>
              </a:rPr>
              <a:t>リモート参加</a:t>
            </a:r>
            <a:endParaRPr lang="en-US" altLang="ja-JP" sz="1600" dirty="0" smtClean="0">
              <a:solidFill>
                <a:srgbClr val="FFC000"/>
              </a:solidFill>
              <a:latin typeface="BIZ UDゴシック" panose="020B0400000000000000" pitchFamily="49" charset="-128"/>
              <a:ea typeface="BIZ UDゴシック" panose="020B0400000000000000" pitchFamily="49" charset="-128"/>
            </a:endParaRPr>
          </a:p>
        </p:txBody>
      </p:sp>
      <p:sp>
        <p:nvSpPr>
          <p:cNvPr id="17" name="コンテンツ プレースホルダー 2"/>
          <p:cNvSpPr txBox="1">
            <a:spLocks/>
          </p:cNvSpPr>
          <p:nvPr/>
        </p:nvSpPr>
        <p:spPr>
          <a:xfrm>
            <a:off x="3746891" y="1437896"/>
            <a:ext cx="1724768" cy="98663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Font typeface="Arial" panose="020B0604020202020204" pitchFamily="34" charset="0"/>
              <a:buNone/>
            </a:pPr>
            <a:r>
              <a:rPr lang="en-US" altLang="ja-JP" sz="1600" dirty="0" smtClean="0">
                <a:solidFill>
                  <a:schemeClr val="bg1"/>
                </a:solidFill>
                <a:latin typeface="メイリオ" panose="020B0604030504040204" pitchFamily="50" charset="-128"/>
                <a:ea typeface="メイリオ" panose="020B0604030504040204" pitchFamily="50" charset="-128"/>
              </a:rPr>
              <a:t>【</a:t>
            </a:r>
            <a:r>
              <a:rPr lang="ja-JP" altLang="en-US" sz="1600" dirty="0" smtClean="0">
                <a:solidFill>
                  <a:schemeClr val="bg1"/>
                </a:solidFill>
                <a:latin typeface="メイリオ" panose="020B0604030504040204" pitchFamily="50" charset="-128"/>
                <a:ea typeface="メイリオ" panose="020B0604030504040204" pitchFamily="50" charset="-128"/>
              </a:rPr>
              <a:t>監理技術者</a:t>
            </a:r>
            <a:r>
              <a:rPr lang="en-US" altLang="ja-JP" sz="1600" dirty="0" smtClean="0">
                <a:solidFill>
                  <a:schemeClr val="bg1"/>
                </a:solidFill>
                <a:latin typeface="メイリオ" panose="020B0604030504040204" pitchFamily="50" charset="-128"/>
                <a:ea typeface="メイリオ" panose="020B0604030504040204" pitchFamily="50" charset="-128"/>
              </a:rPr>
              <a:t>】</a:t>
            </a:r>
          </a:p>
          <a:p>
            <a:pPr marL="0" indent="0" algn="ctr">
              <a:buFont typeface="Arial" panose="020B0604020202020204" pitchFamily="34" charset="0"/>
              <a:buNone/>
            </a:pPr>
            <a:r>
              <a:rPr lang="ja-JP" altLang="en-US" sz="1050" dirty="0" smtClean="0">
                <a:solidFill>
                  <a:schemeClr val="bg1"/>
                </a:solidFill>
                <a:latin typeface="メイリオ" panose="020B0604030504040204" pitchFamily="50" charset="-128"/>
                <a:ea typeface="メイリオ" panose="020B0604030504040204" pitchFamily="50" charset="-128"/>
              </a:rPr>
              <a:t>かわむら　まさゆき</a:t>
            </a:r>
            <a:endParaRPr lang="en-US" altLang="ja-JP" sz="1050" dirty="0">
              <a:solidFill>
                <a:schemeClr val="bg1"/>
              </a:solidFill>
              <a:latin typeface="メイリオ" panose="020B0604030504040204" pitchFamily="50" charset="-128"/>
              <a:ea typeface="メイリオ" panose="020B0604030504040204" pitchFamily="50" charset="-128"/>
            </a:endParaRPr>
          </a:p>
          <a:p>
            <a:pPr marL="0" indent="0" algn="ctr">
              <a:buFont typeface="Arial" panose="020B0604020202020204" pitchFamily="34" charset="0"/>
              <a:buNone/>
            </a:pPr>
            <a:r>
              <a:rPr lang="ja-JP" altLang="en-US" sz="1600" dirty="0" smtClean="0">
                <a:solidFill>
                  <a:schemeClr val="bg1"/>
                </a:solidFill>
                <a:latin typeface="メイリオ" panose="020B0604030504040204" pitchFamily="50" charset="-128"/>
                <a:ea typeface="メイリオ" panose="020B0604030504040204" pitchFamily="50" charset="-128"/>
              </a:rPr>
              <a:t>川村　正之</a:t>
            </a:r>
            <a:endParaRPr lang="en-US" altLang="ja-JP" sz="1600" dirty="0" smtClean="0">
              <a:solidFill>
                <a:schemeClr val="bg1"/>
              </a:solidFill>
              <a:latin typeface="メイリオ" panose="020B0604030504040204" pitchFamily="50" charset="-128"/>
              <a:ea typeface="メイリオ" panose="020B0604030504040204" pitchFamily="50" charset="-128"/>
            </a:endParaRPr>
          </a:p>
        </p:txBody>
      </p:sp>
      <p:cxnSp>
        <p:nvCxnSpPr>
          <p:cNvPr id="8" name="直線コネクタ 7"/>
          <p:cNvCxnSpPr/>
          <p:nvPr/>
        </p:nvCxnSpPr>
        <p:spPr>
          <a:xfrm>
            <a:off x="9352638" y="5172149"/>
            <a:ext cx="2141711"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V="1">
            <a:off x="9351075" y="4701327"/>
            <a:ext cx="0" cy="470822"/>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flipV="1">
            <a:off x="11494349" y="4701327"/>
            <a:ext cx="0" cy="470822"/>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18" name="AutoShape 2" descr="https://bp1.basepage.com/auth/members/82944/teams/19669/phot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 name="AutoShape 4" descr="https://bp1.basepage.com/auth/members/82944/teams/19669/phot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 name="AutoShape 7" descr="https://bp1.basepage.com/auth/members/51954/teams/19669/phot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6" name="図 5"/>
          <p:cNvPicPr preferRelativeResize="0">
            <a:picLocks/>
          </p:cNvPicPr>
          <p:nvPr/>
        </p:nvPicPr>
        <p:blipFill>
          <a:blip r:embed="rId3">
            <a:extLst>
              <a:ext uri="{28A0092B-C50C-407E-A947-70E740481C1C}">
                <a14:useLocalDpi xmlns:a14="http://schemas.microsoft.com/office/drawing/2010/main" val="0"/>
              </a:ext>
            </a:extLst>
          </a:blip>
          <a:stretch>
            <a:fillRect/>
          </a:stretch>
        </p:blipFill>
        <p:spPr>
          <a:xfrm>
            <a:off x="6813224" y="2746466"/>
            <a:ext cx="1404000" cy="1908000"/>
          </a:xfrm>
          <a:prstGeom prst="rect">
            <a:avLst/>
          </a:prstGeom>
        </p:spPr>
      </p:pic>
      <p:pic>
        <p:nvPicPr>
          <p:cNvPr id="7" name="図 6"/>
          <p:cNvPicPr preferRelativeResize="0">
            <a:picLocks/>
          </p:cNvPicPr>
          <p:nvPr/>
        </p:nvPicPr>
        <p:blipFill>
          <a:blip r:embed="rId4">
            <a:extLst>
              <a:ext uri="{28A0092B-C50C-407E-A947-70E740481C1C}">
                <a14:useLocalDpi xmlns:a14="http://schemas.microsoft.com/office/drawing/2010/main" val="0"/>
              </a:ext>
            </a:extLst>
          </a:blip>
          <a:stretch>
            <a:fillRect/>
          </a:stretch>
        </p:blipFill>
        <p:spPr>
          <a:xfrm>
            <a:off x="9719172" y="2746466"/>
            <a:ext cx="1404000" cy="1908000"/>
          </a:xfrm>
          <a:prstGeom prst="rect">
            <a:avLst/>
          </a:prstGeom>
        </p:spPr>
      </p:pic>
      <p:pic>
        <p:nvPicPr>
          <p:cNvPr id="22" name="図 21"/>
          <p:cNvPicPr preferRelativeResize="0">
            <a:picLocks/>
          </p:cNvPicPr>
          <p:nvPr/>
        </p:nvPicPr>
        <p:blipFill rotWithShape="1">
          <a:blip r:embed="rId5" cstate="print">
            <a:extLst>
              <a:ext uri="{28A0092B-C50C-407E-A947-70E740481C1C}">
                <a14:useLocalDpi xmlns:a14="http://schemas.microsoft.com/office/drawing/2010/main" val="0"/>
              </a:ext>
            </a:extLst>
          </a:blip>
          <a:srcRect l="33241" t="12862" r="34346" b="29389"/>
          <a:stretch/>
        </p:blipFill>
        <p:spPr>
          <a:xfrm>
            <a:off x="3907275" y="2746466"/>
            <a:ext cx="1404000" cy="1908000"/>
          </a:xfrm>
          <a:prstGeom prst="rect">
            <a:avLst/>
          </a:prstGeom>
        </p:spPr>
      </p:pic>
      <p:pic>
        <p:nvPicPr>
          <p:cNvPr id="9" name="図 8"/>
          <p:cNvPicPr preferRelativeResize="0">
            <a:picLocks/>
          </p:cNvPicPr>
          <p:nvPr/>
        </p:nvPicPr>
        <p:blipFill rotWithShape="1">
          <a:blip r:embed="rId6">
            <a:extLst>
              <a:ext uri="{28A0092B-C50C-407E-A947-70E740481C1C}">
                <a14:useLocalDpi xmlns:a14="http://schemas.microsoft.com/office/drawing/2010/main" val="0"/>
              </a:ext>
            </a:extLst>
          </a:blip>
          <a:srcRect l="1170" t="12905" r="14031" b="-390"/>
          <a:stretch/>
        </p:blipFill>
        <p:spPr>
          <a:xfrm>
            <a:off x="1001326" y="2746466"/>
            <a:ext cx="1404000" cy="1908000"/>
          </a:xfrm>
          <a:prstGeom prst="rect">
            <a:avLst/>
          </a:prstGeom>
        </p:spPr>
      </p:pic>
      <p:sp>
        <p:nvSpPr>
          <p:cNvPr id="24" name="テキスト ボックス 23"/>
          <p:cNvSpPr txBox="1"/>
          <p:nvPr/>
        </p:nvSpPr>
        <p:spPr>
          <a:xfrm>
            <a:off x="163251" y="6487459"/>
            <a:ext cx="7141335" cy="261610"/>
          </a:xfrm>
          <a:prstGeom prst="rect">
            <a:avLst/>
          </a:prstGeom>
          <a:noFill/>
        </p:spPr>
        <p:txBody>
          <a:bodyPr wrap="square" rtlCol="0">
            <a:spAutoFit/>
          </a:bodyPr>
          <a:lstStyle/>
          <a:p>
            <a:r>
              <a:rPr lang="en-US" altLang="ja-JP" sz="1050" dirty="0">
                <a:solidFill>
                  <a:schemeClr val="bg1"/>
                </a:solidFill>
                <a:latin typeface="BIZ UDゴシック" panose="020B0400000000000000" pitchFamily="49" charset="-128"/>
                <a:ea typeface="BIZ UDゴシック" panose="020B0400000000000000" pitchFamily="49" charset="-128"/>
              </a:rPr>
              <a:t>[</a:t>
            </a:r>
            <a:r>
              <a:rPr lang="en-US" altLang="ja-JP" sz="1050" dirty="0" smtClean="0">
                <a:solidFill>
                  <a:schemeClr val="bg1"/>
                </a:solidFill>
                <a:latin typeface="BIZ UDゴシック" panose="020B0400000000000000" pitchFamily="49" charset="-128"/>
                <a:ea typeface="BIZ UDゴシック" panose="020B0400000000000000" pitchFamily="49" charset="-128"/>
              </a:rPr>
              <a:t>201921-8693]</a:t>
            </a:r>
            <a:r>
              <a:rPr lang="ja-JP" altLang="en-US" sz="1050" dirty="0" smtClean="0">
                <a:solidFill>
                  <a:schemeClr val="bg1"/>
                </a:solidFill>
                <a:latin typeface="BIZ UDゴシック" panose="020B0400000000000000" pitchFamily="49" charset="-128"/>
                <a:ea typeface="BIZ UDゴシック" panose="020B0400000000000000" pitchFamily="49" charset="-128"/>
              </a:rPr>
              <a:t> 一般</a:t>
            </a:r>
            <a:r>
              <a:rPr lang="ja-JP" altLang="en-US" sz="1050" dirty="0">
                <a:solidFill>
                  <a:schemeClr val="bg1"/>
                </a:solidFill>
                <a:latin typeface="BIZ UDゴシック" panose="020B0400000000000000" pitchFamily="49" charset="-128"/>
                <a:ea typeface="BIZ UDゴシック" panose="020B0400000000000000" pitchFamily="49" charset="-128"/>
              </a:rPr>
              <a:t>国道</a:t>
            </a:r>
            <a:r>
              <a:rPr lang="en-US" altLang="ja-JP" sz="1050" dirty="0">
                <a:solidFill>
                  <a:schemeClr val="bg1"/>
                </a:solidFill>
                <a:latin typeface="BIZ UDゴシック" panose="020B0400000000000000" pitchFamily="49" charset="-128"/>
                <a:ea typeface="BIZ UDゴシック" panose="020B0400000000000000" pitchFamily="49" charset="-128"/>
              </a:rPr>
              <a:t>36</a:t>
            </a:r>
            <a:r>
              <a:rPr lang="ja-JP" altLang="en-US" sz="1050" dirty="0">
                <a:solidFill>
                  <a:schemeClr val="bg1"/>
                </a:solidFill>
                <a:latin typeface="BIZ UDゴシック" panose="020B0400000000000000" pitchFamily="49" charset="-128"/>
                <a:ea typeface="BIZ UDゴシック" panose="020B0400000000000000" pitchFamily="49" charset="-128"/>
              </a:rPr>
              <a:t>号 千歳市 錦町改良外一連</a:t>
            </a:r>
            <a:r>
              <a:rPr lang="ja-JP" altLang="en-US" sz="1050" dirty="0" smtClean="0">
                <a:solidFill>
                  <a:schemeClr val="bg1"/>
                </a:solidFill>
                <a:latin typeface="BIZ UDゴシック" panose="020B0400000000000000" pitchFamily="49" charset="-128"/>
                <a:ea typeface="BIZ UDゴシック" panose="020B0400000000000000" pitchFamily="49" charset="-128"/>
              </a:rPr>
              <a:t>工事／株式</a:t>
            </a:r>
            <a:r>
              <a:rPr lang="ja-JP" altLang="en-US" sz="1050" dirty="0">
                <a:solidFill>
                  <a:schemeClr val="bg1"/>
                </a:solidFill>
                <a:latin typeface="BIZ UDゴシック" panose="020B0400000000000000" pitchFamily="49" charset="-128"/>
                <a:ea typeface="BIZ UDゴシック" panose="020B0400000000000000" pitchFamily="49" charset="-128"/>
              </a:rPr>
              <a:t>会社 </a:t>
            </a:r>
            <a:r>
              <a:rPr lang="ja-JP" altLang="en-US" sz="1050" dirty="0" smtClean="0">
                <a:solidFill>
                  <a:schemeClr val="bg1"/>
                </a:solidFill>
                <a:latin typeface="BIZ UDゴシック" panose="020B0400000000000000" pitchFamily="49" charset="-128"/>
                <a:ea typeface="BIZ UDゴシック" panose="020B0400000000000000" pitchFamily="49" charset="-128"/>
              </a:rPr>
              <a:t>砂子組</a:t>
            </a:r>
            <a:endParaRPr lang="ja-JP" altLang="en-US" sz="1050" dirty="0">
              <a:solidFill>
                <a:schemeClr val="bg1"/>
              </a:solidFill>
              <a:latin typeface="BIZ UDゴシック" panose="020B0400000000000000" pitchFamily="49" charset="-128"/>
              <a:ea typeface="BIZ UDゴシック" panose="020B0400000000000000" pitchFamily="49" charset="-128"/>
            </a:endParaRPr>
          </a:p>
        </p:txBody>
      </p:sp>
      <p:sp>
        <p:nvSpPr>
          <p:cNvPr id="3" name="スライド番号プレースホルダー 2"/>
          <p:cNvSpPr>
            <a:spLocks noGrp="1"/>
          </p:cNvSpPr>
          <p:nvPr>
            <p:ph type="sldNum" sz="quarter" idx="12"/>
          </p:nvPr>
        </p:nvSpPr>
        <p:spPr>
          <a:xfrm>
            <a:off x="11283556" y="6435701"/>
            <a:ext cx="838200" cy="365125"/>
          </a:xfrm>
        </p:spPr>
        <p:txBody>
          <a:bodyPr/>
          <a:lstStyle/>
          <a:p>
            <a:fld id="{FA213E59-6151-472F-B532-71633CB0D6F7}" type="slidenum">
              <a:rPr kumimoji="1" lang="ja-JP" altLang="en-US" sz="2800" smtClean="0"/>
              <a:t>1</a:t>
            </a:fld>
            <a:endParaRPr kumimoji="1" lang="ja-JP" altLang="en-US" sz="2800" dirty="0"/>
          </a:p>
        </p:txBody>
      </p:sp>
      <p:sp>
        <p:nvSpPr>
          <p:cNvPr id="4" name="テキスト ボックス 3"/>
          <p:cNvSpPr txBox="1"/>
          <p:nvPr/>
        </p:nvSpPr>
        <p:spPr>
          <a:xfrm>
            <a:off x="5522890" y="6049283"/>
            <a:ext cx="6096000" cy="369332"/>
          </a:xfrm>
          <a:prstGeom prst="rect">
            <a:avLst/>
          </a:prstGeom>
          <a:noFill/>
        </p:spPr>
        <p:txBody>
          <a:bodyPr wrap="square" rtlCol="0">
            <a:spAutoFit/>
          </a:bodyPr>
          <a:lstStyle/>
          <a:p>
            <a:r>
              <a:rPr kumimoji="1" lang="ja-JP" altLang="en-US" dirty="0" smtClean="0">
                <a:solidFill>
                  <a:srgbClr val="FFC000"/>
                </a:solidFill>
              </a:rPr>
              <a:t>失礼かと存じますが、名刺は検査終了後にお渡しいたします。</a:t>
            </a:r>
            <a:endParaRPr kumimoji="1" lang="ja-JP" altLang="en-US" dirty="0">
              <a:solidFill>
                <a:srgbClr val="FFC000"/>
              </a:solidFill>
            </a:endParaRPr>
          </a:p>
        </p:txBody>
      </p:sp>
    </p:spTree>
    <p:extLst>
      <p:ext uri="{BB962C8B-B14F-4D97-AF65-F5344CB8AC3E}">
        <p14:creationId xmlns:p14="http://schemas.microsoft.com/office/powerpoint/2010/main" val="38789270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0" y="-14748"/>
            <a:ext cx="10515600" cy="616301"/>
          </a:xfrm>
        </p:spPr>
        <p:txBody>
          <a:bodyPr>
            <a:normAutofit/>
          </a:bodyPr>
          <a:lstStyle/>
          <a:p>
            <a:r>
              <a:rPr lang="ja-JP" altLang="en-US" sz="2800" dirty="0" smtClean="0">
                <a:solidFill>
                  <a:schemeClr val="bg1"/>
                </a:solidFill>
                <a:latin typeface="メイリオ" panose="020B0604030504040204" pitchFamily="50" charset="-128"/>
                <a:ea typeface="メイリオ" panose="020B0604030504040204" pitchFamily="50" charset="-128"/>
              </a:rPr>
              <a:t>２　工事諸元</a:t>
            </a:r>
            <a:endParaRPr kumimoji="1" lang="ja-JP" altLang="en-US" sz="2800" dirty="0">
              <a:solidFill>
                <a:schemeClr val="bg1"/>
              </a:solidFill>
              <a:latin typeface="メイリオ" panose="020B0604030504040204" pitchFamily="50" charset="-128"/>
              <a:ea typeface="メイリオ" panose="020B0604030504040204" pitchFamily="50" charset="-128"/>
            </a:endParaRPr>
          </a:p>
        </p:txBody>
      </p:sp>
      <p:sp>
        <p:nvSpPr>
          <p:cNvPr id="3" name="コンテンツ プレースホルダー 2"/>
          <p:cNvSpPr>
            <a:spLocks noGrp="1"/>
          </p:cNvSpPr>
          <p:nvPr>
            <p:ph idx="1"/>
          </p:nvPr>
        </p:nvSpPr>
        <p:spPr>
          <a:xfrm>
            <a:off x="850040" y="512064"/>
            <a:ext cx="10878664" cy="5595764"/>
          </a:xfrm>
        </p:spPr>
        <p:txBody>
          <a:bodyPr>
            <a:normAutofit fontScale="92500" lnSpcReduction="10000"/>
          </a:bodyPr>
          <a:lstStyle/>
          <a:p>
            <a:pPr marL="0" indent="0">
              <a:buNone/>
            </a:pPr>
            <a:r>
              <a:rPr kumimoji="1" lang="ja-JP" altLang="en-US" sz="1600" dirty="0" smtClean="0">
                <a:solidFill>
                  <a:schemeClr val="bg1"/>
                </a:solidFill>
                <a:latin typeface="メイリオ" panose="020B0604030504040204" pitchFamily="50" charset="-128"/>
                <a:ea typeface="メイリオ" panose="020B0604030504040204" pitchFamily="50" charset="-128"/>
              </a:rPr>
              <a:t>（１）工事番号</a:t>
            </a:r>
            <a:r>
              <a:rPr lang="ja-JP" altLang="en-US" sz="1600" dirty="0">
                <a:solidFill>
                  <a:schemeClr val="bg1"/>
                </a:solidFill>
                <a:latin typeface="メイリオ" panose="020B0604030504040204" pitchFamily="50" charset="-128"/>
                <a:ea typeface="メイリオ" panose="020B0604030504040204" pitchFamily="50" charset="-128"/>
              </a:rPr>
              <a:t>：</a:t>
            </a:r>
            <a:r>
              <a:rPr lang="en-US" altLang="ja-JP" sz="1600" dirty="0" smtClean="0">
                <a:solidFill>
                  <a:schemeClr val="bg1"/>
                </a:solidFill>
                <a:latin typeface="メイリオ" panose="020B0604030504040204" pitchFamily="50" charset="-128"/>
                <a:ea typeface="メイリオ" panose="020B0604030504040204" pitchFamily="50" charset="-128"/>
              </a:rPr>
              <a:t>201921-8693 </a:t>
            </a:r>
          </a:p>
          <a:p>
            <a:pPr marL="0" indent="0">
              <a:buNone/>
            </a:pPr>
            <a:r>
              <a:rPr lang="ja-JP" altLang="en-US" sz="1600" dirty="0" smtClean="0">
                <a:solidFill>
                  <a:schemeClr val="bg1"/>
                </a:solidFill>
                <a:latin typeface="メイリオ" panose="020B0604030504040204" pitchFamily="50" charset="-128"/>
                <a:ea typeface="メイリオ" panose="020B0604030504040204" pitchFamily="50" charset="-128"/>
              </a:rPr>
              <a:t>（２）工事名：一般国道</a:t>
            </a:r>
            <a:r>
              <a:rPr lang="en-US" altLang="ja-JP" sz="1600" dirty="0" smtClean="0">
                <a:solidFill>
                  <a:schemeClr val="bg1"/>
                </a:solidFill>
                <a:latin typeface="メイリオ" panose="020B0604030504040204" pitchFamily="50" charset="-128"/>
                <a:ea typeface="メイリオ" panose="020B0604030504040204" pitchFamily="50" charset="-128"/>
              </a:rPr>
              <a:t>36</a:t>
            </a:r>
            <a:r>
              <a:rPr lang="ja-JP" altLang="en-US" sz="1600" dirty="0" smtClean="0">
                <a:solidFill>
                  <a:schemeClr val="bg1"/>
                </a:solidFill>
                <a:latin typeface="メイリオ" panose="020B0604030504040204" pitchFamily="50" charset="-128"/>
                <a:ea typeface="メイリオ" panose="020B0604030504040204" pitchFamily="50" charset="-128"/>
              </a:rPr>
              <a:t>号　千歳市　錦町改良外一連工事</a:t>
            </a:r>
            <a:endParaRPr lang="en-US" altLang="ja-JP" sz="1600" dirty="0" smtClean="0">
              <a:solidFill>
                <a:schemeClr val="bg1"/>
              </a:solidFill>
              <a:latin typeface="メイリオ" panose="020B0604030504040204" pitchFamily="50" charset="-128"/>
              <a:ea typeface="メイリオ" panose="020B0604030504040204" pitchFamily="50" charset="-128"/>
            </a:endParaRPr>
          </a:p>
          <a:p>
            <a:pPr marL="0" indent="0">
              <a:buNone/>
            </a:pPr>
            <a:r>
              <a:rPr lang="ja-JP" altLang="en-US" sz="1600" dirty="0" smtClean="0">
                <a:solidFill>
                  <a:schemeClr val="bg1"/>
                </a:solidFill>
                <a:latin typeface="メイリオ" panose="020B0604030504040204" pitchFamily="50" charset="-128"/>
                <a:ea typeface="メイリオ" panose="020B0604030504040204" pitchFamily="50" charset="-128"/>
              </a:rPr>
              <a:t>（</a:t>
            </a:r>
            <a:r>
              <a:rPr lang="ja-JP" altLang="en-US" sz="1600" dirty="0">
                <a:solidFill>
                  <a:schemeClr val="bg1"/>
                </a:solidFill>
                <a:latin typeface="メイリオ" panose="020B0604030504040204" pitchFamily="50" charset="-128"/>
                <a:ea typeface="メイリオ" panose="020B0604030504040204" pitchFamily="50" charset="-128"/>
              </a:rPr>
              <a:t>３</a:t>
            </a:r>
            <a:r>
              <a:rPr lang="ja-JP" altLang="en-US" sz="1600" dirty="0" smtClean="0">
                <a:solidFill>
                  <a:schemeClr val="bg1"/>
                </a:solidFill>
                <a:latin typeface="メイリオ" panose="020B0604030504040204" pitchFamily="50" charset="-128"/>
                <a:ea typeface="メイリオ" panose="020B0604030504040204" pitchFamily="50" charset="-128"/>
              </a:rPr>
              <a:t>）工事概要：</a:t>
            </a:r>
            <a:r>
              <a:rPr lang="en-US" altLang="ja-JP" sz="1600" dirty="0" smtClean="0">
                <a:solidFill>
                  <a:schemeClr val="bg1"/>
                </a:solidFill>
                <a:latin typeface="メイリオ" panose="020B0604030504040204" pitchFamily="50" charset="-128"/>
                <a:ea typeface="メイリオ" panose="020B0604030504040204" pitchFamily="50" charset="-128"/>
              </a:rPr>
              <a:t>【</a:t>
            </a:r>
            <a:r>
              <a:rPr lang="ja-JP" altLang="en-US" sz="1600" dirty="0">
                <a:solidFill>
                  <a:schemeClr val="bg1"/>
                </a:solidFill>
                <a:latin typeface="メイリオ" panose="020B0604030504040204" pitchFamily="50" charset="-128"/>
                <a:ea typeface="メイリオ" panose="020B0604030504040204" pitchFamily="50" charset="-128"/>
              </a:rPr>
              <a:t>錦町工区</a:t>
            </a:r>
            <a:r>
              <a:rPr lang="en-US" altLang="ja-JP" sz="1600" dirty="0" smtClean="0">
                <a:solidFill>
                  <a:schemeClr val="bg1"/>
                </a:solidFill>
                <a:latin typeface="メイリオ" panose="020B0604030504040204" pitchFamily="50" charset="-128"/>
                <a:ea typeface="メイリオ" panose="020B0604030504040204" pitchFamily="50" charset="-128"/>
              </a:rPr>
              <a:t>】 </a:t>
            </a:r>
            <a:r>
              <a:rPr lang="ja-JP" altLang="en-US" sz="1600" dirty="0" smtClean="0">
                <a:solidFill>
                  <a:schemeClr val="bg1"/>
                </a:solidFill>
                <a:latin typeface="メイリオ" panose="020B0604030504040204" pitchFamily="50" charset="-128"/>
                <a:ea typeface="メイリオ" panose="020B0604030504040204" pitchFamily="50" charset="-128"/>
              </a:rPr>
              <a:t>（</a:t>
            </a:r>
            <a:r>
              <a:rPr lang="en-US" altLang="ja-JP" sz="1600" dirty="0" smtClean="0">
                <a:solidFill>
                  <a:schemeClr val="bg1"/>
                </a:solidFill>
                <a:latin typeface="メイリオ" panose="020B0604030504040204" pitchFamily="50" charset="-128"/>
                <a:ea typeface="メイリオ" panose="020B0604030504040204" pitchFamily="50" charset="-128"/>
              </a:rPr>
              <a:t>R36</a:t>
            </a:r>
            <a:r>
              <a:rPr lang="ja-JP" altLang="en-US" sz="1600" dirty="0" smtClean="0">
                <a:solidFill>
                  <a:schemeClr val="bg1"/>
                </a:solidFill>
                <a:latin typeface="メイリオ" panose="020B0604030504040204" pitchFamily="50" charset="-128"/>
                <a:ea typeface="メイリオ" panose="020B0604030504040204" pitchFamily="50" charset="-128"/>
              </a:rPr>
              <a:t>）</a:t>
            </a:r>
            <a:r>
              <a:rPr lang="en-US" altLang="ja-JP" sz="1600" dirty="0" smtClean="0">
                <a:solidFill>
                  <a:schemeClr val="bg1"/>
                </a:solidFill>
                <a:latin typeface="メイリオ" panose="020B0604030504040204" pitchFamily="50" charset="-128"/>
                <a:ea typeface="メイリオ" panose="020B0604030504040204" pitchFamily="50" charset="-128"/>
              </a:rPr>
              <a:t>KP=38,890</a:t>
            </a:r>
            <a:r>
              <a:rPr lang="ja-JP" altLang="en-US" sz="1600" dirty="0" smtClean="0">
                <a:solidFill>
                  <a:schemeClr val="bg1"/>
                </a:solidFill>
                <a:latin typeface="メイリオ" panose="020B0604030504040204" pitchFamily="50" charset="-128"/>
                <a:ea typeface="メイリオ" panose="020B0604030504040204" pitchFamily="50" charset="-128"/>
              </a:rPr>
              <a:t> ～ </a:t>
            </a:r>
            <a:r>
              <a:rPr lang="en-US" altLang="ja-JP" sz="1600" dirty="0" smtClean="0">
                <a:solidFill>
                  <a:schemeClr val="bg1"/>
                </a:solidFill>
                <a:latin typeface="メイリオ" panose="020B0604030504040204" pitchFamily="50" charset="-128"/>
                <a:ea typeface="メイリオ" panose="020B0604030504040204" pitchFamily="50" charset="-128"/>
              </a:rPr>
              <a:t>39,120</a:t>
            </a:r>
            <a:r>
              <a:rPr lang="ja-JP" altLang="en-US" sz="1600" dirty="0">
                <a:solidFill>
                  <a:schemeClr val="bg1"/>
                </a:solidFill>
                <a:latin typeface="メイリオ" panose="020B0604030504040204" pitchFamily="50" charset="-128"/>
                <a:ea typeface="メイリオ" panose="020B0604030504040204" pitchFamily="50" charset="-128"/>
              </a:rPr>
              <a:t>　</a:t>
            </a:r>
            <a:r>
              <a:rPr lang="en-US" altLang="ja-JP" sz="1600" dirty="0" smtClean="0">
                <a:solidFill>
                  <a:schemeClr val="bg1"/>
                </a:solidFill>
                <a:latin typeface="メイリオ" panose="020B0604030504040204" pitchFamily="50" charset="-128"/>
                <a:ea typeface="メイリオ" panose="020B0604030504040204" pitchFamily="50" charset="-128"/>
              </a:rPr>
              <a:t>L=230.00m</a:t>
            </a:r>
          </a:p>
          <a:p>
            <a:pPr marL="0" indent="0">
              <a:buNone/>
            </a:pPr>
            <a:r>
              <a:rPr lang="ja-JP" altLang="en-US" sz="1600" dirty="0" smtClean="0">
                <a:solidFill>
                  <a:schemeClr val="bg1"/>
                </a:solidFill>
                <a:latin typeface="メイリオ" panose="020B0604030504040204" pitchFamily="50" charset="-128"/>
                <a:ea typeface="メイリオ" panose="020B0604030504040204" pitchFamily="50" charset="-128"/>
              </a:rPr>
              <a:t>　　　　　　　　　　千歳橋の橋面舗装、旧橋下部取壊し、仮締切り　</a:t>
            </a:r>
            <a:r>
              <a:rPr lang="ja-JP" altLang="en-US" sz="1600" dirty="0">
                <a:solidFill>
                  <a:schemeClr val="bg1"/>
                </a:solidFill>
                <a:latin typeface="メイリオ" panose="020B0604030504040204" pitchFamily="50" charset="-128"/>
                <a:ea typeface="メイリオ" panose="020B0604030504040204" pitchFamily="50" charset="-128"/>
              </a:rPr>
              <a:t>　</a:t>
            </a:r>
            <a:endParaRPr lang="en-US" altLang="ja-JP" sz="1600" dirty="0" smtClean="0">
              <a:solidFill>
                <a:schemeClr val="bg1"/>
              </a:solidFill>
              <a:latin typeface="メイリオ" panose="020B0604030504040204" pitchFamily="50" charset="-128"/>
              <a:ea typeface="メイリオ" panose="020B0604030504040204" pitchFamily="50" charset="-128"/>
            </a:endParaRPr>
          </a:p>
          <a:p>
            <a:pPr marL="0" indent="0">
              <a:buNone/>
            </a:pPr>
            <a:r>
              <a:rPr lang="ja-JP" altLang="en-US" sz="1600" dirty="0">
                <a:solidFill>
                  <a:schemeClr val="bg1"/>
                </a:solidFill>
                <a:latin typeface="メイリオ" panose="020B0604030504040204" pitchFamily="50" charset="-128"/>
                <a:ea typeface="メイリオ" panose="020B0604030504040204" pitchFamily="50" charset="-128"/>
              </a:rPr>
              <a:t>　</a:t>
            </a:r>
            <a:r>
              <a:rPr lang="ja-JP" altLang="en-US" sz="1600" dirty="0" smtClean="0">
                <a:solidFill>
                  <a:schemeClr val="bg1"/>
                </a:solidFill>
                <a:latin typeface="メイリオ" panose="020B0604030504040204" pitchFamily="50" charset="-128"/>
                <a:ea typeface="メイリオ" panose="020B0604030504040204" pitchFamily="50" charset="-128"/>
              </a:rPr>
              <a:t>　　　　　　  </a:t>
            </a:r>
            <a:r>
              <a:rPr lang="en-US" altLang="ja-JP" sz="1600" dirty="0" smtClean="0">
                <a:solidFill>
                  <a:schemeClr val="bg1"/>
                </a:solidFill>
                <a:latin typeface="メイリオ" panose="020B0604030504040204" pitchFamily="50" charset="-128"/>
                <a:ea typeface="メイリオ" panose="020B0604030504040204" pitchFamily="50" charset="-128"/>
              </a:rPr>
              <a:t>【</a:t>
            </a:r>
            <a:r>
              <a:rPr lang="ja-JP" altLang="en-US" sz="1600" dirty="0">
                <a:solidFill>
                  <a:schemeClr val="bg1"/>
                </a:solidFill>
                <a:latin typeface="メイリオ" panose="020B0604030504040204" pitchFamily="50" charset="-128"/>
                <a:ea typeface="メイリオ" panose="020B0604030504040204" pitchFamily="50" charset="-128"/>
              </a:rPr>
              <a:t>東</a:t>
            </a:r>
            <a:r>
              <a:rPr lang="en-US" altLang="ja-JP" sz="1600" dirty="0">
                <a:solidFill>
                  <a:schemeClr val="bg1"/>
                </a:solidFill>
                <a:latin typeface="メイリオ" panose="020B0604030504040204" pitchFamily="50" charset="-128"/>
                <a:ea typeface="メイリオ" panose="020B0604030504040204" pitchFamily="50" charset="-128"/>
              </a:rPr>
              <a:t>8</a:t>
            </a:r>
            <a:r>
              <a:rPr lang="ja-JP" altLang="en-US" sz="1600" dirty="0">
                <a:solidFill>
                  <a:schemeClr val="bg1"/>
                </a:solidFill>
                <a:latin typeface="メイリオ" panose="020B0604030504040204" pitchFamily="50" charset="-128"/>
                <a:ea typeface="メイリオ" panose="020B0604030504040204" pitchFamily="50" charset="-128"/>
              </a:rPr>
              <a:t>線工区</a:t>
            </a:r>
            <a:r>
              <a:rPr lang="en-US" altLang="ja-JP" sz="1600" dirty="0" smtClean="0">
                <a:solidFill>
                  <a:schemeClr val="bg1"/>
                </a:solidFill>
                <a:latin typeface="メイリオ" panose="020B0604030504040204" pitchFamily="50" charset="-128"/>
                <a:ea typeface="メイリオ" panose="020B0604030504040204" pitchFamily="50" charset="-128"/>
              </a:rPr>
              <a:t>】</a:t>
            </a:r>
            <a:r>
              <a:rPr lang="ja-JP" altLang="en-US" sz="1600" dirty="0" smtClean="0">
                <a:solidFill>
                  <a:schemeClr val="bg1"/>
                </a:solidFill>
                <a:latin typeface="メイリオ" panose="020B0604030504040204" pitchFamily="50" charset="-128"/>
                <a:ea typeface="メイリオ" panose="020B0604030504040204" pitchFamily="50" charset="-128"/>
              </a:rPr>
              <a:t>（</a:t>
            </a:r>
            <a:r>
              <a:rPr lang="en-US" altLang="ja-JP" sz="1600" dirty="0" smtClean="0">
                <a:solidFill>
                  <a:schemeClr val="bg1"/>
                </a:solidFill>
                <a:latin typeface="メイリオ" panose="020B0604030504040204" pitchFamily="50" charset="-128"/>
                <a:ea typeface="メイリオ" panose="020B0604030504040204" pitchFamily="50" charset="-128"/>
              </a:rPr>
              <a:t>R36</a:t>
            </a:r>
            <a:r>
              <a:rPr lang="ja-JP" altLang="en-US" sz="1600" dirty="0" smtClean="0">
                <a:solidFill>
                  <a:schemeClr val="bg1"/>
                </a:solidFill>
                <a:latin typeface="メイリオ" panose="020B0604030504040204" pitchFamily="50" charset="-128"/>
                <a:ea typeface="メイリオ" panose="020B0604030504040204" pitchFamily="50" charset="-128"/>
              </a:rPr>
              <a:t>）</a:t>
            </a:r>
            <a:r>
              <a:rPr lang="en-US" altLang="ja-JP" sz="1600" dirty="0" smtClean="0">
                <a:solidFill>
                  <a:schemeClr val="bg1"/>
                </a:solidFill>
                <a:latin typeface="メイリオ" panose="020B0604030504040204" pitchFamily="50" charset="-128"/>
                <a:ea typeface="メイリオ" panose="020B0604030504040204" pitchFamily="50" charset="-128"/>
              </a:rPr>
              <a:t>KP=36,150</a:t>
            </a:r>
            <a:r>
              <a:rPr lang="ja-JP" altLang="en-US" sz="1600" dirty="0" smtClean="0">
                <a:solidFill>
                  <a:schemeClr val="bg1"/>
                </a:solidFill>
                <a:latin typeface="メイリオ" panose="020B0604030504040204" pitchFamily="50" charset="-128"/>
                <a:ea typeface="メイリオ" panose="020B0604030504040204" pitchFamily="50" charset="-128"/>
              </a:rPr>
              <a:t> ～ </a:t>
            </a:r>
            <a:r>
              <a:rPr lang="en-US" altLang="ja-JP" sz="1600" dirty="0" smtClean="0">
                <a:solidFill>
                  <a:schemeClr val="bg1"/>
                </a:solidFill>
                <a:latin typeface="メイリオ" panose="020B0604030504040204" pitchFamily="50" charset="-128"/>
                <a:ea typeface="メイリオ" panose="020B0604030504040204" pitchFamily="50" charset="-128"/>
              </a:rPr>
              <a:t>36,750</a:t>
            </a:r>
            <a:r>
              <a:rPr lang="ja-JP" altLang="en-US" sz="1600" dirty="0">
                <a:solidFill>
                  <a:schemeClr val="bg1"/>
                </a:solidFill>
                <a:latin typeface="メイリオ" panose="020B0604030504040204" pitchFamily="50" charset="-128"/>
                <a:ea typeface="メイリオ" panose="020B0604030504040204" pitchFamily="50" charset="-128"/>
              </a:rPr>
              <a:t>　</a:t>
            </a:r>
            <a:r>
              <a:rPr lang="en-US" altLang="ja-JP" sz="1600" dirty="0" smtClean="0">
                <a:solidFill>
                  <a:schemeClr val="bg1"/>
                </a:solidFill>
                <a:latin typeface="メイリオ" panose="020B0604030504040204" pitchFamily="50" charset="-128"/>
                <a:ea typeface="メイリオ" panose="020B0604030504040204" pitchFamily="50" charset="-128"/>
              </a:rPr>
              <a:t>L=600.00m</a:t>
            </a:r>
          </a:p>
          <a:p>
            <a:pPr marL="0" indent="0">
              <a:buNone/>
            </a:pPr>
            <a:r>
              <a:rPr lang="ja-JP" altLang="en-US" sz="1600" dirty="0" smtClean="0">
                <a:solidFill>
                  <a:schemeClr val="bg1"/>
                </a:solidFill>
                <a:latin typeface="メイリオ" panose="020B0604030504040204" pitchFamily="50" charset="-128"/>
                <a:ea typeface="メイリオ" panose="020B0604030504040204" pitchFamily="50" charset="-128"/>
              </a:rPr>
              <a:t>　　　　　　　　　　路盤工、排水工、情報ＢＯＸ工</a:t>
            </a:r>
            <a:r>
              <a:rPr lang="en-US" altLang="ja-JP" sz="1600" dirty="0" smtClean="0">
                <a:solidFill>
                  <a:schemeClr val="bg1"/>
                </a:solidFill>
                <a:latin typeface="メイリオ" panose="020B0604030504040204" pitchFamily="50" charset="-128"/>
                <a:ea typeface="メイリオ" panose="020B0604030504040204" pitchFamily="50" charset="-128"/>
              </a:rPr>
              <a:t>….</a:t>
            </a:r>
            <a:r>
              <a:rPr lang="ja-JP" altLang="en-US" sz="1600" dirty="0" smtClean="0">
                <a:solidFill>
                  <a:schemeClr val="bg1"/>
                </a:solidFill>
                <a:latin typeface="メイリオ" panose="020B0604030504040204" pitchFamily="50" charset="-128"/>
                <a:ea typeface="メイリオ" panose="020B0604030504040204" pitchFamily="50" charset="-128"/>
              </a:rPr>
              <a:t>　　　　　　　　　　　</a:t>
            </a:r>
            <a:endParaRPr lang="en-US" altLang="ja-JP" sz="1600" dirty="0" smtClean="0">
              <a:solidFill>
                <a:schemeClr val="bg1"/>
              </a:solidFill>
              <a:latin typeface="メイリオ" panose="020B0604030504040204" pitchFamily="50" charset="-128"/>
              <a:ea typeface="メイリオ" panose="020B0604030504040204" pitchFamily="50" charset="-128"/>
            </a:endParaRPr>
          </a:p>
          <a:p>
            <a:pPr marL="0" indent="0">
              <a:buNone/>
            </a:pPr>
            <a:r>
              <a:rPr lang="ja-JP" altLang="en-US" sz="1600" dirty="0" smtClean="0">
                <a:solidFill>
                  <a:schemeClr val="bg1"/>
                </a:solidFill>
                <a:latin typeface="メイリオ" panose="020B0604030504040204" pitchFamily="50" charset="-128"/>
                <a:ea typeface="メイリオ" panose="020B0604030504040204" pitchFamily="50" charset="-128"/>
              </a:rPr>
              <a:t>（４）工期：（</a:t>
            </a:r>
            <a:r>
              <a:rPr lang="ja-JP" altLang="en-US" sz="1600" dirty="0">
                <a:solidFill>
                  <a:schemeClr val="bg1"/>
                </a:solidFill>
                <a:latin typeface="メイリオ" panose="020B0604030504040204" pitchFamily="50" charset="-128"/>
                <a:ea typeface="メイリオ" panose="020B0604030504040204" pitchFamily="50" charset="-128"/>
              </a:rPr>
              <a:t>自）令和 </a:t>
            </a:r>
            <a:r>
              <a:rPr lang="en-US" altLang="ja-JP" sz="1600" dirty="0">
                <a:solidFill>
                  <a:schemeClr val="bg1"/>
                </a:solidFill>
                <a:latin typeface="メイリオ" panose="020B0604030504040204" pitchFamily="50" charset="-128"/>
                <a:ea typeface="メイリオ" panose="020B0604030504040204" pitchFamily="50" charset="-128"/>
              </a:rPr>
              <a:t>2 </a:t>
            </a:r>
            <a:r>
              <a:rPr lang="ja-JP" altLang="en-US" sz="1600" dirty="0">
                <a:solidFill>
                  <a:schemeClr val="bg1"/>
                </a:solidFill>
                <a:latin typeface="メイリオ" panose="020B0604030504040204" pitchFamily="50" charset="-128"/>
                <a:ea typeface="メイリオ" panose="020B0604030504040204" pitchFamily="50" charset="-128"/>
              </a:rPr>
              <a:t>年 </a:t>
            </a:r>
            <a:r>
              <a:rPr lang="en-US" altLang="ja-JP" sz="1600" dirty="0">
                <a:solidFill>
                  <a:schemeClr val="bg1"/>
                </a:solidFill>
                <a:latin typeface="メイリオ" panose="020B0604030504040204" pitchFamily="50" charset="-128"/>
                <a:ea typeface="メイリオ" panose="020B0604030504040204" pitchFamily="50" charset="-128"/>
              </a:rPr>
              <a:t>3</a:t>
            </a:r>
            <a:r>
              <a:rPr lang="en-US" altLang="ja-JP" sz="1600" dirty="0" smtClean="0">
                <a:solidFill>
                  <a:schemeClr val="bg1"/>
                </a:solidFill>
                <a:latin typeface="メイリオ" panose="020B0604030504040204" pitchFamily="50" charset="-128"/>
                <a:ea typeface="メイリオ" panose="020B0604030504040204" pitchFamily="50" charset="-128"/>
              </a:rPr>
              <a:t> </a:t>
            </a:r>
            <a:r>
              <a:rPr lang="ja-JP" altLang="en-US" sz="1600" dirty="0">
                <a:solidFill>
                  <a:schemeClr val="bg1"/>
                </a:solidFill>
                <a:latin typeface="メイリオ" panose="020B0604030504040204" pitchFamily="50" charset="-128"/>
                <a:ea typeface="メイリオ" panose="020B0604030504040204" pitchFamily="50" charset="-128"/>
              </a:rPr>
              <a:t>月 </a:t>
            </a:r>
            <a:r>
              <a:rPr lang="en-US" altLang="ja-JP" sz="1600" dirty="0" smtClean="0">
                <a:solidFill>
                  <a:schemeClr val="bg1"/>
                </a:solidFill>
                <a:latin typeface="メイリオ" panose="020B0604030504040204" pitchFamily="50" charset="-128"/>
                <a:ea typeface="メイリオ" panose="020B0604030504040204" pitchFamily="50" charset="-128"/>
              </a:rPr>
              <a:t>27 </a:t>
            </a:r>
            <a:r>
              <a:rPr lang="ja-JP" altLang="en-US" sz="1600" dirty="0">
                <a:solidFill>
                  <a:schemeClr val="bg1"/>
                </a:solidFill>
                <a:latin typeface="メイリオ" panose="020B0604030504040204" pitchFamily="50" charset="-128"/>
                <a:ea typeface="メイリオ" panose="020B0604030504040204" pitchFamily="50" charset="-128"/>
              </a:rPr>
              <a:t>日 </a:t>
            </a:r>
            <a:r>
              <a:rPr lang="ja-JP" altLang="en-US" sz="1600" dirty="0" smtClean="0">
                <a:solidFill>
                  <a:schemeClr val="bg1"/>
                </a:solidFill>
                <a:latin typeface="メイリオ" panose="020B0604030504040204" pitchFamily="50" charset="-128"/>
                <a:ea typeface="メイリオ" panose="020B0604030504040204" pitchFamily="50" charset="-128"/>
              </a:rPr>
              <a:t> ～ （</a:t>
            </a:r>
            <a:r>
              <a:rPr lang="ja-JP" altLang="en-US" sz="1600" dirty="0">
                <a:solidFill>
                  <a:schemeClr val="bg1"/>
                </a:solidFill>
                <a:latin typeface="メイリオ" panose="020B0604030504040204" pitchFamily="50" charset="-128"/>
                <a:ea typeface="メイリオ" panose="020B0604030504040204" pitchFamily="50" charset="-128"/>
              </a:rPr>
              <a:t>至）令和 </a:t>
            </a:r>
            <a:r>
              <a:rPr lang="en-US" altLang="ja-JP" sz="1600" dirty="0">
                <a:solidFill>
                  <a:schemeClr val="bg1"/>
                </a:solidFill>
                <a:latin typeface="メイリオ" panose="020B0604030504040204" pitchFamily="50" charset="-128"/>
                <a:ea typeface="メイリオ" panose="020B0604030504040204" pitchFamily="50" charset="-128"/>
              </a:rPr>
              <a:t>3</a:t>
            </a:r>
            <a:r>
              <a:rPr lang="en-US" altLang="ja-JP" sz="1600" dirty="0" smtClean="0">
                <a:solidFill>
                  <a:schemeClr val="bg1"/>
                </a:solidFill>
                <a:latin typeface="メイリオ" panose="020B0604030504040204" pitchFamily="50" charset="-128"/>
                <a:ea typeface="メイリオ" panose="020B0604030504040204" pitchFamily="50" charset="-128"/>
              </a:rPr>
              <a:t> </a:t>
            </a:r>
            <a:r>
              <a:rPr lang="ja-JP" altLang="en-US" sz="1600" dirty="0">
                <a:solidFill>
                  <a:schemeClr val="bg1"/>
                </a:solidFill>
                <a:latin typeface="メイリオ" panose="020B0604030504040204" pitchFamily="50" charset="-128"/>
                <a:ea typeface="メイリオ" panose="020B0604030504040204" pitchFamily="50" charset="-128"/>
              </a:rPr>
              <a:t>年 </a:t>
            </a:r>
            <a:r>
              <a:rPr lang="en-US" altLang="ja-JP" sz="1600" dirty="0" smtClean="0">
                <a:solidFill>
                  <a:schemeClr val="bg1"/>
                </a:solidFill>
                <a:latin typeface="メイリオ" panose="020B0604030504040204" pitchFamily="50" charset="-128"/>
                <a:ea typeface="メイリオ" panose="020B0604030504040204" pitchFamily="50" charset="-128"/>
              </a:rPr>
              <a:t>3 </a:t>
            </a:r>
            <a:r>
              <a:rPr lang="ja-JP" altLang="en-US" sz="1600" dirty="0">
                <a:solidFill>
                  <a:schemeClr val="bg1"/>
                </a:solidFill>
                <a:latin typeface="メイリオ" panose="020B0604030504040204" pitchFamily="50" charset="-128"/>
                <a:ea typeface="メイリオ" panose="020B0604030504040204" pitchFamily="50" charset="-128"/>
              </a:rPr>
              <a:t>月 </a:t>
            </a:r>
            <a:r>
              <a:rPr lang="en-US" altLang="ja-JP" sz="1600" dirty="0">
                <a:solidFill>
                  <a:schemeClr val="bg1"/>
                </a:solidFill>
                <a:latin typeface="メイリオ" panose="020B0604030504040204" pitchFamily="50" charset="-128"/>
                <a:ea typeface="メイリオ" panose="020B0604030504040204" pitchFamily="50" charset="-128"/>
              </a:rPr>
              <a:t>25</a:t>
            </a:r>
            <a:r>
              <a:rPr lang="en-US" altLang="ja-JP" sz="1600" dirty="0" smtClean="0">
                <a:solidFill>
                  <a:schemeClr val="bg1"/>
                </a:solidFill>
                <a:latin typeface="メイリオ" panose="020B0604030504040204" pitchFamily="50" charset="-128"/>
                <a:ea typeface="メイリオ" panose="020B0604030504040204" pitchFamily="50" charset="-128"/>
              </a:rPr>
              <a:t> </a:t>
            </a:r>
            <a:r>
              <a:rPr lang="ja-JP" altLang="en-US" sz="1600" dirty="0" smtClean="0">
                <a:solidFill>
                  <a:schemeClr val="bg1"/>
                </a:solidFill>
                <a:latin typeface="メイリオ" panose="020B0604030504040204" pitchFamily="50" charset="-128"/>
                <a:ea typeface="メイリオ" panose="020B0604030504040204" pitchFamily="50" charset="-128"/>
              </a:rPr>
              <a:t>日　（</a:t>
            </a:r>
            <a:r>
              <a:rPr lang="en-US" altLang="ja-JP" sz="1600" dirty="0" smtClean="0">
                <a:solidFill>
                  <a:schemeClr val="bg1"/>
                </a:solidFill>
                <a:latin typeface="メイリオ" panose="020B0604030504040204" pitchFamily="50" charset="-128"/>
                <a:ea typeface="メイリオ" panose="020B0604030504040204" pitchFamily="50" charset="-128"/>
              </a:rPr>
              <a:t>364</a:t>
            </a:r>
            <a:r>
              <a:rPr lang="ja-JP" altLang="en-US" sz="1600" dirty="0" smtClean="0">
                <a:solidFill>
                  <a:schemeClr val="bg1"/>
                </a:solidFill>
                <a:latin typeface="メイリオ" panose="020B0604030504040204" pitchFamily="50" charset="-128"/>
                <a:ea typeface="メイリオ" panose="020B0604030504040204" pitchFamily="50" charset="-128"/>
              </a:rPr>
              <a:t>日間）</a:t>
            </a:r>
            <a:endParaRPr lang="ja-JP" altLang="en-US" sz="1600" dirty="0">
              <a:solidFill>
                <a:srgbClr val="FFC000"/>
              </a:solidFill>
              <a:latin typeface="メイリオ" panose="020B0604030504040204" pitchFamily="50" charset="-128"/>
              <a:ea typeface="メイリオ" panose="020B0604030504040204" pitchFamily="50" charset="-128"/>
            </a:endParaRPr>
          </a:p>
          <a:p>
            <a:pPr marL="0" indent="0">
              <a:buNone/>
            </a:pPr>
            <a:r>
              <a:rPr lang="ja-JP" altLang="en-US" sz="1600" dirty="0" smtClean="0">
                <a:solidFill>
                  <a:schemeClr val="bg1"/>
                </a:solidFill>
                <a:latin typeface="メイリオ" panose="020B0604030504040204" pitchFamily="50" charset="-128"/>
                <a:ea typeface="メイリオ" panose="020B0604030504040204" pitchFamily="50" charset="-128"/>
              </a:rPr>
              <a:t>（５）請負金額：当初契約　　</a:t>
            </a:r>
            <a:r>
              <a:rPr lang="en-US" altLang="ja-JP" sz="1600" dirty="0" smtClean="0">
                <a:solidFill>
                  <a:schemeClr val="bg1"/>
                </a:solidFill>
                <a:latin typeface="メイリオ" panose="020B0604030504040204" pitchFamily="50" charset="-128"/>
                <a:ea typeface="メイリオ" panose="020B0604030504040204" pitchFamily="50" charset="-128"/>
              </a:rPr>
              <a:t>¥269,423,000</a:t>
            </a:r>
            <a:r>
              <a:rPr lang="ja-JP" altLang="en-US" sz="1600" dirty="0" smtClean="0">
                <a:solidFill>
                  <a:schemeClr val="bg1"/>
                </a:solidFill>
                <a:latin typeface="メイリオ" panose="020B0604030504040204" pitchFamily="50" charset="-128"/>
                <a:ea typeface="メイリオ" panose="020B0604030504040204" pitchFamily="50" charset="-128"/>
              </a:rPr>
              <a:t>（税込み</a:t>
            </a:r>
            <a:r>
              <a:rPr lang="ja-JP" altLang="en-US" sz="1600" dirty="0">
                <a:solidFill>
                  <a:schemeClr val="bg1"/>
                </a:solidFill>
                <a:latin typeface="メイリオ" panose="020B0604030504040204" pitchFamily="50" charset="-128"/>
                <a:ea typeface="メイリオ" panose="020B0604030504040204" pitchFamily="50" charset="-128"/>
              </a:rPr>
              <a:t>）</a:t>
            </a:r>
          </a:p>
          <a:p>
            <a:pPr marL="0" indent="0">
              <a:buNone/>
            </a:pPr>
            <a:r>
              <a:rPr lang="ja-JP" altLang="en-US" sz="1600" dirty="0">
                <a:solidFill>
                  <a:schemeClr val="bg1"/>
                </a:solidFill>
                <a:latin typeface="メイリオ" panose="020B0604030504040204" pitchFamily="50" charset="-128"/>
                <a:ea typeface="メイリオ" panose="020B0604030504040204" pitchFamily="50" charset="-128"/>
              </a:rPr>
              <a:t>　　　　　　　　</a:t>
            </a:r>
            <a:r>
              <a:rPr lang="ja-JP" altLang="en-US" sz="1600" dirty="0" smtClean="0">
                <a:solidFill>
                  <a:schemeClr val="bg1"/>
                </a:solidFill>
                <a:latin typeface="メイリオ" panose="020B0604030504040204" pitchFamily="50" charset="-128"/>
                <a:ea typeface="メイリオ" panose="020B0604030504040204" pitchFamily="50" charset="-128"/>
              </a:rPr>
              <a:t>第一回変更　</a:t>
            </a:r>
            <a:r>
              <a:rPr lang="en-US" altLang="ja-JP" sz="1600" dirty="0" smtClean="0">
                <a:solidFill>
                  <a:schemeClr val="bg1"/>
                </a:solidFill>
                <a:latin typeface="メイリオ" panose="020B0604030504040204" pitchFamily="50" charset="-128"/>
                <a:ea typeface="メイリオ" panose="020B0604030504040204" pitchFamily="50" charset="-128"/>
              </a:rPr>
              <a:t>¥290,000,000</a:t>
            </a:r>
            <a:r>
              <a:rPr lang="ja-JP" altLang="en-US" sz="1600" dirty="0">
                <a:solidFill>
                  <a:schemeClr val="bg1"/>
                </a:solidFill>
                <a:latin typeface="メイリオ" panose="020B0604030504040204" pitchFamily="50" charset="-128"/>
                <a:ea typeface="メイリオ" panose="020B0604030504040204" pitchFamily="50" charset="-128"/>
              </a:rPr>
              <a:t>（税込み）　</a:t>
            </a:r>
            <a:r>
              <a:rPr lang="ja-JP" altLang="en-US" sz="1600" dirty="0" smtClean="0">
                <a:solidFill>
                  <a:srgbClr val="FFC000"/>
                </a:solidFill>
                <a:latin typeface="メイリオ" panose="020B0604030504040204" pitchFamily="50" charset="-128"/>
                <a:ea typeface="メイリオ" panose="020B0604030504040204" pitchFamily="50" charset="-128"/>
              </a:rPr>
              <a:t>増額 </a:t>
            </a:r>
            <a:r>
              <a:rPr lang="en-US" altLang="ja-JP" sz="1600" dirty="0" smtClean="0">
                <a:solidFill>
                  <a:schemeClr val="bg1"/>
                </a:solidFill>
                <a:latin typeface="メイリオ" panose="020B0604030504040204" pitchFamily="50" charset="-128"/>
                <a:ea typeface="メイリオ" panose="020B0604030504040204" pitchFamily="50" charset="-128"/>
              </a:rPr>
              <a:t>\20,577,000(</a:t>
            </a:r>
            <a:r>
              <a:rPr lang="ja-JP" altLang="en-US" sz="1600" dirty="0" smtClean="0">
                <a:solidFill>
                  <a:srgbClr val="FFC000"/>
                </a:solidFill>
                <a:latin typeface="メイリオ" panose="020B0604030504040204" pitchFamily="50" charset="-128"/>
                <a:ea typeface="メイリオ" panose="020B0604030504040204" pitchFamily="50" charset="-128"/>
              </a:rPr>
              <a:t>７．６％</a:t>
            </a:r>
            <a:r>
              <a:rPr lang="en-US" altLang="ja-JP" sz="1600" dirty="0" smtClean="0">
                <a:solidFill>
                  <a:srgbClr val="FFC000"/>
                </a:solidFill>
                <a:latin typeface="メイリオ" panose="020B0604030504040204" pitchFamily="50" charset="-128"/>
                <a:ea typeface="メイリオ" panose="020B0604030504040204" pitchFamily="50" charset="-128"/>
              </a:rPr>
              <a:t>)</a:t>
            </a:r>
            <a:r>
              <a:rPr lang="ja-JP" altLang="en-US" sz="1600" dirty="0" smtClean="0">
                <a:solidFill>
                  <a:srgbClr val="FFC000"/>
                </a:solidFill>
                <a:latin typeface="メイリオ" panose="020B0604030504040204" pitchFamily="50" charset="-128"/>
                <a:ea typeface="メイリオ" panose="020B0604030504040204" pitchFamily="50" charset="-128"/>
              </a:rPr>
              <a:t> </a:t>
            </a:r>
            <a:r>
              <a:rPr lang="ja-JP" altLang="en-US" sz="1600" dirty="0" smtClean="0">
                <a:solidFill>
                  <a:srgbClr val="FFC000"/>
                </a:solidFill>
                <a:latin typeface="メイリオ" panose="020B0604030504040204" pitchFamily="50" charset="-128"/>
                <a:ea typeface="メイリオ" panose="020B0604030504040204" pitchFamily="50" charset="-128"/>
              </a:rPr>
              <a:t>　　　</a:t>
            </a:r>
            <a:endParaRPr lang="en-US" altLang="ja-JP" sz="1600" dirty="0" smtClean="0">
              <a:solidFill>
                <a:srgbClr val="FFC000"/>
              </a:solidFill>
              <a:latin typeface="メイリオ" panose="020B0604030504040204" pitchFamily="50" charset="-128"/>
              <a:ea typeface="メイリオ" panose="020B0604030504040204" pitchFamily="50" charset="-128"/>
            </a:endParaRPr>
          </a:p>
          <a:p>
            <a:pPr marL="0" indent="0">
              <a:buNone/>
            </a:pPr>
            <a:r>
              <a:rPr lang="ja-JP" altLang="en-US" sz="1600" dirty="0" smtClean="0">
                <a:solidFill>
                  <a:schemeClr val="bg1"/>
                </a:solidFill>
                <a:latin typeface="メイリオ" panose="020B0604030504040204" pitchFamily="50" charset="-128"/>
                <a:ea typeface="メイリオ" panose="020B0604030504040204" pitchFamily="50" charset="-128"/>
              </a:rPr>
              <a:t>（６）品質証明：</a:t>
            </a:r>
            <a:r>
              <a:rPr lang="ja-JP" altLang="en-US" sz="1600" dirty="0" smtClean="0">
                <a:solidFill>
                  <a:srgbClr val="FFC000"/>
                </a:solidFill>
                <a:latin typeface="メイリオ" panose="020B0604030504040204" pitchFamily="50" charset="-128"/>
                <a:ea typeface="メイリオ" panose="020B0604030504040204" pitchFamily="50" charset="-128"/>
              </a:rPr>
              <a:t>対象</a:t>
            </a:r>
            <a:endParaRPr lang="en-US" altLang="ja-JP" sz="1600" dirty="0" smtClean="0">
              <a:solidFill>
                <a:srgbClr val="FFC000"/>
              </a:solidFill>
              <a:latin typeface="メイリオ" panose="020B0604030504040204" pitchFamily="50" charset="-128"/>
              <a:ea typeface="メイリオ" panose="020B0604030504040204" pitchFamily="50" charset="-128"/>
            </a:endParaRPr>
          </a:p>
          <a:p>
            <a:pPr marL="0" indent="0">
              <a:buNone/>
            </a:pPr>
            <a:r>
              <a:rPr lang="ja-JP" altLang="en-US" sz="1600" dirty="0">
                <a:solidFill>
                  <a:schemeClr val="bg1"/>
                </a:solidFill>
                <a:latin typeface="メイリオ" panose="020B0604030504040204" pitchFamily="50" charset="-128"/>
                <a:ea typeface="メイリオ" panose="020B0604030504040204" pitchFamily="50" charset="-128"/>
              </a:rPr>
              <a:t>　</a:t>
            </a:r>
            <a:r>
              <a:rPr lang="ja-JP" altLang="en-US" sz="1600" dirty="0" smtClean="0">
                <a:solidFill>
                  <a:schemeClr val="bg1"/>
                </a:solidFill>
                <a:latin typeface="メイリオ" panose="020B0604030504040204" pitchFamily="50" charset="-128"/>
                <a:ea typeface="メイリオ" panose="020B0604030504040204" pitchFamily="50" charset="-128"/>
              </a:rPr>
              <a:t>　　週休２日（受注者希望）：</a:t>
            </a:r>
            <a:r>
              <a:rPr lang="ja-JP" altLang="en-US" sz="1600" dirty="0" smtClean="0">
                <a:solidFill>
                  <a:srgbClr val="FFC000"/>
                </a:solidFill>
                <a:latin typeface="メイリオ" panose="020B0604030504040204" pitchFamily="50" charset="-128"/>
                <a:ea typeface="メイリオ" panose="020B0604030504040204" pitchFamily="50" charset="-128"/>
              </a:rPr>
              <a:t>　閉所率：</a:t>
            </a:r>
            <a:r>
              <a:rPr lang="en-US" altLang="ja-JP" sz="1600" dirty="0" smtClean="0">
                <a:solidFill>
                  <a:srgbClr val="FFC000"/>
                </a:solidFill>
                <a:latin typeface="メイリオ" panose="020B0604030504040204" pitchFamily="50" charset="-128"/>
                <a:ea typeface="メイリオ" panose="020B0604030504040204" pitchFamily="50" charset="-128"/>
              </a:rPr>
              <a:t>32.1</a:t>
            </a:r>
            <a:r>
              <a:rPr lang="ja-JP" altLang="en-US" sz="1600" dirty="0" smtClean="0">
                <a:solidFill>
                  <a:srgbClr val="FFC000"/>
                </a:solidFill>
                <a:latin typeface="メイリオ" panose="020B0604030504040204" pitchFamily="50" charset="-128"/>
                <a:ea typeface="メイリオ" panose="020B0604030504040204" pitchFamily="50" charset="-128"/>
              </a:rPr>
              <a:t>％　＞</a:t>
            </a:r>
            <a:r>
              <a:rPr lang="en-US" altLang="ja-JP" sz="1600" dirty="0">
                <a:solidFill>
                  <a:srgbClr val="FFC000"/>
                </a:solidFill>
                <a:latin typeface="メイリオ" panose="020B0604030504040204" pitchFamily="50" charset="-128"/>
                <a:ea typeface="メイリオ" panose="020B0604030504040204" pitchFamily="50" charset="-128"/>
              </a:rPr>
              <a:t> 4</a:t>
            </a:r>
            <a:r>
              <a:rPr lang="ja-JP" altLang="en-US" sz="1600" dirty="0">
                <a:solidFill>
                  <a:srgbClr val="FFC000"/>
                </a:solidFill>
                <a:latin typeface="メイリオ" panose="020B0604030504040204" pitchFamily="50" charset="-128"/>
                <a:ea typeface="メイリオ" panose="020B0604030504040204" pitchFamily="50" charset="-128"/>
              </a:rPr>
              <a:t>週</a:t>
            </a:r>
            <a:r>
              <a:rPr lang="en-US" altLang="ja-JP" sz="1600" dirty="0">
                <a:solidFill>
                  <a:srgbClr val="FFC000"/>
                </a:solidFill>
                <a:latin typeface="メイリオ" panose="020B0604030504040204" pitchFamily="50" charset="-128"/>
                <a:ea typeface="メイリオ" panose="020B0604030504040204" pitchFamily="50" charset="-128"/>
              </a:rPr>
              <a:t>8</a:t>
            </a:r>
            <a:r>
              <a:rPr lang="ja-JP" altLang="en-US" sz="1600" dirty="0">
                <a:solidFill>
                  <a:srgbClr val="FFC000"/>
                </a:solidFill>
                <a:latin typeface="メイリオ" panose="020B0604030504040204" pitchFamily="50" charset="-128"/>
                <a:ea typeface="メイリオ" panose="020B0604030504040204" pitchFamily="50" charset="-128"/>
              </a:rPr>
              <a:t>休（</a:t>
            </a:r>
            <a:r>
              <a:rPr lang="en-US" altLang="ja-JP" sz="1600" dirty="0">
                <a:solidFill>
                  <a:srgbClr val="FFC000"/>
                </a:solidFill>
                <a:latin typeface="メイリオ" panose="020B0604030504040204" pitchFamily="50" charset="-128"/>
                <a:ea typeface="メイリオ" panose="020B0604030504040204" pitchFamily="50" charset="-128"/>
              </a:rPr>
              <a:t>28.5</a:t>
            </a:r>
            <a:r>
              <a:rPr lang="ja-JP" altLang="en-US" sz="1600" dirty="0">
                <a:solidFill>
                  <a:srgbClr val="FFC000"/>
                </a:solidFill>
                <a:latin typeface="メイリオ" panose="020B0604030504040204" pitchFamily="50" charset="-128"/>
                <a:ea typeface="メイリオ" panose="020B0604030504040204" pitchFamily="50" charset="-128"/>
              </a:rPr>
              <a:t>％以上） </a:t>
            </a:r>
            <a:endParaRPr lang="en-US" altLang="ja-JP" sz="1600" dirty="0" smtClean="0">
              <a:solidFill>
                <a:srgbClr val="FFC000"/>
              </a:solidFill>
              <a:latin typeface="メイリオ" panose="020B0604030504040204" pitchFamily="50" charset="-128"/>
              <a:ea typeface="メイリオ" panose="020B0604030504040204" pitchFamily="50" charset="-128"/>
            </a:endParaRPr>
          </a:p>
          <a:p>
            <a:pPr marL="0" indent="0">
              <a:buNone/>
            </a:pPr>
            <a:r>
              <a:rPr lang="ja-JP" altLang="en-US" sz="1600" dirty="0">
                <a:solidFill>
                  <a:schemeClr val="bg1"/>
                </a:solidFill>
                <a:latin typeface="メイリオ" panose="020B0604030504040204" pitchFamily="50" charset="-128"/>
                <a:ea typeface="メイリオ" panose="020B0604030504040204" pitchFamily="50" charset="-128"/>
              </a:rPr>
              <a:t>　</a:t>
            </a:r>
            <a:r>
              <a:rPr lang="ja-JP" altLang="en-US" sz="1600" dirty="0" smtClean="0">
                <a:solidFill>
                  <a:schemeClr val="bg1"/>
                </a:solidFill>
                <a:latin typeface="メイリオ" panose="020B0604030504040204" pitchFamily="50" charset="-128"/>
                <a:ea typeface="メイリオ" panose="020B0604030504040204" pitchFamily="50" charset="-128"/>
              </a:rPr>
              <a:t>　　中間検査：</a:t>
            </a:r>
            <a:r>
              <a:rPr lang="ja-JP" altLang="en-US" sz="1600" dirty="0" smtClean="0">
                <a:solidFill>
                  <a:srgbClr val="FFC000"/>
                </a:solidFill>
                <a:latin typeface="メイリオ" panose="020B0604030504040204" pitchFamily="50" charset="-128"/>
                <a:ea typeface="メイリオ" panose="020B0604030504040204" pitchFamily="50" charset="-128"/>
              </a:rPr>
              <a:t>対象</a:t>
            </a:r>
            <a:endParaRPr lang="en-US" altLang="ja-JP" sz="1600" dirty="0" smtClean="0">
              <a:solidFill>
                <a:srgbClr val="FFC000"/>
              </a:solidFill>
              <a:latin typeface="メイリオ" panose="020B0604030504040204" pitchFamily="50" charset="-128"/>
              <a:ea typeface="メイリオ" panose="020B0604030504040204" pitchFamily="50" charset="-128"/>
            </a:endParaRPr>
          </a:p>
          <a:p>
            <a:pPr marL="0" indent="0">
              <a:buNone/>
            </a:pPr>
            <a:r>
              <a:rPr lang="ja-JP" altLang="en-US" sz="1600" dirty="0" smtClean="0">
                <a:solidFill>
                  <a:srgbClr val="FFC000"/>
                </a:solidFill>
                <a:latin typeface="メイリオ" panose="020B0604030504040204" pitchFamily="50" charset="-128"/>
                <a:ea typeface="メイリオ" panose="020B0604030504040204" pitchFamily="50" charset="-128"/>
              </a:rPr>
              <a:t>　　　</a:t>
            </a:r>
            <a:r>
              <a:rPr lang="en-US" altLang="ja-JP" sz="1600" dirty="0" smtClean="0">
                <a:solidFill>
                  <a:schemeClr val="bg1"/>
                </a:solidFill>
                <a:latin typeface="メイリオ" panose="020B0604030504040204" pitchFamily="50" charset="-128"/>
                <a:ea typeface="メイリオ" panose="020B0604030504040204" pitchFamily="50" charset="-128"/>
              </a:rPr>
              <a:t>ICT</a:t>
            </a:r>
            <a:r>
              <a:rPr lang="ja-JP" altLang="en-US" sz="1600" dirty="0">
                <a:solidFill>
                  <a:schemeClr val="bg1"/>
                </a:solidFill>
                <a:latin typeface="メイリオ" panose="020B0604030504040204" pitchFamily="50" charset="-128"/>
                <a:ea typeface="メイリオ" panose="020B0604030504040204" pitchFamily="50" charset="-128"/>
              </a:rPr>
              <a:t>活用</a:t>
            </a:r>
            <a:r>
              <a:rPr lang="ja-JP" altLang="en-US" sz="1600" dirty="0" smtClean="0">
                <a:solidFill>
                  <a:schemeClr val="bg1"/>
                </a:solidFill>
                <a:latin typeface="メイリオ" panose="020B0604030504040204" pitchFamily="50" charset="-128"/>
                <a:ea typeface="メイリオ" panose="020B0604030504040204" pitchFamily="50" charset="-128"/>
              </a:rPr>
              <a:t>工事：</a:t>
            </a:r>
            <a:r>
              <a:rPr lang="ja-JP" altLang="en-US" sz="1600" dirty="0" smtClean="0">
                <a:solidFill>
                  <a:srgbClr val="FFC000"/>
                </a:solidFill>
                <a:latin typeface="メイリオ" panose="020B0604030504040204" pitchFamily="50" charset="-128"/>
                <a:ea typeface="メイリオ" panose="020B0604030504040204" pitchFamily="50" charset="-128"/>
              </a:rPr>
              <a:t>対象</a:t>
            </a:r>
            <a:endParaRPr lang="en-US" altLang="ja-JP" sz="1600" dirty="0" smtClean="0">
              <a:solidFill>
                <a:srgbClr val="FFC000"/>
              </a:solidFill>
              <a:latin typeface="メイリオ" panose="020B0604030504040204" pitchFamily="50" charset="-128"/>
              <a:ea typeface="メイリオ" panose="020B0604030504040204" pitchFamily="50" charset="-128"/>
            </a:endParaRPr>
          </a:p>
          <a:p>
            <a:pPr marL="0" indent="0">
              <a:buNone/>
            </a:pPr>
            <a:r>
              <a:rPr lang="ja-JP" altLang="en-US" sz="1600" dirty="0" smtClean="0">
                <a:solidFill>
                  <a:srgbClr val="FFC000"/>
                </a:solidFill>
                <a:latin typeface="メイリオ" panose="020B0604030504040204" pitchFamily="50" charset="-128"/>
                <a:ea typeface="メイリオ" panose="020B0604030504040204" pitchFamily="50" charset="-128"/>
              </a:rPr>
              <a:t>　　　</a:t>
            </a:r>
            <a:r>
              <a:rPr lang="ja-JP" altLang="en-US" sz="1600" dirty="0" smtClean="0">
                <a:solidFill>
                  <a:schemeClr val="bg1"/>
                </a:solidFill>
                <a:latin typeface="メイリオ" panose="020B0604030504040204" pitchFamily="50" charset="-128"/>
                <a:ea typeface="メイリオ" panose="020B0604030504040204" pitchFamily="50" charset="-128"/>
              </a:rPr>
              <a:t>建災防</a:t>
            </a:r>
            <a:r>
              <a:rPr lang="en-US" altLang="ja-JP" sz="1600" dirty="0" smtClean="0">
                <a:solidFill>
                  <a:schemeClr val="bg1"/>
                </a:solidFill>
                <a:latin typeface="メイリオ" panose="020B0604030504040204" pitchFamily="50" charset="-128"/>
                <a:ea typeface="メイリオ" panose="020B0604030504040204" pitchFamily="50" charset="-128"/>
              </a:rPr>
              <a:t>6</a:t>
            </a:r>
            <a:r>
              <a:rPr lang="ja-JP" altLang="en-US" sz="1600" dirty="0" smtClean="0">
                <a:solidFill>
                  <a:schemeClr val="bg1"/>
                </a:solidFill>
                <a:latin typeface="メイリオ" panose="020B0604030504040204" pitchFamily="50" charset="-128"/>
                <a:ea typeface="メイリオ" panose="020B0604030504040204" pitchFamily="50" charset="-128"/>
              </a:rPr>
              <a:t>時間講習：</a:t>
            </a:r>
            <a:r>
              <a:rPr lang="ja-JP" altLang="en-US" sz="1600" dirty="0" smtClean="0">
                <a:solidFill>
                  <a:srgbClr val="FFC000"/>
                </a:solidFill>
                <a:latin typeface="メイリオ" panose="020B0604030504040204" pitchFamily="50" charset="-128"/>
                <a:ea typeface="メイリオ" panose="020B0604030504040204" pitchFamily="50" charset="-128"/>
              </a:rPr>
              <a:t>令和</a:t>
            </a:r>
            <a:r>
              <a:rPr lang="en-US" altLang="ja-JP" sz="1600" dirty="0" smtClean="0">
                <a:solidFill>
                  <a:srgbClr val="FFC000"/>
                </a:solidFill>
                <a:latin typeface="メイリオ" panose="020B0604030504040204" pitchFamily="50" charset="-128"/>
                <a:ea typeface="メイリオ" panose="020B0604030504040204" pitchFamily="50" charset="-128"/>
              </a:rPr>
              <a:t>2</a:t>
            </a:r>
            <a:r>
              <a:rPr lang="ja-JP" altLang="en-US" sz="1600" dirty="0" smtClean="0">
                <a:solidFill>
                  <a:srgbClr val="FFC000"/>
                </a:solidFill>
                <a:latin typeface="メイリオ" panose="020B0604030504040204" pitchFamily="50" charset="-128"/>
                <a:ea typeface="メイリオ" panose="020B0604030504040204" pitchFamily="50" charset="-128"/>
              </a:rPr>
              <a:t>年</a:t>
            </a:r>
            <a:r>
              <a:rPr lang="en-US" altLang="ja-JP" sz="1600" dirty="0" smtClean="0">
                <a:solidFill>
                  <a:srgbClr val="FFC000"/>
                </a:solidFill>
                <a:latin typeface="メイリオ" panose="020B0604030504040204" pitchFamily="50" charset="-128"/>
                <a:ea typeface="メイリオ" panose="020B0604030504040204" pitchFamily="50" charset="-128"/>
              </a:rPr>
              <a:t>8</a:t>
            </a:r>
            <a:r>
              <a:rPr lang="ja-JP" altLang="en-US" sz="1600" dirty="0" smtClean="0">
                <a:solidFill>
                  <a:srgbClr val="FFC000"/>
                </a:solidFill>
                <a:latin typeface="メイリオ" panose="020B0604030504040204" pitchFamily="50" charset="-128"/>
                <a:ea typeface="メイリオ" panose="020B0604030504040204" pitchFamily="50" charset="-128"/>
              </a:rPr>
              <a:t>月</a:t>
            </a:r>
            <a:r>
              <a:rPr lang="en-US" altLang="ja-JP" sz="1600" dirty="0" smtClean="0">
                <a:solidFill>
                  <a:srgbClr val="FFC000"/>
                </a:solidFill>
                <a:latin typeface="メイリオ" panose="020B0604030504040204" pitchFamily="50" charset="-128"/>
                <a:ea typeface="メイリオ" panose="020B0604030504040204" pitchFamily="50" charset="-128"/>
              </a:rPr>
              <a:t>22</a:t>
            </a:r>
            <a:r>
              <a:rPr lang="ja-JP" altLang="en-US" sz="1600" dirty="0" smtClean="0">
                <a:solidFill>
                  <a:srgbClr val="FFC000"/>
                </a:solidFill>
                <a:latin typeface="メイリオ" panose="020B0604030504040204" pitchFamily="50" charset="-128"/>
                <a:ea typeface="メイリオ" panose="020B0604030504040204" pitchFamily="50" charset="-128"/>
              </a:rPr>
              <a:t>日</a:t>
            </a:r>
            <a:r>
              <a:rPr lang="ja-JP" altLang="en-US" sz="1600" dirty="0" smtClean="0">
                <a:solidFill>
                  <a:srgbClr val="FFC000"/>
                </a:solidFill>
                <a:latin typeface="メイリオ" panose="020B0604030504040204" pitchFamily="50" charset="-128"/>
                <a:ea typeface="メイリオ" panose="020B0604030504040204" pitchFamily="50" charset="-128"/>
              </a:rPr>
              <a:t>実施　</a:t>
            </a:r>
            <a:endParaRPr lang="en-US" altLang="ja-JP" sz="1600" dirty="0" smtClean="0">
              <a:solidFill>
                <a:srgbClr val="FFC000"/>
              </a:solidFill>
              <a:latin typeface="メイリオ" panose="020B0604030504040204" pitchFamily="50" charset="-128"/>
              <a:ea typeface="メイリオ" panose="020B0604030504040204" pitchFamily="50" charset="-128"/>
            </a:endParaRPr>
          </a:p>
          <a:p>
            <a:pPr marL="0" indent="0">
              <a:buNone/>
            </a:pPr>
            <a:r>
              <a:rPr lang="ja-JP" altLang="en-US" sz="1600" dirty="0" smtClean="0">
                <a:solidFill>
                  <a:srgbClr val="FFC000"/>
                </a:solidFill>
                <a:latin typeface="メイリオ" panose="020B0604030504040204" pitchFamily="50" charset="-128"/>
                <a:ea typeface="メイリオ" panose="020B0604030504040204" pitchFamily="50" charset="-128"/>
              </a:rPr>
              <a:t>　　　</a:t>
            </a:r>
            <a:r>
              <a:rPr lang="en-US" altLang="ja-JP" sz="1600" dirty="0" smtClean="0">
                <a:solidFill>
                  <a:srgbClr val="C00000"/>
                </a:solidFill>
                <a:latin typeface="メイリオ" panose="020B0604030504040204" pitchFamily="50" charset="-128"/>
                <a:ea typeface="メイリオ" panose="020B0604030504040204" pitchFamily="50" charset="-128"/>
              </a:rPr>
              <a:t>※</a:t>
            </a:r>
            <a:r>
              <a:rPr lang="ja-JP" altLang="en-US" sz="1600" dirty="0">
                <a:solidFill>
                  <a:srgbClr val="C00000"/>
                </a:solidFill>
                <a:latin typeface="メイリオ" panose="020B0604030504040204" pitchFamily="50" charset="-128"/>
                <a:ea typeface="メイリオ" panose="020B0604030504040204" pitchFamily="50" charset="-128"/>
              </a:rPr>
              <a:t>生産性向上</a:t>
            </a:r>
            <a:r>
              <a:rPr lang="ja-JP" altLang="en-US" sz="1600" dirty="0" smtClean="0">
                <a:solidFill>
                  <a:srgbClr val="C00000"/>
                </a:solidFill>
                <a:latin typeface="メイリオ" panose="020B0604030504040204" pitchFamily="50" charset="-128"/>
                <a:ea typeface="メイリオ" panose="020B0604030504040204" pitchFamily="50" charset="-128"/>
              </a:rPr>
              <a:t>チャレンジ</a:t>
            </a:r>
            <a:r>
              <a:rPr lang="ja-JP" altLang="en-US" sz="1600" dirty="0" smtClean="0">
                <a:solidFill>
                  <a:srgbClr val="C00000"/>
                </a:solidFill>
                <a:latin typeface="メイリオ" panose="020B0604030504040204" pitchFamily="50" charset="-128"/>
                <a:ea typeface="メイリオ" panose="020B0604030504040204" pitchFamily="50" charset="-128"/>
              </a:rPr>
              <a:t>云々など、評価に係わることは列記する。</a:t>
            </a:r>
            <a:endParaRPr lang="ja-JP" altLang="en-US" sz="1600" dirty="0">
              <a:solidFill>
                <a:srgbClr val="C00000"/>
              </a:solidFill>
              <a:latin typeface="メイリオ" panose="020B0604030504040204" pitchFamily="50" charset="-128"/>
              <a:ea typeface="メイリオ" panose="020B0604030504040204" pitchFamily="50" charset="-128"/>
            </a:endParaRPr>
          </a:p>
          <a:p>
            <a:pPr marL="0" indent="0">
              <a:buNone/>
            </a:pPr>
            <a:r>
              <a:rPr lang="ja-JP" altLang="en-US" sz="1600" dirty="0" smtClean="0">
                <a:solidFill>
                  <a:schemeClr val="bg1"/>
                </a:solidFill>
                <a:latin typeface="メイリオ" panose="020B0604030504040204" pitchFamily="50" charset="-128"/>
                <a:ea typeface="メイリオ" panose="020B0604030504040204" pitchFamily="50" charset="-128"/>
              </a:rPr>
              <a:t>（７）工事円滑化会議　　　　　　：令和２年</a:t>
            </a:r>
            <a:r>
              <a:rPr lang="en-US" altLang="ja-JP" sz="1600" dirty="0" smtClean="0">
                <a:solidFill>
                  <a:schemeClr val="bg1"/>
                </a:solidFill>
                <a:latin typeface="メイリオ" panose="020B0604030504040204" pitchFamily="50" charset="-128"/>
                <a:ea typeface="メイリオ" panose="020B0604030504040204" pitchFamily="50" charset="-128"/>
              </a:rPr>
              <a:t>4</a:t>
            </a:r>
            <a:r>
              <a:rPr lang="ja-JP" altLang="en-US" sz="1600" dirty="0" smtClean="0">
                <a:solidFill>
                  <a:schemeClr val="bg1"/>
                </a:solidFill>
                <a:latin typeface="メイリオ" panose="020B0604030504040204" pitchFamily="50" charset="-128"/>
                <a:ea typeface="メイリオ" panose="020B0604030504040204" pitchFamily="50" charset="-128"/>
              </a:rPr>
              <a:t>月２日実施</a:t>
            </a:r>
            <a:endParaRPr lang="en-US" altLang="ja-JP" sz="1600" dirty="0" smtClean="0">
              <a:solidFill>
                <a:schemeClr val="bg1"/>
              </a:solidFill>
              <a:latin typeface="メイリオ" panose="020B0604030504040204" pitchFamily="50" charset="-128"/>
              <a:ea typeface="メイリオ" panose="020B0604030504040204" pitchFamily="50" charset="-128"/>
            </a:endParaRPr>
          </a:p>
          <a:p>
            <a:pPr marL="0" indent="0">
              <a:buNone/>
            </a:pPr>
            <a:r>
              <a:rPr lang="ja-JP" altLang="en-US" sz="1600" dirty="0" smtClean="0">
                <a:solidFill>
                  <a:schemeClr val="bg1"/>
                </a:solidFill>
                <a:latin typeface="メイリオ" panose="020B0604030504040204" pitchFamily="50" charset="-128"/>
                <a:ea typeface="メイリオ" panose="020B0604030504040204" pitchFamily="50" charset="-128"/>
              </a:rPr>
              <a:t>　　　設計変更確認会議（第一回</a:t>
            </a:r>
            <a:r>
              <a:rPr lang="ja-JP" altLang="en-US" sz="1600" dirty="0">
                <a:solidFill>
                  <a:schemeClr val="bg1"/>
                </a:solidFill>
                <a:latin typeface="メイリオ" panose="020B0604030504040204" pitchFamily="50" charset="-128"/>
                <a:ea typeface="メイリオ" panose="020B0604030504040204" pitchFamily="50" charset="-128"/>
              </a:rPr>
              <a:t>）：</a:t>
            </a:r>
            <a:r>
              <a:rPr lang="ja-JP" altLang="en-US" sz="1600" dirty="0" smtClean="0">
                <a:solidFill>
                  <a:schemeClr val="bg1"/>
                </a:solidFill>
                <a:latin typeface="メイリオ" panose="020B0604030504040204" pitchFamily="50" charset="-128"/>
                <a:ea typeface="メイリオ" panose="020B0604030504040204" pitchFamily="50" charset="-128"/>
              </a:rPr>
              <a:t>令和２年５月</a:t>
            </a:r>
            <a:r>
              <a:rPr lang="en-US" altLang="ja-JP" sz="1600" dirty="0" smtClean="0">
                <a:solidFill>
                  <a:schemeClr val="bg1"/>
                </a:solidFill>
                <a:latin typeface="メイリオ" panose="020B0604030504040204" pitchFamily="50" charset="-128"/>
                <a:ea typeface="メイリオ" panose="020B0604030504040204" pitchFamily="50" charset="-128"/>
              </a:rPr>
              <a:t>25</a:t>
            </a:r>
            <a:r>
              <a:rPr lang="ja-JP" altLang="en-US" sz="1600" dirty="0" smtClean="0">
                <a:solidFill>
                  <a:schemeClr val="bg1"/>
                </a:solidFill>
                <a:latin typeface="メイリオ" panose="020B0604030504040204" pitchFamily="50" charset="-128"/>
                <a:ea typeface="メイリオ" panose="020B0604030504040204" pitchFamily="50" charset="-128"/>
              </a:rPr>
              <a:t>日実施</a:t>
            </a:r>
            <a:endParaRPr lang="en-US" altLang="ja-JP" sz="1600" dirty="0" smtClean="0">
              <a:solidFill>
                <a:schemeClr val="bg1"/>
              </a:solidFill>
              <a:latin typeface="メイリオ" panose="020B0604030504040204" pitchFamily="50" charset="-128"/>
              <a:ea typeface="メイリオ" panose="020B0604030504040204" pitchFamily="50" charset="-128"/>
            </a:endParaRPr>
          </a:p>
          <a:p>
            <a:pPr marL="0" indent="0">
              <a:buNone/>
            </a:pPr>
            <a:r>
              <a:rPr lang="ja-JP" altLang="en-US" sz="1600" dirty="0" smtClean="0">
                <a:solidFill>
                  <a:schemeClr val="bg1"/>
                </a:solidFill>
                <a:latin typeface="メイリオ" panose="020B0604030504040204" pitchFamily="50" charset="-128"/>
                <a:ea typeface="メイリオ" panose="020B0604030504040204" pitchFamily="50" charset="-128"/>
              </a:rPr>
              <a:t>　　</a:t>
            </a:r>
            <a:r>
              <a:rPr lang="ja-JP" altLang="en-US" sz="1600" dirty="0">
                <a:solidFill>
                  <a:schemeClr val="bg1"/>
                </a:solidFill>
                <a:latin typeface="メイリオ" panose="020B0604030504040204" pitchFamily="50" charset="-128"/>
                <a:ea typeface="メイリオ" panose="020B0604030504040204" pitchFamily="50" charset="-128"/>
              </a:rPr>
              <a:t>　設計変更確認会議（</a:t>
            </a:r>
            <a:r>
              <a:rPr lang="ja-JP" altLang="en-US" sz="1600" dirty="0" smtClean="0">
                <a:solidFill>
                  <a:schemeClr val="bg1"/>
                </a:solidFill>
                <a:latin typeface="メイリオ" panose="020B0604030504040204" pitchFamily="50" charset="-128"/>
                <a:ea typeface="メイリオ" panose="020B0604030504040204" pitchFamily="50" charset="-128"/>
              </a:rPr>
              <a:t>第二回）：令和２年</a:t>
            </a:r>
            <a:r>
              <a:rPr lang="en-US" altLang="ja-JP" sz="1600" dirty="0" smtClean="0">
                <a:solidFill>
                  <a:schemeClr val="bg1"/>
                </a:solidFill>
                <a:latin typeface="メイリオ" panose="020B0604030504040204" pitchFamily="50" charset="-128"/>
                <a:ea typeface="メイリオ" panose="020B0604030504040204" pitchFamily="50" charset="-128"/>
              </a:rPr>
              <a:t>10</a:t>
            </a:r>
            <a:r>
              <a:rPr lang="ja-JP" altLang="en-US" sz="1600" dirty="0" smtClean="0">
                <a:solidFill>
                  <a:schemeClr val="bg1"/>
                </a:solidFill>
                <a:latin typeface="メイリオ" panose="020B0604030504040204" pitchFamily="50" charset="-128"/>
                <a:ea typeface="メイリオ" panose="020B0604030504040204" pitchFamily="50" charset="-128"/>
              </a:rPr>
              <a:t>月</a:t>
            </a:r>
            <a:r>
              <a:rPr lang="en-US" altLang="ja-JP" sz="1600" dirty="0" smtClean="0">
                <a:solidFill>
                  <a:schemeClr val="bg1"/>
                </a:solidFill>
                <a:latin typeface="メイリオ" panose="020B0604030504040204" pitchFamily="50" charset="-128"/>
                <a:ea typeface="メイリオ" panose="020B0604030504040204" pitchFamily="50" charset="-128"/>
              </a:rPr>
              <a:t>16</a:t>
            </a:r>
            <a:r>
              <a:rPr lang="ja-JP" altLang="en-US" sz="1600" dirty="0" smtClean="0">
                <a:solidFill>
                  <a:schemeClr val="bg1"/>
                </a:solidFill>
                <a:latin typeface="メイリオ" panose="020B0604030504040204" pitchFamily="50" charset="-128"/>
                <a:ea typeface="メイリオ" panose="020B0604030504040204" pitchFamily="50" charset="-128"/>
              </a:rPr>
              <a:t>日実施</a:t>
            </a:r>
            <a:r>
              <a:rPr lang="ja-JP" altLang="en-US" sz="1600" dirty="0" smtClean="0">
                <a:solidFill>
                  <a:srgbClr val="FFC000"/>
                </a:solidFill>
                <a:latin typeface="メイリオ" panose="020B0604030504040204" pitchFamily="50" charset="-128"/>
                <a:ea typeface="メイリオ" panose="020B0604030504040204" pitchFamily="50" charset="-128"/>
              </a:rPr>
              <a:t>（瓜生所長により総合評価の提案事項の履行確認実施） </a:t>
            </a:r>
            <a:r>
              <a:rPr lang="ja-JP" altLang="en-US" sz="1600" dirty="0" smtClean="0">
                <a:solidFill>
                  <a:schemeClr val="bg1"/>
                </a:solidFill>
                <a:latin typeface="メイリオ" panose="020B0604030504040204" pitchFamily="50" charset="-128"/>
                <a:ea typeface="メイリオ" panose="020B0604030504040204" pitchFamily="50" charset="-128"/>
              </a:rPr>
              <a:t>　</a:t>
            </a:r>
            <a:endParaRPr lang="ja-JP" altLang="en-US" sz="1600" dirty="0">
              <a:solidFill>
                <a:schemeClr val="bg1"/>
              </a:solidFill>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163251" y="6487459"/>
            <a:ext cx="7141335" cy="261610"/>
          </a:xfrm>
          <a:prstGeom prst="rect">
            <a:avLst/>
          </a:prstGeom>
          <a:noFill/>
        </p:spPr>
        <p:txBody>
          <a:bodyPr wrap="square" rtlCol="0">
            <a:spAutoFit/>
          </a:bodyPr>
          <a:lstStyle/>
          <a:p>
            <a:r>
              <a:rPr lang="en-US" altLang="ja-JP" sz="1050" dirty="0">
                <a:solidFill>
                  <a:schemeClr val="bg1"/>
                </a:solidFill>
                <a:latin typeface="BIZ UDゴシック" panose="020B0400000000000000" pitchFamily="49" charset="-128"/>
                <a:ea typeface="BIZ UDゴシック" panose="020B0400000000000000" pitchFamily="49" charset="-128"/>
              </a:rPr>
              <a:t>[</a:t>
            </a:r>
            <a:r>
              <a:rPr lang="en-US" altLang="ja-JP" sz="1050" dirty="0" smtClean="0">
                <a:solidFill>
                  <a:schemeClr val="bg1"/>
                </a:solidFill>
                <a:latin typeface="BIZ UDゴシック" panose="020B0400000000000000" pitchFamily="49" charset="-128"/>
                <a:ea typeface="BIZ UDゴシック" panose="020B0400000000000000" pitchFamily="49" charset="-128"/>
              </a:rPr>
              <a:t>201921-8693]</a:t>
            </a:r>
            <a:r>
              <a:rPr lang="ja-JP" altLang="en-US" sz="1050" dirty="0" smtClean="0">
                <a:solidFill>
                  <a:schemeClr val="bg1"/>
                </a:solidFill>
                <a:latin typeface="BIZ UDゴシック" panose="020B0400000000000000" pitchFamily="49" charset="-128"/>
                <a:ea typeface="BIZ UDゴシック" panose="020B0400000000000000" pitchFamily="49" charset="-128"/>
              </a:rPr>
              <a:t> 一般</a:t>
            </a:r>
            <a:r>
              <a:rPr lang="ja-JP" altLang="en-US" sz="1050" dirty="0">
                <a:solidFill>
                  <a:schemeClr val="bg1"/>
                </a:solidFill>
                <a:latin typeface="BIZ UDゴシック" panose="020B0400000000000000" pitchFamily="49" charset="-128"/>
                <a:ea typeface="BIZ UDゴシック" panose="020B0400000000000000" pitchFamily="49" charset="-128"/>
              </a:rPr>
              <a:t>国道</a:t>
            </a:r>
            <a:r>
              <a:rPr lang="en-US" altLang="ja-JP" sz="1050" dirty="0">
                <a:solidFill>
                  <a:schemeClr val="bg1"/>
                </a:solidFill>
                <a:latin typeface="BIZ UDゴシック" panose="020B0400000000000000" pitchFamily="49" charset="-128"/>
                <a:ea typeface="BIZ UDゴシック" panose="020B0400000000000000" pitchFamily="49" charset="-128"/>
              </a:rPr>
              <a:t>36</a:t>
            </a:r>
            <a:r>
              <a:rPr lang="ja-JP" altLang="en-US" sz="1050" dirty="0">
                <a:solidFill>
                  <a:schemeClr val="bg1"/>
                </a:solidFill>
                <a:latin typeface="BIZ UDゴシック" panose="020B0400000000000000" pitchFamily="49" charset="-128"/>
                <a:ea typeface="BIZ UDゴシック" panose="020B0400000000000000" pitchFamily="49" charset="-128"/>
              </a:rPr>
              <a:t>号 千歳市 錦町改良外一連</a:t>
            </a:r>
            <a:r>
              <a:rPr lang="ja-JP" altLang="en-US" sz="1050" dirty="0" smtClean="0">
                <a:solidFill>
                  <a:schemeClr val="bg1"/>
                </a:solidFill>
                <a:latin typeface="BIZ UDゴシック" panose="020B0400000000000000" pitchFamily="49" charset="-128"/>
                <a:ea typeface="BIZ UDゴシック" panose="020B0400000000000000" pitchFamily="49" charset="-128"/>
              </a:rPr>
              <a:t>工事／株式</a:t>
            </a:r>
            <a:r>
              <a:rPr lang="ja-JP" altLang="en-US" sz="1050" dirty="0">
                <a:solidFill>
                  <a:schemeClr val="bg1"/>
                </a:solidFill>
                <a:latin typeface="BIZ UDゴシック" panose="020B0400000000000000" pitchFamily="49" charset="-128"/>
                <a:ea typeface="BIZ UDゴシック" panose="020B0400000000000000" pitchFamily="49" charset="-128"/>
              </a:rPr>
              <a:t>会社 </a:t>
            </a:r>
            <a:r>
              <a:rPr lang="ja-JP" altLang="en-US" sz="1050" dirty="0" smtClean="0">
                <a:solidFill>
                  <a:schemeClr val="bg1"/>
                </a:solidFill>
                <a:latin typeface="BIZ UDゴシック" panose="020B0400000000000000" pitchFamily="49" charset="-128"/>
                <a:ea typeface="BIZ UDゴシック" panose="020B0400000000000000" pitchFamily="49" charset="-128"/>
              </a:rPr>
              <a:t>砂子組</a:t>
            </a:r>
            <a:endParaRPr lang="ja-JP" altLang="en-US" sz="1050" dirty="0">
              <a:solidFill>
                <a:schemeClr val="bg1"/>
              </a:solidFill>
              <a:latin typeface="BIZ UDゴシック" panose="020B0400000000000000" pitchFamily="49" charset="-128"/>
              <a:ea typeface="BIZ UDゴシック" panose="020B0400000000000000" pitchFamily="49" charset="-128"/>
            </a:endParaRPr>
          </a:p>
        </p:txBody>
      </p:sp>
      <p:sp>
        <p:nvSpPr>
          <p:cNvPr id="22" name="スライド番号プレースホルダー 2"/>
          <p:cNvSpPr>
            <a:spLocks noGrp="1"/>
          </p:cNvSpPr>
          <p:nvPr>
            <p:ph type="sldNum" sz="quarter" idx="12"/>
          </p:nvPr>
        </p:nvSpPr>
        <p:spPr>
          <a:xfrm>
            <a:off x="11283556" y="6435701"/>
            <a:ext cx="838200" cy="365125"/>
          </a:xfrm>
        </p:spPr>
        <p:txBody>
          <a:bodyPr/>
          <a:lstStyle/>
          <a:p>
            <a:fld id="{FA213E59-6151-472F-B532-71633CB0D6F7}" type="slidenum">
              <a:rPr kumimoji="1" lang="ja-JP" altLang="en-US" sz="2800" smtClean="0"/>
              <a:t>2</a:t>
            </a:fld>
            <a:endParaRPr kumimoji="1" lang="ja-JP" altLang="en-US" sz="2800" dirty="0"/>
          </a:p>
        </p:txBody>
      </p:sp>
    </p:spTree>
    <p:extLst>
      <p:ext uri="{BB962C8B-B14F-4D97-AF65-F5344CB8AC3E}">
        <p14:creationId xmlns:p14="http://schemas.microsoft.com/office/powerpoint/2010/main" val="32434019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graphicFrame>
        <p:nvGraphicFramePr>
          <p:cNvPr id="11" name="グラフ 10"/>
          <p:cNvGraphicFramePr/>
          <p:nvPr>
            <p:extLst>
              <p:ext uri="{D42A27DB-BD31-4B8C-83A1-F6EECF244321}">
                <p14:modId xmlns:p14="http://schemas.microsoft.com/office/powerpoint/2010/main" val="1538310765"/>
              </p:ext>
            </p:extLst>
          </p:nvPr>
        </p:nvGraphicFramePr>
        <p:xfrm>
          <a:off x="821633" y="2241376"/>
          <a:ext cx="7924802" cy="2198851"/>
        </p:xfrm>
        <a:graphic>
          <a:graphicData uri="http://schemas.openxmlformats.org/drawingml/2006/chart">
            <c:chart xmlns:c="http://schemas.openxmlformats.org/drawingml/2006/chart" xmlns:r="http://schemas.openxmlformats.org/officeDocument/2006/relationships" r:id="rId3"/>
          </a:graphicData>
        </a:graphic>
      </p:graphicFrame>
      <p:sp>
        <p:nvSpPr>
          <p:cNvPr id="2" name="タイトル 1"/>
          <p:cNvSpPr>
            <a:spLocks noGrp="1"/>
          </p:cNvSpPr>
          <p:nvPr>
            <p:ph type="title"/>
          </p:nvPr>
        </p:nvSpPr>
        <p:spPr>
          <a:xfrm>
            <a:off x="0" y="-14748"/>
            <a:ext cx="10515600" cy="616301"/>
          </a:xfrm>
        </p:spPr>
        <p:txBody>
          <a:bodyPr>
            <a:normAutofit/>
          </a:bodyPr>
          <a:lstStyle/>
          <a:p>
            <a:r>
              <a:rPr lang="ja-JP" altLang="en-US" sz="2800" dirty="0" smtClean="0">
                <a:solidFill>
                  <a:schemeClr val="bg1"/>
                </a:solidFill>
                <a:latin typeface="メイリオ" panose="020B0604030504040204" pitchFamily="50" charset="-128"/>
                <a:ea typeface="メイリオ" panose="020B0604030504040204" pitchFamily="50" charset="-128"/>
              </a:rPr>
              <a:t>２　工事諸元</a:t>
            </a:r>
            <a:endParaRPr kumimoji="1" lang="ja-JP" altLang="en-US" sz="2800" dirty="0">
              <a:solidFill>
                <a:schemeClr val="bg1"/>
              </a:solidFill>
              <a:latin typeface="メイリオ" panose="020B0604030504040204" pitchFamily="50" charset="-128"/>
              <a:ea typeface="メイリオ" panose="020B0604030504040204" pitchFamily="50" charset="-128"/>
            </a:endParaRPr>
          </a:p>
        </p:txBody>
      </p:sp>
      <p:sp>
        <p:nvSpPr>
          <p:cNvPr id="3" name="コンテンツ プレースホルダー 2"/>
          <p:cNvSpPr>
            <a:spLocks noGrp="1"/>
          </p:cNvSpPr>
          <p:nvPr>
            <p:ph idx="1"/>
          </p:nvPr>
        </p:nvSpPr>
        <p:spPr>
          <a:xfrm>
            <a:off x="1078993" y="276416"/>
            <a:ext cx="10515600" cy="5368116"/>
          </a:xfrm>
        </p:spPr>
        <p:txBody>
          <a:bodyPr>
            <a:normAutofit/>
          </a:bodyPr>
          <a:lstStyle/>
          <a:p>
            <a:pPr marL="0" indent="0">
              <a:buNone/>
            </a:pPr>
            <a:endParaRPr lang="en-US" altLang="ja-JP" sz="1600" dirty="0" smtClean="0">
              <a:solidFill>
                <a:srgbClr val="FFC000"/>
              </a:solidFill>
              <a:latin typeface="メイリオ" panose="020B0604030504040204" pitchFamily="50" charset="-128"/>
              <a:ea typeface="メイリオ" panose="020B0604030504040204" pitchFamily="50" charset="-128"/>
            </a:endParaRPr>
          </a:p>
          <a:p>
            <a:pPr marL="0" indent="0">
              <a:buNone/>
            </a:pPr>
            <a:r>
              <a:rPr lang="ja-JP" altLang="en-US" sz="1600" dirty="0">
                <a:solidFill>
                  <a:schemeClr val="bg1"/>
                </a:solidFill>
                <a:latin typeface="メイリオ" panose="020B0604030504040204" pitchFamily="50" charset="-128"/>
                <a:ea typeface="メイリオ" panose="020B0604030504040204" pitchFamily="50" charset="-128"/>
              </a:rPr>
              <a:t>　</a:t>
            </a:r>
            <a:r>
              <a:rPr lang="ja-JP" altLang="en-US" sz="1600" dirty="0" smtClean="0">
                <a:solidFill>
                  <a:schemeClr val="bg1"/>
                </a:solidFill>
                <a:latin typeface="メイリオ" panose="020B0604030504040204" pitchFamily="50" charset="-128"/>
                <a:ea typeface="メイリオ" panose="020B0604030504040204" pitchFamily="50" charset="-128"/>
              </a:rPr>
              <a:t>　</a:t>
            </a:r>
            <a:endParaRPr lang="ja-JP" altLang="en-US" sz="1600" dirty="0">
              <a:solidFill>
                <a:schemeClr val="bg1"/>
              </a:solidFill>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163251" y="6487459"/>
            <a:ext cx="7141335" cy="261610"/>
          </a:xfrm>
          <a:prstGeom prst="rect">
            <a:avLst/>
          </a:prstGeom>
          <a:noFill/>
        </p:spPr>
        <p:txBody>
          <a:bodyPr wrap="square" rtlCol="0">
            <a:spAutoFit/>
          </a:bodyPr>
          <a:lstStyle/>
          <a:p>
            <a:r>
              <a:rPr lang="en-US" altLang="ja-JP" sz="1050" dirty="0">
                <a:solidFill>
                  <a:schemeClr val="bg1"/>
                </a:solidFill>
                <a:latin typeface="BIZ UDゴシック" panose="020B0400000000000000" pitchFamily="49" charset="-128"/>
                <a:ea typeface="BIZ UDゴシック" panose="020B0400000000000000" pitchFamily="49" charset="-128"/>
              </a:rPr>
              <a:t>[</a:t>
            </a:r>
            <a:r>
              <a:rPr lang="en-US" altLang="ja-JP" sz="1050" dirty="0" smtClean="0">
                <a:solidFill>
                  <a:schemeClr val="bg1"/>
                </a:solidFill>
                <a:latin typeface="BIZ UDゴシック" panose="020B0400000000000000" pitchFamily="49" charset="-128"/>
                <a:ea typeface="BIZ UDゴシック" panose="020B0400000000000000" pitchFamily="49" charset="-128"/>
              </a:rPr>
              <a:t>201921-8693]</a:t>
            </a:r>
            <a:r>
              <a:rPr lang="ja-JP" altLang="en-US" sz="1050" dirty="0" smtClean="0">
                <a:solidFill>
                  <a:schemeClr val="bg1"/>
                </a:solidFill>
                <a:latin typeface="BIZ UDゴシック" panose="020B0400000000000000" pitchFamily="49" charset="-128"/>
                <a:ea typeface="BIZ UDゴシック" panose="020B0400000000000000" pitchFamily="49" charset="-128"/>
              </a:rPr>
              <a:t> 一般</a:t>
            </a:r>
            <a:r>
              <a:rPr lang="ja-JP" altLang="en-US" sz="1050" dirty="0">
                <a:solidFill>
                  <a:schemeClr val="bg1"/>
                </a:solidFill>
                <a:latin typeface="BIZ UDゴシック" panose="020B0400000000000000" pitchFamily="49" charset="-128"/>
                <a:ea typeface="BIZ UDゴシック" panose="020B0400000000000000" pitchFamily="49" charset="-128"/>
              </a:rPr>
              <a:t>国道</a:t>
            </a:r>
            <a:r>
              <a:rPr lang="en-US" altLang="ja-JP" sz="1050" dirty="0">
                <a:solidFill>
                  <a:schemeClr val="bg1"/>
                </a:solidFill>
                <a:latin typeface="BIZ UDゴシック" panose="020B0400000000000000" pitchFamily="49" charset="-128"/>
                <a:ea typeface="BIZ UDゴシック" panose="020B0400000000000000" pitchFamily="49" charset="-128"/>
              </a:rPr>
              <a:t>36</a:t>
            </a:r>
            <a:r>
              <a:rPr lang="ja-JP" altLang="en-US" sz="1050" dirty="0">
                <a:solidFill>
                  <a:schemeClr val="bg1"/>
                </a:solidFill>
                <a:latin typeface="BIZ UDゴシック" panose="020B0400000000000000" pitchFamily="49" charset="-128"/>
                <a:ea typeface="BIZ UDゴシック" panose="020B0400000000000000" pitchFamily="49" charset="-128"/>
              </a:rPr>
              <a:t>号 千歳市 錦町改良外一連</a:t>
            </a:r>
            <a:r>
              <a:rPr lang="ja-JP" altLang="en-US" sz="1050" dirty="0" smtClean="0">
                <a:solidFill>
                  <a:schemeClr val="bg1"/>
                </a:solidFill>
                <a:latin typeface="BIZ UDゴシック" panose="020B0400000000000000" pitchFamily="49" charset="-128"/>
                <a:ea typeface="BIZ UDゴシック" panose="020B0400000000000000" pitchFamily="49" charset="-128"/>
              </a:rPr>
              <a:t>工事／株式</a:t>
            </a:r>
            <a:r>
              <a:rPr lang="ja-JP" altLang="en-US" sz="1050" dirty="0">
                <a:solidFill>
                  <a:schemeClr val="bg1"/>
                </a:solidFill>
                <a:latin typeface="BIZ UDゴシック" panose="020B0400000000000000" pitchFamily="49" charset="-128"/>
                <a:ea typeface="BIZ UDゴシック" panose="020B0400000000000000" pitchFamily="49" charset="-128"/>
              </a:rPr>
              <a:t>会社 </a:t>
            </a:r>
            <a:r>
              <a:rPr lang="ja-JP" altLang="en-US" sz="1050" dirty="0" smtClean="0">
                <a:solidFill>
                  <a:schemeClr val="bg1"/>
                </a:solidFill>
                <a:latin typeface="BIZ UDゴシック" panose="020B0400000000000000" pitchFamily="49" charset="-128"/>
                <a:ea typeface="BIZ UDゴシック" panose="020B0400000000000000" pitchFamily="49" charset="-128"/>
              </a:rPr>
              <a:t>砂子組</a:t>
            </a:r>
            <a:endParaRPr lang="ja-JP" altLang="en-US" sz="1050" dirty="0">
              <a:solidFill>
                <a:schemeClr val="bg1"/>
              </a:solidFill>
              <a:latin typeface="BIZ UDゴシック" panose="020B0400000000000000" pitchFamily="49" charset="-128"/>
              <a:ea typeface="BIZ UDゴシック" panose="020B0400000000000000" pitchFamily="49" charset="-128"/>
            </a:endParaRPr>
          </a:p>
        </p:txBody>
      </p:sp>
      <p:sp>
        <p:nvSpPr>
          <p:cNvPr id="9" name="コンテンツ プレースホルダー 2"/>
          <p:cNvSpPr txBox="1">
            <a:spLocks/>
          </p:cNvSpPr>
          <p:nvPr/>
        </p:nvSpPr>
        <p:spPr>
          <a:xfrm>
            <a:off x="402660" y="703167"/>
            <a:ext cx="10515600" cy="30601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600" dirty="0" smtClean="0">
                <a:solidFill>
                  <a:schemeClr val="bg1"/>
                </a:solidFill>
                <a:latin typeface="メイリオ" panose="020B0604030504040204" pitchFamily="50" charset="-128"/>
                <a:ea typeface="メイリオ" panose="020B0604030504040204" pitchFamily="50" charset="-128"/>
              </a:rPr>
              <a:t>（８）工事金額の割合</a:t>
            </a:r>
            <a:r>
              <a:rPr lang="ja-JP" altLang="en-US" sz="1600" dirty="0">
                <a:solidFill>
                  <a:schemeClr val="bg1"/>
                </a:solidFill>
                <a:latin typeface="メイリオ" panose="020B0604030504040204" pitchFamily="50" charset="-128"/>
                <a:ea typeface="メイリオ" panose="020B0604030504040204" pitchFamily="50" charset="-128"/>
              </a:rPr>
              <a:t>（</a:t>
            </a:r>
            <a:r>
              <a:rPr lang="ja-JP" altLang="en-US" sz="1600" dirty="0" smtClean="0">
                <a:solidFill>
                  <a:schemeClr val="bg1"/>
                </a:solidFill>
                <a:latin typeface="メイリオ" panose="020B0604030504040204" pitchFamily="50" charset="-128"/>
                <a:ea typeface="メイリオ" panose="020B0604030504040204" pitchFamily="50" charset="-128"/>
              </a:rPr>
              <a:t>品質、出来ばえ区分の割合）</a:t>
            </a:r>
            <a:endParaRPr lang="ja-JP" altLang="en-US" sz="2000" dirty="0">
              <a:solidFill>
                <a:srgbClr val="FFC000"/>
              </a:solidFill>
              <a:latin typeface="メイリオ" panose="020B0604030504040204" pitchFamily="50" charset="-128"/>
              <a:ea typeface="メイリオ" panose="020B0604030504040204" pitchFamily="50" charset="-128"/>
            </a:endParaRPr>
          </a:p>
        </p:txBody>
      </p:sp>
      <p:sp>
        <p:nvSpPr>
          <p:cNvPr id="25" name="スライド番号プレースホルダー 2"/>
          <p:cNvSpPr>
            <a:spLocks noGrp="1"/>
          </p:cNvSpPr>
          <p:nvPr>
            <p:ph type="sldNum" sz="quarter" idx="12"/>
          </p:nvPr>
        </p:nvSpPr>
        <p:spPr>
          <a:xfrm>
            <a:off x="11283556" y="6435701"/>
            <a:ext cx="838200" cy="365125"/>
          </a:xfrm>
        </p:spPr>
        <p:txBody>
          <a:bodyPr/>
          <a:lstStyle/>
          <a:p>
            <a:fld id="{FA213E59-6151-472F-B532-71633CB0D6F7}" type="slidenum">
              <a:rPr kumimoji="1" lang="ja-JP" altLang="en-US" sz="2800" smtClean="0"/>
              <a:t>3</a:t>
            </a:fld>
            <a:endParaRPr kumimoji="1" lang="ja-JP" altLang="en-US" sz="2800" dirty="0"/>
          </a:p>
        </p:txBody>
      </p:sp>
      <p:graphicFrame>
        <p:nvGraphicFramePr>
          <p:cNvPr id="10" name="グラフ 9"/>
          <p:cNvGraphicFramePr/>
          <p:nvPr>
            <p:extLst>
              <p:ext uri="{D42A27DB-BD31-4B8C-83A1-F6EECF244321}">
                <p14:modId xmlns:p14="http://schemas.microsoft.com/office/powerpoint/2010/main" val="2212884895"/>
              </p:ext>
            </p:extLst>
          </p:nvPr>
        </p:nvGraphicFramePr>
        <p:xfrm>
          <a:off x="3935896" y="4151193"/>
          <a:ext cx="8256103" cy="2095492"/>
        </p:xfrm>
        <a:graphic>
          <a:graphicData uri="http://schemas.openxmlformats.org/drawingml/2006/chart">
            <c:chart xmlns:c="http://schemas.openxmlformats.org/drawingml/2006/chart" xmlns:r="http://schemas.openxmlformats.org/officeDocument/2006/relationships" r:id="rId4"/>
          </a:graphicData>
        </a:graphic>
      </p:graphicFrame>
      <p:cxnSp>
        <p:nvCxnSpPr>
          <p:cNvPr id="6" name="直線コネクタ 5"/>
          <p:cNvCxnSpPr/>
          <p:nvPr/>
        </p:nvCxnSpPr>
        <p:spPr>
          <a:xfrm flipH="1">
            <a:off x="4969565" y="3737113"/>
            <a:ext cx="3445565" cy="96075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aphicFrame>
        <p:nvGraphicFramePr>
          <p:cNvPr id="12" name="グラフ 11"/>
          <p:cNvGraphicFramePr/>
          <p:nvPr>
            <p:extLst>
              <p:ext uri="{D42A27DB-BD31-4B8C-83A1-F6EECF244321}">
                <p14:modId xmlns:p14="http://schemas.microsoft.com/office/powerpoint/2010/main" val="2901235136"/>
              </p:ext>
            </p:extLst>
          </p:nvPr>
        </p:nvGraphicFramePr>
        <p:xfrm>
          <a:off x="0" y="671114"/>
          <a:ext cx="12192000" cy="2198851"/>
        </p:xfrm>
        <a:graphic>
          <a:graphicData uri="http://schemas.openxmlformats.org/drawingml/2006/chart">
            <c:chart xmlns:c="http://schemas.openxmlformats.org/drawingml/2006/chart" xmlns:r="http://schemas.openxmlformats.org/officeDocument/2006/relationships" r:id="rId5"/>
          </a:graphicData>
        </a:graphic>
      </p:graphicFrame>
      <p:cxnSp>
        <p:nvCxnSpPr>
          <p:cNvPr id="13" name="直線コネクタ 12"/>
          <p:cNvCxnSpPr/>
          <p:nvPr/>
        </p:nvCxnSpPr>
        <p:spPr>
          <a:xfrm>
            <a:off x="8415130" y="1783466"/>
            <a:ext cx="0" cy="108649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rot="20614664">
            <a:off x="6356947" y="4144977"/>
            <a:ext cx="1144795" cy="307777"/>
          </a:xfrm>
          <a:prstGeom prst="rect">
            <a:avLst/>
          </a:prstGeom>
          <a:noFill/>
        </p:spPr>
        <p:txBody>
          <a:bodyPr wrap="square" rtlCol="0">
            <a:spAutoFit/>
          </a:bodyPr>
          <a:lstStyle/>
          <a:p>
            <a:r>
              <a:rPr kumimoji="1" lang="ja-JP" altLang="en-US" sz="1400" dirty="0" smtClean="0">
                <a:solidFill>
                  <a:schemeClr val="bg1"/>
                </a:solidFill>
              </a:rPr>
              <a:t>拡大表示</a:t>
            </a:r>
            <a:endParaRPr kumimoji="1" lang="ja-JP" altLang="en-US" sz="1400" dirty="0">
              <a:solidFill>
                <a:schemeClr val="bg1"/>
              </a:solidFill>
            </a:endParaRPr>
          </a:p>
        </p:txBody>
      </p:sp>
      <p:cxnSp>
        <p:nvCxnSpPr>
          <p:cNvPr id="14" name="直線コネクタ 13"/>
          <p:cNvCxnSpPr/>
          <p:nvPr/>
        </p:nvCxnSpPr>
        <p:spPr>
          <a:xfrm flipH="1">
            <a:off x="11873948" y="2326715"/>
            <a:ext cx="6626" cy="237115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1901687" y="2254302"/>
            <a:ext cx="6626" cy="60890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22640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669</TotalTime>
  <Words>1307</Words>
  <Application>Microsoft Office PowerPoint</Application>
  <PresentationFormat>ワイド画面</PresentationFormat>
  <Paragraphs>115</Paragraphs>
  <Slides>3</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BIZ UDゴシック</vt:lpstr>
      <vt:lpstr>ＭＳ Ｐゴシック</vt:lpstr>
      <vt:lpstr>メイリオ</vt:lpstr>
      <vt:lpstr>Arial</vt:lpstr>
      <vt:lpstr>Calibri</vt:lpstr>
      <vt:lpstr>Calibri Light</vt:lpstr>
      <vt:lpstr>Office テーマ</vt:lpstr>
      <vt:lpstr>１　出席者の紹介</vt:lpstr>
      <vt:lpstr>２　工事諸元</vt:lpstr>
      <vt:lpstr>２　工事諸元</vt:lpstr>
    </vt:vector>
  </TitlesOfParts>
  <Company>どんぐりかいぎ実行委員会</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[201921-8693]一般国道36号_千歳市_錦町改良外一連工事／(株)砂子組</dc:title>
  <dc:subject>for-_037</dc:subject>
  <dc:creator>mint^^</dc:creator>
  <cp:keywords>FORM; 限定公開</cp:keywords>
  <cp:lastModifiedBy>nakayama-m22ab@hkd.mlit.local</cp:lastModifiedBy>
  <cp:revision>87</cp:revision>
  <cp:lastPrinted>2020-11-13T12:39:18Z</cp:lastPrinted>
  <dcterms:created xsi:type="dcterms:W3CDTF">2019-02-20T06:05:30Z</dcterms:created>
  <dcterms:modified xsi:type="dcterms:W3CDTF">2023-02-15T02:34:07Z</dcterms:modified>
  <cp:version>ver.1.2</cp:version>
</cp:coreProperties>
</file>