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324" r:id="rId2"/>
    <p:sldId id="256" r:id="rId3"/>
    <p:sldId id="277" r:id="rId4"/>
    <p:sldId id="283" r:id="rId5"/>
    <p:sldId id="322" r:id="rId6"/>
    <p:sldId id="286" r:id="rId7"/>
    <p:sldId id="287" r:id="rId8"/>
    <p:sldId id="288" r:id="rId9"/>
    <p:sldId id="321" r:id="rId10"/>
    <p:sldId id="320" r:id="rId11"/>
    <p:sldId id="289" r:id="rId12"/>
    <p:sldId id="323" r:id="rId13"/>
    <p:sldId id="317" r:id="rId14"/>
    <p:sldId id="291" r:id="rId15"/>
    <p:sldId id="304" r:id="rId16"/>
    <p:sldId id="307" r:id="rId17"/>
    <p:sldId id="325" r:id="rId18"/>
    <p:sldId id="326" r:id="rId19"/>
    <p:sldId id="327" r:id="rId20"/>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妻沼 竜也" initials="妻沼" lastIdx="1" clrIdx="0">
    <p:extLst>
      <p:ext uri="{19B8F6BF-5375-455C-9EA6-DF929625EA0E}">
        <p15:presenceInfo xmlns:p15="http://schemas.microsoft.com/office/powerpoint/2012/main" userId="d87a7e15e461d6bc" providerId="Windows Live"/>
      </p:ext>
    </p:extLst>
  </p:cmAuthor>
  <p:cmAuthor id="2" name="1" initials="1" lastIdx="1" clrIdx="1">
    <p:extLst>
      <p:ext uri="{19B8F6BF-5375-455C-9EA6-DF929625EA0E}">
        <p15:presenceInfo xmlns:p15="http://schemas.microsoft.com/office/powerpoint/2012/main" userId="1"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9A13"/>
    <a:srgbClr val="008080"/>
    <a:srgbClr val="00FFCC"/>
    <a:srgbClr val="33CC33"/>
    <a:srgbClr val="4472C4"/>
    <a:srgbClr val="E9EBF5"/>
    <a:srgbClr val="DAE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43938" autoAdjust="0"/>
  </p:normalViewPr>
  <p:slideViewPr>
    <p:cSldViewPr snapToGrid="0">
      <p:cViewPr varScale="1">
        <p:scale>
          <a:sx n="45" d="100"/>
          <a:sy n="45" d="100"/>
        </p:scale>
        <p:origin x="123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ja-JP" altLang="en-US" sz="1600" dirty="0">
                <a:solidFill>
                  <a:schemeClr val="bg1"/>
                </a:solidFill>
              </a:rPr>
              <a:t>ＩＣＴ施工による工数削減</a:t>
            </a:r>
          </a:p>
        </c:rich>
      </c:tx>
      <c:overlay val="0"/>
      <c:spPr>
        <a:solidFill>
          <a:schemeClr val="tx1">
            <a:lumMod val="75000"/>
            <a:lumOff val="25000"/>
            <a:alpha val="48000"/>
          </a:schemeClr>
        </a:solid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22707680628078361"/>
          <c:y val="0.15380938115167819"/>
          <c:w val="0.56061678332037179"/>
          <c:h val="0.69203469212812596"/>
        </c:manualLayout>
      </c:layout>
      <c:barChart>
        <c:barDir val="bar"/>
        <c:grouping val="percentStacked"/>
        <c:varyColors val="0"/>
        <c:ser>
          <c:idx val="0"/>
          <c:order val="0"/>
          <c:tx>
            <c:strRef>
              <c:f>Sheet1!$B$1</c:f>
              <c:strCache>
                <c:ptCount val="1"/>
                <c:pt idx="0">
                  <c:v>起工測量</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ICT 65人日</c:v>
                </c:pt>
                <c:pt idx="1">
                  <c:v>従来　83人日</c:v>
                </c:pt>
              </c:strCache>
            </c:strRef>
          </c:cat>
          <c:val>
            <c:numRef>
              <c:f>Sheet1!$B$2:$B$3</c:f>
              <c:numCache>
                <c:formatCode>General</c:formatCode>
                <c:ptCount val="2"/>
                <c:pt idx="0">
                  <c:v>2</c:v>
                </c:pt>
                <c:pt idx="1">
                  <c:v>6</c:v>
                </c:pt>
              </c:numCache>
            </c:numRef>
          </c:val>
          <c:extLst>
            <c:ext xmlns:c16="http://schemas.microsoft.com/office/drawing/2014/chart" uri="{C3380CC4-5D6E-409C-BE32-E72D297353CC}">
              <c16:uniqueId val="{00000000-7BA2-4B2A-A224-4BEF6BA50E47}"/>
            </c:ext>
          </c:extLst>
        </c:ser>
        <c:ser>
          <c:idx val="1"/>
          <c:order val="1"/>
          <c:tx>
            <c:strRef>
              <c:f>Sheet1!$C$1</c:f>
              <c:strCache>
                <c:ptCount val="1"/>
                <c:pt idx="0">
                  <c:v>３次元設計</c:v>
                </c:pt>
              </c:strCache>
            </c:strRef>
          </c:tx>
          <c:spPr>
            <a:solidFill>
              <a:schemeClr val="accent2"/>
            </a:solidFill>
            <a:ln>
              <a:noFill/>
            </a:ln>
            <a:effectLst/>
          </c:spPr>
          <c:invertIfNegative val="0"/>
          <c:dLbls>
            <c:spPr>
              <a:solidFill>
                <a:schemeClr val="bg2">
                  <a:lumMod val="60000"/>
                  <a:lumOff val="40000"/>
                </a:schemeClr>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ICT 65人日</c:v>
                </c:pt>
                <c:pt idx="1">
                  <c:v>従来　83人日</c:v>
                </c:pt>
              </c:strCache>
            </c:strRef>
          </c:cat>
          <c:val>
            <c:numRef>
              <c:f>Sheet1!$C$2:$C$3</c:f>
              <c:numCache>
                <c:formatCode>General</c:formatCode>
                <c:ptCount val="2"/>
                <c:pt idx="0">
                  <c:v>5</c:v>
                </c:pt>
                <c:pt idx="1">
                  <c:v>3</c:v>
                </c:pt>
              </c:numCache>
            </c:numRef>
          </c:val>
          <c:extLst>
            <c:ext xmlns:c16="http://schemas.microsoft.com/office/drawing/2014/chart" uri="{C3380CC4-5D6E-409C-BE32-E72D297353CC}">
              <c16:uniqueId val="{00000001-7BA2-4B2A-A224-4BEF6BA50E47}"/>
            </c:ext>
          </c:extLst>
        </c:ser>
        <c:ser>
          <c:idx val="2"/>
          <c:order val="2"/>
          <c:tx>
            <c:strRef>
              <c:f>Sheet1!$D$1</c:f>
              <c:strCache>
                <c:ptCount val="1"/>
                <c:pt idx="0">
                  <c:v>施工</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ICT 65人日</c:v>
                </c:pt>
                <c:pt idx="1">
                  <c:v>従来　83人日</c:v>
                </c:pt>
              </c:strCache>
            </c:strRef>
          </c:cat>
          <c:val>
            <c:numRef>
              <c:f>Sheet1!$D$2:$D$3</c:f>
              <c:numCache>
                <c:formatCode>General</c:formatCode>
                <c:ptCount val="2"/>
                <c:pt idx="0">
                  <c:v>50</c:v>
                </c:pt>
                <c:pt idx="1">
                  <c:v>65</c:v>
                </c:pt>
              </c:numCache>
            </c:numRef>
          </c:val>
          <c:extLst>
            <c:ext xmlns:c16="http://schemas.microsoft.com/office/drawing/2014/chart" uri="{C3380CC4-5D6E-409C-BE32-E72D297353CC}">
              <c16:uniqueId val="{00000002-7BA2-4B2A-A224-4BEF6BA50E47}"/>
            </c:ext>
          </c:extLst>
        </c:ser>
        <c:ser>
          <c:idx val="3"/>
          <c:order val="3"/>
          <c:tx>
            <c:strRef>
              <c:f>Sheet1!$E$1</c:f>
              <c:strCache>
                <c:ptCount val="1"/>
                <c:pt idx="0">
                  <c:v>出来形管理</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ICT 65人日</c:v>
                </c:pt>
                <c:pt idx="1">
                  <c:v>従来　83人日</c:v>
                </c:pt>
              </c:strCache>
            </c:strRef>
          </c:cat>
          <c:val>
            <c:numRef>
              <c:f>Sheet1!$E$2:$E$3</c:f>
              <c:numCache>
                <c:formatCode>General</c:formatCode>
                <c:ptCount val="2"/>
                <c:pt idx="0">
                  <c:v>2</c:v>
                </c:pt>
                <c:pt idx="1">
                  <c:v>4</c:v>
                </c:pt>
              </c:numCache>
            </c:numRef>
          </c:val>
          <c:extLst>
            <c:ext xmlns:c16="http://schemas.microsoft.com/office/drawing/2014/chart" uri="{C3380CC4-5D6E-409C-BE32-E72D297353CC}">
              <c16:uniqueId val="{00000003-7BA2-4B2A-A224-4BEF6BA50E47}"/>
            </c:ext>
          </c:extLst>
        </c:ser>
        <c:ser>
          <c:idx val="4"/>
          <c:order val="4"/>
          <c:tx>
            <c:strRef>
              <c:f>Sheet1!$F$1</c:f>
              <c:strCache>
                <c:ptCount val="1"/>
                <c:pt idx="0">
                  <c:v>出来形検査</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ICT 65人日</c:v>
                </c:pt>
                <c:pt idx="1">
                  <c:v>従来　83人日</c:v>
                </c:pt>
              </c:strCache>
            </c:strRef>
          </c:cat>
          <c:val>
            <c:numRef>
              <c:f>Sheet1!$F$2:$F$3</c:f>
              <c:numCache>
                <c:formatCode>General</c:formatCode>
                <c:ptCount val="2"/>
                <c:pt idx="0">
                  <c:v>1</c:v>
                </c:pt>
                <c:pt idx="1">
                  <c:v>1</c:v>
                </c:pt>
              </c:numCache>
            </c:numRef>
          </c:val>
          <c:extLst>
            <c:ext xmlns:c16="http://schemas.microsoft.com/office/drawing/2014/chart" uri="{C3380CC4-5D6E-409C-BE32-E72D297353CC}">
              <c16:uniqueId val="{00000004-7BA2-4B2A-A224-4BEF6BA50E47}"/>
            </c:ext>
          </c:extLst>
        </c:ser>
        <c:ser>
          <c:idx val="5"/>
          <c:order val="5"/>
          <c:tx>
            <c:strRef>
              <c:f>Sheet1!$G$1</c:f>
              <c:strCache>
                <c:ptCount val="1"/>
                <c:pt idx="0">
                  <c:v>電子納品</c:v>
                </c:pt>
              </c:strCache>
            </c:strRef>
          </c:tx>
          <c:spPr>
            <a:solidFill>
              <a:schemeClr val="accent6"/>
            </a:solidFill>
            <a:ln>
              <a:noFill/>
            </a:ln>
            <a:effectLst/>
          </c:spPr>
          <c:invertIfNegative val="0"/>
          <c:dLbls>
            <c:spPr>
              <a:solidFill>
                <a:srgbClr val="68CEF2"/>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ICT 65人日</c:v>
                </c:pt>
                <c:pt idx="1">
                  <c:v>従来　83人日</c:v>
                </c:pt>
              </c:strCache>
            </c:strRef>
          </c:cat>
          <c:val>
            <c:numRef>
              <c:f>Sheet1!$G$2:$G$3</c:f>
              <c:numCache>
                <c:formatCode>General</c:formatCode>
                <c:ptCount val="2"/>
                <c:pt idx="0">
                  <c:v>5</c:v>
                </c:pt>
                <c:pt idx="1">
                  <c:v>4</c:v>
                </c:pt>
              </c:numCache>
            </c:numRef>
          </c:val>
          <c:extLst>
            <c:ext xmlns:c16="http://schemas.microsoft.com/office/drawing/2014/chart" uri="{C3380CC4-5D6E-409C-BE32-E72D297353CC}">
              <c16:uniqueId val="{00000005-7BA2-4B2A-A224-4BEF6BA50E47}"/>
            </c:ext>
          </c:extLst>
        </c:ser>
        <c:ser>
          <c:idx val="6"/>
          <c:order val="6"/>
          <c:tx>
            <c:strRef>
              <c:f>Sheet1!$H$1</c:f>
              <c:strCache>
                <c:ptCount val="1"/>
                <c:pt idx="0">
                  <c:v>縮減22%</c:v>
                </c:pt>
              </c:strCache>
            </c:strRef>
          </c:tx>
          <c:spPr>
            <a:solidFill>
              <a:srgbClr val="FF99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ICT 65人日</c:v>
                </c:pt>
                <c:pt idx="1">
                  <c:v>従来　83人日</c:v>
                </c:pt>
              </c:strCache>
            </c:strRef>
          </c:cat>
          <c:val>
            <c:numRef>
              <c:f>Sheet1!$H$2:$H$3</c:f>
              <c:numCache>
                <c:formatCode>General</c:formatCode>
                <c:ptCount val="2"/>
                <c:pt idx="0">
                  <c:v>18</c:v>
                </c:pt>
                <c:pt idx="1">
                  <c:v>0</c:v>
                </c:pt>
              </c:numCache>
            </c:numRef>
          </c:val>
          <c:extLst>
            <c:ext xmlns:c16="http://schemas.microsoft.com/office/drawing/2014/chart" uri="{C3380CC4-5D6E-409C-BE32-E72D297353CC}">
              <c16:uniqueId val="{00000006-7BA2-4B2A-A224-4BEF6BA50E47}"/>
            </c:ext>
          </c:extLst>
        </c:ser>
        <c:dLbls>
          <c:showLegendKey val="0"/>
          <c:showVal val="0"/>
          <c:showCatName val="0"/>
          <c:showSerName val="0"/>
          <c:showPercent val="0"/>
          <c:showBubbleSize val="0"/>
        </c:dLbls>
        <c:gapWidth val="182"/>
        <c:overlap val="100"/>
        <c:axId val="137539048"/>
        <c:axId val="136283288"/>
      </c:barChart>
      <c:catAx>
        <c:axId val="1375390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ja-JP"/>
          </a:p>
        </c:txPr>
        <c:crossAx val="136283288"/>
        <c:crosses val="autoZero"/>
        <c:auto val="1"/>
        <c:lblAlgn val="ctr"/>
        <c:lblOffset val="100"/>
        <c:noMultiLvlLbl val="0"/>
      </c:catAx>
      <c:valAx>
        <c:axId val="1362832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ja-JP"/>
          </a:p>
        </c:txPr>
        <c:crossAx val="137539048"/>
        <c:crosses val="autoZero"/>
        <c:crossBetween val="between"/>
      </c:valAx>
      <c:spPr>
        <a:noFill/>
        <a:ln>
          <a:noFill/>
        </a:ln>
        <a:effectLst/>
      </c:spPr>
    </c:plotArea>
    <c:legend>
      <c:legendPos val="tr"/>
      <c:layout>
        <c:manualLayout>
          <c:xMode val="edge"/>
          <c:yMode val="edge"/>
          <c:x val="0.79981804560349068"/>
          <c:y val="3.0506885924713095E-2"/>
          <c:w val="0.1815350241107011"/>
          <c:h val="0.9129878951286867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18621" cy="494813"/>
          </a:xfrm>
          <a:prstGeom prst="rect">
            <a:avLst/>
          </a:prstGeom>
        </p:spPr>
        <p:txBody>
          <a:bodyPr vert="horz" lIns="90628" tIns="45314" rIns="90628" bIns="45314"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573" y="1"/>
            <a:ext cx="2918621" cy="494813"/>
          </a:xfrm>
          <a:prstGeom prst="rect">
            <a:avLst/>
          </a:prstGeom>
        </p:spPr>
        <p:txBody>
          <a:bodyPr vert="horz" lIns="90628" tIns="45314" rIns="90628" bIns="45314" rtlCol="0"/>
          <a:lstStyle>
            <a:lvl1pPr algn="r">
              <a:defRPr sz="1200"/>
            </a:lvl1pPr>
          </a:lstStyle>
          <a:p>
            <a:fld id="{6AD5BF77-E85D-4EBA-8AB1-A05F19D09E21}" type="datetimeFigureOut">
              <a:rPr kumimoji="1" lang="ja-JP" altLang="en-US" smtClean="0"/>
              <a:t>2022/6/10</a:t>
            </a:fld>
            <a:endParaRPr kumimoji="1" lang="ja-JP" altLang="en-US"/>
          </a:p>
        </p:txBody>
      </p:sp>
      <p:sp>
        <p:nvSpPr>
          <p:cNvPr id="4" name="フッター プレースホルダー 3"/>
          <p:cNvSpPr>
            <a:spLocks noGrp="1"/>
          </p:cNvSpPr>
          <p:nvPr>
            <p:ph type="ftr" sz="quarter" idx="2"/>
          </p:nvPr>
        </p:nvSpPr>
        <p:spPr>
          <a:xfrm>
            <a:off x="1" y="9371501"/>
            <a:ext cx="2918621" cy="494813"/>
          </a:xfrm>
          <a:prstGeom prst="rect">
            <a:avLst/>
          </a:prstGeom>
        </p:spPr>
        <p:txBody>
          <a:bodyPr vert="horz" lIns="90628" tIns="45314" rIns="90628" bIns="45314"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573" y="9371501"/>
            <a:ext cx="2918621" cy="494813"/>
          </a:xfrm>
          <a:prstGeom prst="rect">
            <a:avLst/>
          </a:prstGeom>
        </p:spPr>
        <p:txBody>
          <a:bodyPr vert="horz" lIns="90628" tIns="45314" rIns="90628" bIns="45314" rtlCol="0" anchor="b"/>
          <a:lstStyle>
            <a:lvl1pPr algn="r">
              <a:defRPr sz="1200"/>
            </a:lvl1pPr>
          </a:lstStyle>
          <a:p>
            <a:fld id="{6ADD2840-2493-440D-9DB4-17001068F21A}" type="slidenum">
              <a:rPr kumimoji="1" lang="ja-JP" altLang="en-US" smtClean="0"/>
              <a:t>‹#›</a:t>
            </a:fld>
            <a:endParaRPr kumimoji="1" lang="ja-JP" altLang="en-US"/>
          </a:p>
        </p:txBody>
      </p:sp>
    </p:spTree>
    <p:extLst>
      <p:ext uri="{BB962C8B-B14F-4D97-AF65-F5344CB8AC3E}">
        <p14:creationId xmlns:p14="http://schemas.microsoft.com/office/powerpoint/2010/main" val="605559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918830" cy="495029"/>
          </a:xfrm>
          <a:prstGeom prst="rect">
            <a:avLst/>
          </a:prstGeom>
        </p:spPr>
        <p:txBody>
          <a:bodyPr vert="horz" lIns="90666" tIns="45333" rIns="90666" bIns="4533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6" y="2"/>
            <a:ext cx="2918830" cy="495029"/>
          </a:xfrm>
          <a:prstGeom prst="rect">
            <a:avLst/>
          </a:prstGeom>
        </p:spPr>
        <p:txBody>
          <a:bodyPr vert="horz" lIns="90666" tIns="45333" rIns="90666" bIns="45333" rtlCol="0"/>
          <a:lstStyle>
            <a:lvl1pPr algn="r">
              <a:defRPr sz="1200"/>
            </a:lvl1pPr>
          </a:lstStyle>
          <a:p>
            <a:fld id="{299FE5E7-EFB9-4D5E-865C-A3B96B27AAD5}" type="datetimeFigureOut">
              <a:rPr kumimoji="1" lang="ja-JP" altLang="en-US" smtClean="0"/>
              <a:t>2022/6/10</a:t>
            </a:fld>
            <a:endParaRPr kumimoji="1" lang="ja-JP" altLang="en-US"/>
          </a:p>
        </p:txBody>
      </p:sp>
      <p:sp>
        <p:nvSpPr>
          <p:cNvPr id="4" name="スライド イメージ プレースホルダー 3"/>
          <p:cNvSpPr>
            <a:spLocks noGrp="1" noRot="1" noChangeAspect="1"/>
          </p:cNvSpPr>
          <p:nvPr>
            <p:ph type="sldImg" idx="2"/>
          </p:nvPr>
        </p:nvSpPr>
        <p:spPr>
          <a:xfrm>
            <a:off x="409575" y="1231900"/>
            <a:ext cx="5918200" cy="3328988"/>
          </a:xfrm>
          <a:prstGeom prst="rect">
            <a:avLst/>
          </a:prstGeom>
          <a:noFill/>
          <a:ln w="12700">
            <a:solidFill>
              <a:prstClr val="black"/>
            </a:solidFill>
          </a:ln>
        </p:spPr>
        <p:txBody>
          <a:bodyPr vert="horz" lIns="90666" tIns="45333" rIns="90666" bIns="45333" rtlCol="0" anchor="ctr"/>
          <a:lstStyle/>
          <a:p>
            <a:endParaRPr lang="ja-JP" altLang="en-US"/>
          </a:p>
        </p:txBody>
      </p:sp>
      <p:sp>
        <p:nvSpPr>
          <p:cNvPr id="5" name="ノート プレースホルダー 4"/>
          <p:cNvSpPr>
            <a:spLocks noGrp="1"/>
          </p:cNvSpPr>
          <p:nvPr>
            <p:ph type="body" sz="quarter" idx="3"/>
          </p:nvPr>
        </p:nvSpPr>
        <p:spPr>
          <a:xfrm>
            <a:off x="673577" y="4748166"/>
            <a:ext cx="5388610" cy="3884860"/>
          </a:xfrm>
          <a:prstGeom prst="rect">
            <a:avLst/>
          </a:prstGeom>
        </p:spPr>
        <p:txBody>
          <a:bodyPr vert="horz" lIns="90666" tIns="45333" rIns="90666" bIns="4533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371287"/>
            <a:ext cx="2918830" cy="495028"/>
          </a:xfrm>
          <a:prstGeom prst="rect">
            <a:avLst/>
          </a:prstGeom>
        </p:spPr>
        <p:txBody>
          <a:bodyPr vert="horz" lIns="90666" tIns="45333" rIns="90666" bIns="4533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6" y="9371287"/>
            <a:ext cx="2918830" cy="495028"/>
          </a:xfrm>
          <a:prstGeom prst="rect">
            <a:avLst/>
          </a:prstGeom>
        </p:spPr>
        <p:txBody>
          <a:bodyPr vert="horz" lIns="90666" tIns="45333" rIns="90666" bIns="45333" rtlCol="0" anchor="b"/>
          <a:lstStyle>
            <a:lvl1pPr algn="r">
              <a:defRPr sz="1200"/>
            </a:lvl1pPr>
          </a:lstStyle>
          <a:p>
            <a:fld id="{5FA77FB7-78F6-4298-AC50-7794DECC4CE5}" type="slidenum">
              <a:rPr kumimoji="1" lang="ja-JP" altLang="en-US" smtClean="0"/>
              <a:t>‹#›</a:t>
            </a:fld>
            <a:endParaRPr kumimoji="1" lang="ja-JP" altLang="en-US"/>
          </a:p>
        </p:txBody>
      </p:sp>
    </p:spTree>
    <p:extLst>
      <p:ext uri="{BB962C8B-B14F-4D97-AF65-F5344CB8AC3E}">
        <p14:creationId xmlns:p14="http://schemas.microsoft.com/office/powerpoint/2010/main" val="137583215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掲示板へ先行して公開しておりましたこのフォーム</a:t>
            </a:r>
            <a:r>
              <a:rPr kumimoji="1" lang="en-US" altLang="ja-JP" dirty="0"/>
              <a:t>038</a:t>
            </a:r>
            <a:r>
              <a:rPr kumimoji="1" lang="ja-JP" altLang="en-US" dirty="0"/>
              <a:t>とは何か説明することからはじめます。</a:t>
            </a:r>
            <a:endParaRPr kumimoji="1" lang="en-US" altLang="ja-JP" dirty="0"/>
          </a:p>
          <a:p>
            <a:endParaRPr kumimoji="1" lang="en-US" altLang="ja-JP" dirty="0"/>
          </a:p>
          <a:p>
            <a:r>
              <a:rPr kumimoji="1" lang="ja-JP" altLang="en-US" dirty="0"/>
              <a:t>昨年度（）</a:t>
            </a:r>
            <a:r>
              <a:rPr kumimoji="1" lang="en-US" altLang="ja-JP" dirty="0"/>
              <a:t>2021d</a:t>
            </a:r>
            <a:r>
              <a:rPr kumimoji="1" lang="ja-JP" altLang="en-US" dirty="0"/>
              <a:t>、苫小牧道路事務所の</a:t>
            </a:r>
            <a:r>
              <a:rPr kumimoji="1" lang="en-US" altLang="ja-JP" dirty="0"/>
              <a:t>CPDS</a:t>
            </a:r>
            <a:r>
              <a:rPr kumimoji="1" lang="ja-JP" altLang="en-US" dirty="0"/>
              <a:t>講習会にて２度講師を務められた妻沼（つまぬま）氏よりいただいたもので、</a:t>
            </a:r>
            <a:endParaRPr kumimoji="1" lang="en-US" altLang="ja-JP" dirty="0"/>
          </a:p>
          <a:p>
            <a:r>
              <a:rPr kumimoji="1" lang="ja-JP" altLang="en-US" dirty="0"/>
              <a:t>磯田組の坂本さんも使用しているものです。</a:t>
            </a:r>
            <a:endParaRPr kumimoji="1" lang="en-US" altLang="ja-JP" dirty="0"/>
          </a:p>
          <a:p>
            <a:r>
              <a:rPr kumimoji="1" lang="ja-JP" altLang="en-US" dirty="0"/>
              <a:t>妻沼氏は、新篠津の成田工業に方で橋梁補修工事にて４年連続で８１点の工事成績を獲得している優秀な方です。</a:t>
            </a:r>
            <a:endParaRPr kumimoji="1" lang="en-US" altLang="ja-JP" dirty="0"/>
          </a:p>
          <a:p>
            <a:endParaRPr kumimoji="1" lang="en-US" altLang="ja-JP" dirty="0"/>
          </a:p>
          <a:p>
            <a:r>
              <a:rPr kumimoji="1" lang="ja-JP" altLang="en-US" dirty="0"/>
              <a:t>妻沼氏は、現場での工夫や苦労した点を「創意工夫・社会性等に関する実施状況」にまとめ、</a:t>
            </a:r>
            <a:endParaRPr kumimoji="1" lang="en-US" altLang="ja-JP" dirty="0"/>
          </a:p>
          <a:p>
            <a:r>
              <a:rPr kumimoji="1" lang="ja-JP" altLang="en-US" dirty="0"/>
              <a:t>検査時などに説明する機会を「プレゼンテーション」の場と考えておられるとのことです。</a:t>
            </a:r>
            <a:endParaRPr kumimoji="1" lang="en-US" altLang="ja-JP" dirty="0"/>
          </a:p>
          <a:p>
            <a:endParaRPr kumimoji="1" lang="en-US" altLang="ja-JP" dirty="0"/>
          </a:p>
          <a:p>
            <a:r>
              <a:rPr kumimoji="1" lang="ja-JP" altLang="en-US" dirty="0"/>
              <a:t>様々な様式は、</a:t>
            </a:r>
            <a:endParaRPr kumimoji="1" lang="en-US" altLang="ja-JP" dirty="0"/>
          </a:p>
          <a:p>
            <a:r>
              <a:rPr kumimoji="1" lang="ja-JP" altLang="en-US" dirty="0"/>
              <a:t>変えてはいけない様式と変えていった方が効率的な様式に分類されますが、</a:t>
            </a:r>
            <a:endParaRPr kumimoji="1" lang="en-US" altLang="ja-JP" dirty="0"/>
          </a:p>
          <a:p>
            <a:r>
              <a:rPr kumimoji="1" lang="ja-JP" altLang="en-US" dirty="0"/>
              <a:t>これは、間違いなく変えた方が良い様式とのことです。</a:t>
            </a:r>
            <a:endParaRPr kumimoji="1" lang="en-US" altLang="ja-JP" dirty="0"/>
          </a:p>
          <a:p>
            <a:endParaRPr kumimoji="1" lang="en-US" altLang="ja-JP" dirty="0"/>
          </a:p>
          <a:p>
            <a:r>
              <a:rPr kumimoji="1" lang="ja-JP" altLang="en-US" dirty="0"/>
              <a:t>その考えから、従前のエクセルで作っていた様式をパワーポイントでの作成に切り替えたとのことです。◆</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5FA77FB7-78F6-4298-AC50-7794DECC4CE5}" type="slidenum">
              <a:rPr kumimoji="1" lang="ja-JP" altLang="en-US" smtClean="0"/>
              <a:t>1</a:t>
            </a:fld>
            <a:endParaRPr kumimoji="1" lang="ja-JP" altLang="en-US"/>
          </a:p>
        </p:txBody>
      </p:sp>
    </p:spTree>
    <p:extLst>
      <p:ext uri="{BB962C8B-B14F-4D97-AF65-F5344CB8AC3E}">
        <p14:creationId xmlns:p14="http://schemas.microsoft.com/office/powerpoint/2010/main" val="3292105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1900"/>
            <a:ext cx="5918200" cy="3328988"/>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FA77FB7-78F6-4298-AC50-7794DECC4CE5}" type="slidenum">
              <a:rPr kumimoji="1" lang="ja-JP" altLang="en-US" smtClean="0"/>
              <a:t>2</a:t>
            </a:fld>
            <a:endParaRPr kumimoji="1" lang="ja-JP" altLang="en-US"/>
          </a:p>
        </p:txBody>
      </p:sp>
    </p:spTree>
    <p:extLst>
      <p:ext uri="{BB962C8B-B14F-4D97-AF65-F5344CB8AC3E}">
        <p14:creationId xmlns:p14="http://schemas.microsoft.com/office/powerpoint/2010/main" val="2060911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1900"/>
            <a:ext cx="5918200" cy="3328988"/>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FA77FB7-78F6-4298-AC50-7794DECC4CE5}" type="slidenum">
              <a:rPr kumimoji="1" lang="ja-JP" altLang="en-US" smtClean="0"/>
              <a:t>3</a:t>
            </a:fld>
            <a:endParaRPr kumimoji="1" lang="ja-JP" altLang="en-US"/>
          </a:p>
        </p:txBody>
      </p:sp>
    </p:spTree>
    <p:extLst>
      <p:ext uri="{BB962C8B-B14F-4D97-AF65-F5344CB8AC3E}">
        <p14:creationId xmlns:p14="http://schemas.microsoft.com/office/powerpoint/2010/main" val="3160335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32DD16-B931-44C5-962E-B58499FB0721}"/>
              </a:ext>
            </a:extLst>
          </p:cNvPr>
          <p:cNvSpPr>
            <a:spLocks noGrp="1"/>
          </p:cNvSpPr>
          <p:nvPr>
            <p:ph type="ctrTitle"/>
          </p:nvPr>
        </p:nvSpPr>
        <p:spPr>
          <a:xfrm>
            <a:off x="1524000" y="1122363"/>
            <a:ext cx="9144000" cy="2387600"/>
          </a:xfrm>
        </p:spPr>
        <p:txBody>
          <a:bodyPr anchor="b"/>
          <a:lstStyle>
            <a:lvl1pPr algn="ctr">
              <a:defRPr sz="6001"/>
            </a:lvl1pPr>
          </a:lstStyle>
          <a:p>
            <a:r>
              <a:rPr kumimoji="1" lang="ja-JP" altLang="en-US"/>
              <a:t>マスター タイトルの書式設定</a:t>
            </a:r>
          </a:p>
        </p:txBody>
      </p:sp>
      <p:sp>
        <p:nvSpPr>
          <p:cNvPr id="3" name="字幕 2">
            <a:extLst>
              <a:ext uri="{FF2B5EF4-FFF2-40B4-BE49-F238E27FC236}">
                <a16:creationId xmlns:a16="http://schemas.microsoft.com/office/drawing/2014/main" id="{5B29E80A-12D6-4E7E-A248-DA8FEEC4F30E}"/>
              </a:ext>
            </a:extLst>
          </p:cNvPr>
          <p:cNvSpPr>
            <a:spLocks noGrp="1"/>
          </p:cNvSpPr>
          <p:nvPr>
            <p:ph type="subTitle" idx="1"/>
          </p:nvPr>
        </p:nvSpPr>
        <p:spPr>
          <a:xfrm>
            <a:off x="1524000" y="3602040"/>
            <a:ext cx="9144000" cy="1655762"/>
          </a:xfrm>
        </p:spPr>
        <p:txBody>
          <a:bodyPr/>
          <a:lstStyle>
            <a:lvl1pPr marL="0" indent="0" algn="ctr">
              <a:buNone/>
              <a:defRPr sz="2400"/>
            </a:lvl1pPr>
            <a:lvl2pPr marL="457248" indent="0" algn="ctr">
              <a:buNone/>
              <a:defRPr sz="2001"/>
            </a:lvl2pPr>
            <a:lvl3pPr marL="914495" indent="0" algn="ctr">
              <a:buNone/>
              <a:defRPr sz="1801"/>
            </a:lvl3pPr>
            <a:lvl4pPr marL="1371743" indent="0" algn="ctr">
              <a:buNone/>
              <a:defRPr sz="1600"/>
            </a:lvl4pPr>
            <a:lvl5pPr marL="1828991" indent="0" algn="ctr">
              <a:buNone/>
              <a:defRPr sz="1600"/>
            </a:lvl5pPr>
            <a:lvl6pPr marL="2286239" indent="0" algn="ctr">
              <a:buNone/>
              <a:defRPr sz="1600"/>
            </a:lvl6pPr>
            <a:lvl7pPr marL="2743486" indent="0" algn="ctr">
              <a:buNone/>
              <a:defRPr sz="1600"/>
            </a:lvl7pPr>
            <a:lvl8pPr marL="3200734" indent="0" algn="ctr">
              <a:buNone/>
              <a:defRPr sz="1600"/>
            </a:lvl8pPr>
            <a:lvl9pPr marL="3657981"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5DF1282F-4DF5-480D-BFC1-CDBCCB88F4F5}"/>
              </a:ext>
            </a:extLst>
          </p:cNvPr>
          <p:cNvSpPr>
            <a:spLocks noGrp="1"/>
          </p:cNvSpPr>
          <p:nvPr>
            <p:ph type="dt" sz="half" idx="10"/>
          </p:nvPr>
        </p:nvSpPr>
        <p:spPr/>
        <p:txBody>
          <a:bodyPr/>
          <a:lstStyle/>
          <a:p>
            <a:fld id="{B5BE5AF8-758C-4A78-8B16-BA4F196165B1}" type="datetimeFigureOut">
              <a:rPr kumimoji="1" lang="ja-JP" altLang="en-US" smtClean="0"/>
              <a:t>2022/6/10</a:t>
            </a:fld>
            <a:endParaRPr kumimoji="1" lang="ja-JP" altLang="en-US"/>
          </a:p>
        </p:txBody>
      </p:sp>
      <p:sp>
        <p:nvSpPr>
          <p:cNvPr id="5" name="フッター プレースホルダー 4">
            <a:extLst>
              <a:ext uri="{FF2B5EF4-FFF2-40B4-BE49-F238E27FC236}">
                <a16:creationId xmlns:a16="http://schemas.microsoft.com/office/drawing/2014/main" id="{7BDC5A98-8815-49C6-9129-8498D47E983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F16FF2E-B1F1-4A61-B3C8-FAD09333D65A}"/>
              </a:ext>
            </a:extLst>
          </p:cNvPr>
          <p:cNvSpPr>
            <a:spLocks noGrp="1"/>
          </p:cNvSpPr>
          <p:nvPr>
            <p:ph type="sldNum" sz="quarter" idx="12"/>
          </p:nvPr>
        </p:nvSpPr>
        <p:spPr/>
        <p:txBody>
          <a:bodyPr/>
          <a:lstStyle/>
          <a:p>
            <a:fld id="{21B1DB13-8789-4B3B-B765-1B1991ED2B40}" type="slidenum">
              <a:rPr kumimoji="1" lang="ja-JP" altLang="en-US" smtClean="0"/>
              <a:t>‹#›</a:t>
            </a:fld>
            <a:endParaRPr kumimoji="1" lang="ja-JP" altLang="en-US"/>
          </a:p>
        </p:txBody>
      </p:sp>
    </p:spTree>
    <p:extLst>
      <p:ext uri="{BB962C8B-B14F-4D97-AF65-F5344CB8AC3E}">
        <p14:creationId xmlns:p14="http://schemas.microsoft.com/office/powerpoint/2010/main" val="2328291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904427-2CFA-44AA-8012-57EDEB89F774}"/>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148FE14-A3EA-4049-9AD5-403CD46778B7}"/>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A75DAE6-4A2D-43A6-AE2C-240BED72F3A7}"/>
              </a:ext>
            </a:extLst>
          </p:cNvPr>
          <p:cNvSpPr>
            <a:spLocks noGrp="1"/>
          </p:cNvSpPr>
          <p:nvPr>
            <p:ph type="dt" sz="half" idx="10"/>
          </p:nvPr>
        </p:nvSpPr>
        <p:spPr/>
        <p:txBody>
          <a:bodyPr/>
          <a:lstStyle/>
          <a:p>
            <a:fld id="{B5BE5AF8-758C-4A78-8B16-BA4F196165B1}" type="datetimeFigureOut">
              <a:rPr kumimoji="1" lang="ja-JP" altLang="en-US" smtClean="0"/>
              <a:t>2022/6/10</a:t>
            </a:fld>
            <a:endParaRPr kumimoji="1" lang="ja-JP" altLang="en-US"/>
          </a:p>
        </p:txBody>
      </p:sp>
      <p:sp>
        <p:nvSpPr>
          <p:cNvPr id="5" name="フッター プレースホルダー 4">
            <a:extLst>
              <a:ext uri="{FF2B5EF4-FFF2-40B4-BE49-F238E27FC236}">
                <a16:creationId xmlns:a16="http://schemas.microsoft.com/office/drawing/2014/main" id="{EBB596A6-C5A6-40AA-AF73-4D48D41E3A1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6EEB7CD-6BCB-4CF7-842B-95D803181D17}"/>
              </a:ext>
            </a:extLst>
          </p:cNvPr>
          <p:cNvSpPr>
            <a:spLocks noGrp="1"/>
          </p:cNvSpPr>
          <p:nvPr>
            <p:ph type="sldNum" sz="quarter" idx="12"/>
          </p:nvPr>
        </p:nvSpPr>
        <p:spPr/>
        <p:txBody>
          <a:bodyPr/>
          <a:lstStyle/>
          <a:p>
            <a:fld id="{21B1DB13-8789-4B3B-B765-1B1991ED2B40}" type="slidenum">
              <a:rPr kumimoji="1" lang="ja-JP" altLang="en-US" smtClean="0"/>
              <a:t>‹#›</a:t>
            </a:fld>
            <a:endParaRPr kumimoji="1" lang="ja-JP" altLang="en-US"/>
          </a:p>
        </p:txBody>
      </p:sp>
    </p:spTree>
    <p:extLst>
      <p:ext uri="{BB962C8B-B14F-4D97-AF65-F5344CB8AC3E}">
        <p14:creationId xmlns:p14="http://schemas.microsoft.com/office/powerpoint/2010/main" val="408352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E205B666-1B47-4D78-978F-C3ED4B0EEB80}"/>
              </a:ext>
            </a:extLst>
          </p:cNvPr>
          <p:cNvSpPr>
            <a:spLocks noGrp="1"/>
          </p:cNvSpPr>
          <p:nvPr>
            <p:ph type="title" orient="vert"/>
          </p:nvPr>
        </p:nvSpPr>
        <p:spPr>
          <a:xfrm>
            <a:off x="8724899" y="365127"/>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6431AFF-83DF-4A56-B624-0EE6956EB761}"/>
              </a:ext>
            </a:extLst>
          </p:cNvPr>
          <p:cNvSpPr>
            <a:spLocks noGrp="1"/>
          </p:cNvSpPr>
          <p:nvPr>
            <p:ph type="body" orient="vert" idx="1"/>
          </p:nvPr>
        </p:nvSpPr>
        <p:spPr>
          <a:xfrm>
            <a:off x="838200" y="365127"/>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C95CF50-46A9-477D-B9D8-CEABFD17A9AB}"/>
              </a:ext>
            </a:extLst>
          </p:cNvPr>
          <p:cNvSpPr>
            <a:spLocks noGrp="1"/>
          </p:cNvSpPr>
          <p:nvPr>
            <p:ph type="dt" sz="half" idx="10"/>
          </p:nvPr>
        </p:nvSpPr>
        <p:spPr/>
        <p:txBody>
          <a:bodyPr/>
          <a:lstStyle/>
          <a:p>
            <a:fld id="{B5BE5AF8-758C-4A78-8B16-BA4F196165B1}" type="datetimeFigureOut">
              <a:rPr kumimoji="1" lang="ja-JP" altLang="en-US" smtClean="0"/>
              <a:t>2022/6/10</a:t>
            </a:fld>
            <a:endParaRPr kumimoji="1" lang="ja-JP" altLang="en-US"/>
          </a:p>
        </p:txBody>
      </p:sp>
      <p:sp>
        <p:nvSpPr>
          <p:cNvPr id="5" name="フッター プレースホルダー 4">
            <a:extLst>
              <a:ext uri="{FF2B5EF4-FFF2-40B4-BE49-F238E27FC236}">
                <a16:creationId xmlns:a16="http://schemas.microsoft.com/office/drawing/2014/main" id="{90E49027-3C49-4AEB-9E78-0C38688CCFE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3913179-1EC8-497E-9135-35B888E190B1}"/>
              </a:ext>
            </a:extLst>
          </p:cNvPr>
          <p:cNvSpPr>
            <a:spLocks noGrp="1"/>
          </p:cNvSpPr>
          <p:nvPr>
            <p:ph type="sldNum" sz="quarter" idx="12"/>
          </p:nvPr>
        </p:nvSpPr>
        <p:spPr/>
        <p:txBody>
          <a:bodyPr/>
          <a:lstStyle/>
          <a:p>
            <a:fld id="{21B1DB13-8789-4B3B-B765-1B1991ED2B40}" type="slidenum">
              <a:rPr kumimoji="1" lang="ja-JP" altLang="en-US" smtClean="0"/>
              <a:t>‹#›</a:t>
            </a:fld>
            <a:endParaRPr kumimoji="1" lang="ja-JP" altLang="en-US"/>
          </a:p>
        </p:txBody>
      </p:sp>
    </p:spTree>
    <p:extLst>
      <p:ext uri="{BB962C8B-B14F-4D97-AF65-F5344CB8AC3E}">
        <p14:creationId xmlns:p14="http://schemas.microsoft.com/office/powerpoint/2010/main" val="164883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67CA89-1C16-4B36-BB00-30808B4AADC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9811513-B050-4AC8-A746-B5ABBDC663C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A94827C-4D40-4841-841A-75D09B15725C}"/>
              </a:ext>
            </a:extLst>
          </p:cNvPr>
          <p:cNvSpPr>
            <a:spLocks noGrp="1"/>
          </p:cNvSpPr>
          <p:nvPr>
            <p:ph type="dt" sz="half" idx="10"/>
          </p:nvPr>
        </p:nvSpPr>
        <p:spPr/>
        <p:txBody>
          <a:bodyPr/>
          <a:lstStyle/>
          <a:p>
            <a:fld id="{B5BE5AF8-758C-4A78-8B16-BA4F196165B1}" type="datetimeFigureOut">
              <a:rPr kumimoji="1" lang="ja-JP" altLang="en-US" smtClean="0"/>
              <a:t>2022/6/10</a:t>
            </a:fld>
            <a:endParaRPr kumimoji="1" lang="ja-JP" altLang="en-US"/>
          </a:p>
        </p:txBody>
      </p:sp>
      <p:sp>
        <p:nvSpPr>
          <p:cNvPr id="5" name="フッター プレースホルダー 4">
            <a:extLst>
              <a:ext uri="{FF2B5EF4-FFF2-40B4-BE49-F238E27FC236}">
                <a16:creationId xmlns:a16="http://schemas.microsoft.com/office/drawing/2014/main" id="{8BF55E98-1ACB-4496-B3DB-F008DEEA388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DE59441-E964-4674-BBBB-0AC633CDC70A}"/>
              </a:ext>
            </a:extLst>
          </p:cNvPr>
          <p:cNvSpPr>
            <a:spLocks noGrp="1"/>
          </p:cNvSpPr>
          <p:nvPr>
            <p:ph type="sldNum" sz="quarter" idx="12"/>
          </p:nvPr>
        </p:nvSpPr>
        <p:spPr/>
        <p:txBody>
          <a:bodyPr/>
          <a:lstStyle/>
          <a:p>
            <a:fld id="{21B1DB13-8789-4B3B-B765-1B1991ED2B40}" type="slidenum">
              <a:rPr kumimoji="1" lang="ja-JP" altLang="en-US" smtClean="0"/>
              <a:t>‹#›</a:t>
            </a:fld>
            <a:endParaRPr kumimoji="1" lang="ja-JP" altLang="en-US"/>
          </a:p>
        </p:txBody>
      </p:sp>
    </p:spTree>
    <p:extLst>
      <p:ext uri="{BB962C8B-B14F-4D97-AF65-F5344CB8AC3E}">
        <p14:creationId xmlns:p14="http://schemas.microsoft.com/office/powerpoint/2010/main" val="3829379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E653E4-F1AF-4922-9542-51B71251D543}"/>
              </a:ext>
            </a:extLst>
          </p:cNvPr>
          <p:cNvSpPr>
            <a:spLocks noGrp="1"/>
          </p:cNvSpPr>
          <p:nvPr>
            <p:ph type="title"/>
          </p:nvPr>
        </p:nvSpPr>
        <p:spPr>
          <a:xfrm>
            <a:off x="831854" y="1709740"/>
            <a:ext cx="10515601" cy="2852737"/>
          </a:xfrm>
        </p:spPr>
        <p:txBody>
          <a:bodyPr anchor="b"/>
          <a:lstStyle>
            <a:lvl1pPr>
              <a:defRPr sz="6001"/>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483F6FC-6230-4DDE-AC6B-693C4B73652E}"/>
              </a:ext>
            </a:extLst>
          </p:cNvPr>
          <p:cNvSpPr>
            <a:spLocks noGrp="1"/>
          </p:cNvSpPr>
          <p:nvPr>
            <p:ph type="body" idx="1"/>
          </p:nvPr>
        </p:nvSpPr>
        <p:spPr>
          <a:xfrm>
            <a:off x="831854" y="4589466"/>
            <a:ext cx="10515601" cy="1500187"/>
          </a:xfrm>
        </p:spPr>
        <p:txBody>
          <a:bodyPr/>
          <a:lstStyle>
            <a:lvl1pPr marL="0" indent="0">
              <a:buNone/>
              <a:defRPr sz="2400">
                <a:solidFill>
                  <a:schemeClr val="tx1">
                    <a:tint val="75000"/>
                  </a:schemeClr>
                </a:solidFill>
              </a:defRPr>
            </a:lvl1pPr>
            <a:lvl2pPr marL="457248" indent="0">
              <a:buNone/>
              <a:defRPr sz="2001">
                <a:solidFill>
                  <a:schemeClr val="tx1">
                    <a:tint val="75000"/>
                  </a:schemeClr>
                </a:solidFill>
              </a:defRPr>
            </a:lvl2pPr>
            <a:lvl3pPr marL="914495" indent="0">
              <a:buNone/>
              <a:defRPr sz="1801">
                <a:solidFill>
                  <a:schemeClr val="tx1">
                    <a:tint val="75000"/>
                  </a:schemeClr>
                </a:solidFill>
              </a:defRPr>
            </a:lvl3pPr>
            <a:lvl4pPr marL="1371743" indent="0">
              <a:buNone/>
              <a:defRPr sz="1600">
                <a:solidFill>
                  <a:schemeClr val="tx1">
                    <a:tint val="75000"/>
                  </a:schemeClr>
                </a:solidFill>
              </a:defRPr>
            </a:lvl4pPr>
            <a:lvl5pPr marL="1828991" indent="0">
              <a:buNone/>
              <a:defRPr sz="1600">
                <a:solidFill>
                  <a:schemeClr val="tx1">
                    <a:tint val="75000"/>
                  </a:schemeClr>
                </a:solidFill>
              </a:defRPr>
            </a:lvl5pPr>
            <a:lvl6pPr marL="2286239" indent="0">
              <a:buNone/>
              <a:defRPr sz="1600">
                <a:solidFill>
                  <a:schemeClr val="tx1">
                    <a:tint val="75000"/>
                  </a:schemeClr>
                </a:solidFill>
              </a:defRPr>
            </a:lvl6pPr>
            <a:lvl7pPr marL="2743486" indent="0">
              <a:buNone/>
              <a:defRPr sz="1600">
                <a:solidFill>
                  <a:schemeClr val="tx1">
                    <a:tint val="75000"/>
                  </a:schemeClr>
                </a:solidFill>
              </a:defRPr>
            </a:lvl7pPr>
            <a:lvl8pPr marL="3200734" indent="0">
              <a:buNone/>
              <a:defRPr sz="1600">
                <a:solidFill>
                  <a:schemeClr val="tx1">
                    <a:tint val="75000"/>
                  </a:schemeClr>
                </a:solidFill>
              </a:defRPr>
            </a:lvl8pPr>
            <a:lvl9pPr marL="3657981"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C77F7822-71CB-4924-9963-7FC00DF881A7}"/>
              </a:ext>
            </a:extLst>
          </p:cNvPr>
          <p:cNvSpPr>
            <a:spLocks noGrp="1"/>
          </p:cNvSpPr>
          <p:nvPr>
            <p:ph type="dt" sz="half" idx="10"/>
          </p:nvPr>
        </p:nvSpPr>
        <p:spPr/>
        <p:txBody>
          <a:bodyPr/>
          <a:lstStyle/>
          <a:p>
            <a:fld id="{B5BE5AF8-758C-4A78-8B16-BA4F196165B1}" type="datetimeFigureOut">
              <a:rPr kumimoji="1" lang="ja-JP" altLang="en-US" smtClean="0"/>
              <a:t>2022/6/10</a:t>
            </a:fld>
            <a:endParaRPr kumimoji="1" lang="ja-JP" altLang="en-US"/>
          </a:p>
        </p:txBody>
      </p:sp>
      <p:sp>
        <p:nvSpPr>
          <p:cNvPr id="5" name="フッター プレースホルダー 4">
            <a:extLst>
              <a:ext uri="{FF2B5EF4-FFF2-40B4-BE49-F238E27FC236}">
                <a16:creationId xmlns:a16="http://schemas.microsoft.com/office/drawing/2014/main" id="{5E957C81-C4BF-4883-A9BC-FFC1F8C5103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4E15013-2DDA-4A61-B4ED-F6EEB1E76D29}"/>
              </a:ext>
            </a:extLst>
          </p:cNvPr>
          <p:cNvSpPr>
            <a:spLocks noGrp="1"/>
          </p:cNvSpPr>
          <p:nvPr>
            <p:ph type="sldNum" sz="quarter" idx="12"/>
          </p:nvPr>
        </p:nvSpPr>
        <p:spPr/>
        <p:txBody>
          <a:bodyPr/>
          <a:lstStyle/>
          <a:p>
            <a:fld id="{21B1DB13-8789-4B3B-B765-1B1991ED2B40}" type="slidenum">
              <a:rPr kumimoji="1" lang="ja-JP" altLang="en-US" smtClean="0"/>
              <a:t>‹#›</a:t>
            </a:fld>
            <a:endParaRPr kumimoji="1" lang="ja-JP" altLang="en-US"/>
          </a:p>
        </p:txBody>
      </p:sp>
    </p:spTree>
    <p:extLst>
      <p:ext uri="{BB962C8B-B14F-4D97-AF65-F5344CB8AC3E}">
        <p14:creationId xmlns:p14="http://schemas.microsoft.com/office/powerpoint/2010/main" val="1139854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6E76B27-1B94-4424-BF47-1368A567BB6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7DA337B-7A50-4BD5-89A9-3F80E9B6CD19}"/>
              </a:ext>
            </a:extLst>
          </p:cNvPr>
          <p:cNvSpPr>
            <a:spLocks noGrp="1"/>
          </p:cNvSpPr>
          <p:nvPr>
            <p:ph sz="half" idx="1"/>
          </p:nvPr>
        </p:nvSpPr>
        <p:spPr>
          <a:xfrm>
            <a:off x="838202"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A6A097C6-278A-44E0-881D-CF5C923833EB}"/>
              </a:ext>
            </a:extLst>
          </p:cNvPr>
          <p:cNvSpPr>
            <a:spLocks noGrp="1"/>
          </p:cNvSpPr>
          <p:nvPr>
            <p:ph sz="half" idx="2"/>
          </p:nvPr>
        </p:nvSpPr>
        <p:spPr>
          <a:xfrm>
            <a:off x="6172201"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EBA893C7-B20A-4868-84EA-7BE352B599BB}"/>
              </a:ext>
            </a:extLst>
          </p:cNvPr>
          <p:cNvSpPr>
            <a:spLocks noGrp="1"/>
          </p:cNvSpPr>
          <p:nvPr>
            <p:ph type="dt" sz="half" idx="10"/>
          </p:nvPr>
        </p:nvSpPr>
        <p:spPr/>
        <p:txBody>
          <a:bodyPr/>
          <a:lstStyle/>
          <a:p>
            <a:fld id="{B5BE5AF8-758C-4A78-8B16-BA4F196165B1}" type="datetimeFigureOut">
              <a:rPr kumimoji="1" lang="ja-JP" altLang="en-US" smtClean="0"/>
              <a:t>2022/6/10</a:t>
            </a:fld>
            <a:endParaRPr kumimoji="1" lang="ja-JP" altLang="en-US"/>
          </a:p>
        </p:txBody>
      </p:sp>
      <p:sp>
        <p:nvSpPr>
          <p:cNvPr id="6" name="フッター プレースホルダー 5">
            <a:extLst>
              <a:ext uri="{FF2B5EF4-FFF2-40B4-BE49-F238E27FC236}">
                <a16:creationId xmlns:a16="http://schemas.microsoft.com/office/drawing/2014/main" id="{275F166B-E72D-4EAE-8341-CB6A5EDAE2F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3115C5D-8AD4-4264-A854-227D97695601}"/>
              </a:ext>
            </a:extLst>
          </p:cNvPr>
          <p:cNvSpPr>
            <a:spLocks noGrp="1"/>
          </p:cNvSpPr>
          <p:nvPr>
            <p:ph type="sldNum" sz="quarter" idx="12"/>
          </p:nvPr>
        </p:nvSpPr>
        <p:spPr/>
        <p:txBody>
          <a:bodyPr/>
          <a:lstStyle/>
          <a:p>
            <a:fld id="{21B1DB13-8789-4B3B-B765-1B1991ED2B40}" type="slidenum">
              <a:rPr kumimoji="1" lang="ja-JP" altLang="en-US" smtClean="0"/>
              <a:t>‹#›</a:t>
            </a:fld>
            <a:endParaRPr kumimoji="1" lang="ja-JP" altLang="en-US"/>
          </a:p>
        </p:txBody>
      </p:sp>
    </p:spTree>
    <p:extLst>
      <p:ext uri="{BB962C8B-B14F-4D97-AF65-F5344CB8AC3E}">
        <p14:creationId xmlns:p14="http://schemas.microsoft.com/office/powerpoint/2010/main" val="3394801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520E93-B416-4C9B-89EE-3CDC41BC1177}"/>
              </a:ext>
            </a:extLst>
          </p:cNvPr>
          <p:cNvSpPr>
            <a:spLocks noGrp="1"/>
          </p:cNvSpPr>
          <p:nvPr>
            <p:ph type="title"/>
          </p:nvPr>
        </p:nvSpPr>
        <p:spPr>
          <a:xfrm>
            <a:off x="839792" y="365127"/>
            <a:ext cx="10515601"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124E5DE-F924-4A53-B54B-7DF0738C2562}"/>
              </a:ext>
            </a:extLst>
          </p:cNvPr>
          <p:cNvSpPr>
            <a:spLocks noGrp="1"/>
          </p:cNvSpPr>
          <p:nvPr>
            <p:ph type="body" idx="1"/>
          </p:nvPr>
        </p:nvSpPr>
        <p:spPr>
          <a:xfrm>
            <a:off x="839791" y="1681163"/>
            <a:ext cx="5157787" cy="823912"/>
          </a:xfrm>
        </p:spPr>
        <p:txBody>
          <a:bodyPr anchor="b"/>
          <a:lstStyle>
            <a:lvl1pPr marL="0" indent="0">
              <a:buNone/>
              <a:defRPr sz="2400" b="1"/>
            </a:lvl1pPr>
            <a:lvl2pPr marL="457248" indent="0">
              <a:buNone/>
              <a:defRPr sz="2001" b="1"/>
            </a:lvl2pPr>
            <a:lvl3pPr marL="914495" indent="0">
              <a:buNone/>
              <a:defRPr sz="1801" b="1"/>
            </a:lvl3pPr>
            <a:lvl4pPr marL="1371743" indent="0">
              <a:buNone/>
              <a:defRPr sz="1600" b="1"/>
            </a:lvl4pPr>
            <a:lvl5pPr marL="1828991" indent="0">
              <a:buNone/>
              <a:defRPr sz="1600" b="1"/>
            </a:lvl5pPr>
            <a:lvl6pPr marL="2286239" indent="0">
              <a:buNone/>
              <a:defRPr sz="1600" b="1"/>
            </a:lvl6pPr>
            <a:lvl7pPr marL="2743486" indent="0">
              <a:buNone/>
              <a:defRPr sz="1600" b="1"/>
            </a:lvl7pPr>
            <a:lvl8pPr marL="3200734" indent="0">
              <a:buNone/>
              <a:defRPr sz="1600" b="1"/>
            </a:lvl8pPr>
            <a:lvl9pPr marL="3657981"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D2EA34E0-EAD3-468E-AB4F-ADEB109BB4A9}"/>
              </a:ext>
            </a:extLst>
          </p:cNvPr>
          <p:cNvSpPr>
            <a:spLocks noGrp="1"/>
          </p:cNvSpPr>
          <p:nvPr>
            <p:ph sz="half" idx="2"/>
          </p:nvPr>
        </p:nvSpPr>
        <p:spPr>
          <a:xfrm>
            <a:off x="839791"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B1D174CE-BB12-43DE-8CD2-4C71935851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48" indent="0">
              <a:buNone/>
              <a:defRPr sz="2001" b="1"/>
            </a:lvl2pPr>
            <a:lvl3pPr marL="914495" indent="0">
              <a:buNone/>
              <a:defRPr sz="1801" b="1"/>
            </a:lvl3pPr>
            <a:lvl4pPr marL="1371743" indent="0">
              <a:buNone/>
              <a:defRPr sz="1600" b="1"/>
            </a:lvl4pPr>
            <a:lvl5pPr marL="1828991" indent="0">
              <a:buNone/>
              <a:defRPr sz="1600" b="1"/>
            </a:lvl5pPr>
            <a:lvl6pPr marL="2286239" indent="0">
              <a:buNone/>
              <a:defRPr sz="1600" b="1"/>
            </a:lvl6pPr>
            <a:lvl7pPr marL="2743486" indent="0">
              <a:buNone/>
              <a:defRPr sz="1600" b="1"/>
            </a:lvl7pPr>
            <a:lvl8pPr marL="3200734" indent="0">
              <a:buNone/>
              <a:defRPr sz="1600" b="1"/>
            </a:lvl8pPr>
            <a:lvl9pPr marL="3657981"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8E181D0-CDE5-4729-B0B7-3B48B3B5C09D}"/>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256AC4E2-AA80-4E30-9991-B13DEB99ACCE}"/>
              </a:ext>
            </a:extLst>
          </p:cNvPr>
          <p:cNvSpPr>
            <a:spLocks noGrp="1"/>
          </p:cNvSpPr>
          <p:nvPr>
            <p:ph type="dt" sz="half" idx="10"/>
          </p:nvPr>
        </p:nvSpPr>
        <p:spPr/>
        <p:txBody>
          <a:bodyPr/>
          <a:lstStyle/>
          <a:p>
            <a:fld id="{B5BE5AF8-758C-4A78-8B16-BA4F196165B1}" type="datetimeFigureOut">
              <a:rPr kumimoji="1" lang="ja-JP" altLang="en-US" smtClean="0"/>
              <a:t>2022/6/10</a:t>
            </a:fld>
            <a:endParaRPr kumimoji="1" lang="ja-JP" altLang="en-US"/>
          </a:p>
        </p:txBody>
      </p:sp>
      <p:sp>
        <p:nvSpPr>
          <p:cNvPr id="8" name="フッター プレースホルダー 7">
            <a:extLst>
              <a:ext uri="{FF2B5EF4-FFF2-40B4-BE49-F238E27FC236}">
                <a16:creationId xmlns:a16="http://schemas.microsoft.com/office/drawing/2014/main" id="{7CE0B4E2-FEC3-488A-8117-CB95147AA26F}"/>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EBB85FAB-ADDD-4864-8153-662AA9EB8894}"/>
              </a:ext>
            </a:extLst>
          </p:cNvPr>
          <p:cNvSpPr>
            <a:spLocks noGrp="1"/>
          </p:cNvSpPr>
          <p:nvPr>
            <p:ph type="sldNum" sz="quarter" idx="12"/>
          </p:nvPr>
        </p:nvSpPr>
        <p:spPr/>
        <p:txBody>
          <a:bodyPr/>
          <a:lstStyle/>
          <a:p>
            <a:fld id="{21B1DB13-8789-4B3B-B765-1B1991ED2B40}" type="slidenum">
              <a:rPr kumimoji="1" lang="ja-JP" altLang="en-US" smtClean="0"/>
              <a:t>‹#›</a:t>
            </a:fld>
            <a:endParaRPr kumimoji="1" lang="ja-JP" altLang="en-US"/>
          </a:p>
        </p:txBody>
      </p:sp>
    </p:spTree>
    <p:extLst>
      <p:ext uri="{BB962C8B-B14F-4D97-AF65-F5344CB8AC3E}">
        <p14:creationId xmlns:p14="http://schemas.microsoft.com/office/powerpoint/2010/main" val="3832577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7C58C1-0E61-4701-8A95-C4633DB42C2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1BF827B-1425-46DF-A091-FF8FA6AE373E}"/>
              </a:ext>
            </a:extLst>
          </p:cNvPr>
          <p:cNvSpPr>
            <a:spLocks noGrp="1"/>
          </p:cNvSpPr>
          <p:nvPr>
            <p:ph type="dt" sz="half" idx="10"/>
          </p:nvPr>
        </p:nvSpPr>
        <p:spPr/>
        <p:txBody>
          <a:bodyPr/>
          <a:lstStyle/>
          <a:p>
            <a:fld id="{B5BE5AF8-758C-4A78-8B16-BA4F196165B1}" type="datetimeFigureOut">
              <a:rPr kumimoji="1" lang="ja-JP" altLang="en-US" smtClean="0"/>
              <a:t>2022/6/10</a:t>
            </a:fld>
            <a:endParaRPr kumimoji="1" lang="ja-JP" altLang="en-US"/>
          </a:p>
        </p:txBody>
      </p:sp>
      <p:sp>
        <p:nvSpPr>
          <p:cNvPr id="4" name="フッター プレースホルダー 3">
            <a:extLst>
              <a:ext uri="{FF2B5EF4-FFF2-40B4-BE49-F238E27FC236}">
                <a16:creationId xmlns:a16="http://schemas.microsoft.com/office/drawing/2014/main" id="{5DB0C9BF-B9B1-4C20-8BB0-24CBD63D175A}"/>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1F3FD71F-DA40-41BF-AC3B-C178AC250780}"/>
              </a:ext>
            </a:extLst>
          </p:cNvPr>
          <p:cNvSpPr>
            <a:spLocks noGrp="1"/>
          </p:cNvSpPr>
          <p:nvPr>
            <p:ph type="sldNum" sz="quarter" idx="12"/>
          </p:nvPr>
        </p:nvSpPr>
        <p:spPr/>
        <p:txBody>
          <a:bodyPr/>
          <a:lstStyle/>
          <a:p>
            <a:fld id="{21B1DB13-8789-4B3B-B765-1B1991ED2B40}" type="slidenum">
              <a:rPr kumimoji="1" lang="ja-JP" altLang="en-US" smtClean="0"/>
              <a:t>‹#›</a:t>
            </a:fld>
            <a:endParaRPr kumimoji="1" lang="ja-JP" altLang="en-US"/>
          </a:p>
        </p:txBody>
      </p:sp>
    </p:spTree>
    <p:extLst>
      <p:ext uri="{BB962C8B-B14F-4D97-AF65-F5344CB8AC3E}">
        <p14:creationId xmlns:p14="http://schemas.microsoft.com/office/powerpoint/2010/main" val="15568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24101071-9BE1-4D21-AC36-FED4F59A03D8}"/>
              </a:ext>
            </a:extLst>
          </p:cNvPr>
          <p:cNvSpPr>
            <a:spLocks noGrp="1"/>
          </p:cNvSpPr>
          <p:nvPr>
            <p:ph type="dt" sz="half" idx="10"/>
          </p:nvPr>
        </p:nvSpPr>
        <p:spPr/>
        <p:txBody>
          <a:bodyPr/>
          <a:lstStyle/>
          <a:p>
            <a:fld id="{B5BE5AF8-758C-4A78-8B16-BA4F196165B1}" type="datetimeFigureOut">
              <a:rPr kumimoji="1" lang="ja-JP" altLang="en-US" smtClean="0"/>
              <a:t>2022/6/10</a:t>
            </a:fld>
            <a:endParaRPr kumimoji="1" lang="ja-JP" altLang="en-US"/>
          </a:p>
        </p:txBody>
      </p:sp>
      <p:sp>
        <p:nvSpPr>
          <p:cNvPr id="3" name="フッター プレースホルダー 2">
            <a:extLst>
              <a:ext uri="{FF2B5EF4-FFF2-40B4-BE49-F238E27FC236}">
                <a16:creationId xmlns:a16="http://schemas.microsoft.com/office/drawing/2014/main" id="{303BA631-5213-468A-87F7-309A23A4A435}"/>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388C0CB-F919-4430-B8F4-7AAEC825AE85}"/>
              </a:ext>
            </a:extLst>
          </p:cNvPr>
          <p:cNvSpPr>
            <a:spLocks noGrp="1"/>
          </p:cNvSpPr>
          <p:nvPr>
            <p:ph type="sldNum" sz="quarter" idx="12"/>
          </p:nvPr>
        </p:nvSpPr>
        <p:spPr/>
        <p:txBody>
          <a:bodyPr/>
          <a:lstStyle/>
          <a:p>
            <a:fld id="{21B1DB13-8789-4B3B-B765-1B1991ED2B40}" type="slidenum">
              <a:rPr kumimoji="1" lang="ja-JP" altLang="en-US" smtClean="0"/>
              <a:t>‹#›</a:t>
            </a:fld>
            <a:endParaRPr kumimoji="1" lang="ja-JP" altLang="en-US"/>
          </a:p>
        </p:txBody>
      </p:sp>
    </p:spTree>
    <p:extLst>
      <p:ext uri="{BB962C8B-B14F-4D97-AF65-F5344CB8AC3E}">
        <p14:creationId xmlns:p14="http://schemas.microsoft.com/office/powerpoint/2010/main" val="460123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B0EB6D-0A3B-4FC4-82EA-14C82FC351EE}"/>
              </a:ext>
            </a:extLst>
          </p:cNvPr>
          <p:cNvSpPr>
            <a:spLocks noGrp="1"/>
          </p:cNvSpPr>
          <p:nvPr>
            <p:ph type="title"/>
          </p:nvPr>
        </p:nvSpPr>
        <p:spPr>
          <a:xfrm>
            <a:off x="839789" y="457200"/>
            <a:ext cx="3932238"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8914A01-82E2-47DD-87D6-14149079D2EA}"/>
              </a:ext>
            </a:extLst>
          </p:cNvPr>
          <p:cNvSpPr>
            <a:spLocks noGrp="1"/>
          </p:cNvSpPr>
          <p:nvPr>
            <p:ph idx="1"/>
          </p:nvPr>
        </p:nvSpPr>
        <p:spPr>
          <a:xfrm>
            <a:off x="5183189" y="987430"/>
            <a:ext cx="6172201" cy="4873625"/>
          </a:xfrm>
        </p:spPr>
        <p:txBody>
          <a:bodyPr/>
          <a:lstStyle>
            <a:lvl1pPr>
              <a:defRPr sz="3200"/>
            </a:lvl1pPr>
            <a:lvl2pPr>
              <a:defRPr sz="2801"/>
            </a:lvl2pPr>
            <a:lvl3pPr>
              <a:defRPr sz="2400"/>
            </a:lvl3pPr>
            <a:lvl4pPr>
              <a:defRPr sz="2001"/>
            </a:lvl4pPr>
            <a:lvl5pPr>
              <a:defRPr sz="2001"/>
            </a:lvl5pPr>
            <a:lvl6pPr>
              <a:defRPr sz="2001"/>
            </a:lvl6pPr>
            <a:lvl7pPr>
              <a:defRPr sz="2001"/>
            </a:lvl7pPr>
            <a:lvl8pPr>
              <a:defRPr sz="2001"/>
            </a:lvl8pPr>
            <a:lvl9pPr>
              <a:defRPr sz="2001"/>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211BA03-4DAF-4FB0-9C70-ECD8EE8C0592}"/>
              </a:ext>
            </a:extLst>
          </p:cNvPr>
          <p:cNvSpPr>
            <a:spLocks noGrp="1"/>
          </p:cNvSpPr>
          <p:nvPr>
            <p:ph type="body" sz="half" idx="2"/>
          </p:nvPr>
        </p:nvSpPr>
        <p:spPr>
          <a:xfrm>
            <a:off x="839789" y="2057400"/>
            <a:ext cx="3932238" cy="3811588"/>
          </a:xfrm>
        </p:spPr>
        <p:txBody>
          <a:bodyPr/>
          <a:lstStyle>
            <a:lvl1pPr marL="0" indent="0">
              <a:buNone/>
              <a:defRPr sz="1600"/>
            </a:lvl1pPr>
            <a:lvl2pPr marL="457248" indent="0">
              <a:buNone/>
              <a:defRPr sz="1401"/>
            </a:lvl2pPr>
            <a:lvl3pPr marL="914495" indent="0">
              <a:buNone/>
              <a:defRPr sz="1201"/>
            </a:lvl3pPr>
            <a:lvl4pPr marL="1371743" indent="0">
              <a:buNone/>
              <a:defRPr sz="1001"/>
            </a:lvl4pPr>
            <a:lvl5pPr marL="1828991" indent="0">
              <a:buNone/>
              <a:defRPr sz="1001"/>
            </a:lvl5pPr>
            <a:lvl6pPr marL="2286239" indent="0">
              <a:buNone/>
              <a:defRPr sz="1001"/>
            </a:lvl6pPr>
            <a:lvl7pPr marL="2743486" indent="0">
              <a:buNone/>
              <a:defRPr sz="1001"/>
            </a:lvl7pPr>
            <a:lvl8pPr marL="3200734" indent="0">
              <a:buNone/>
              <a:defRPr sz="1001"/>
            </a:lvl8pPr>
            <a:lvl9pPr marL="3657981" indent="0">
              <a:buNone/>
              <a:defRPr sz="1001"/>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F4DB351-3DB1-403B-817B-37E550BEE965}"/>
              </a:ext>
            </a:extLst>
          </p:cNvPr>
          <p:cNvSpPr>
            <a:spLocks noGrp="1"/>
          </p:cNvSpPr>
          <p:nvPr>
            <p:ph type="dt" sz="half" idx="10"/>
          </p:nvPr>
        </p:nvSpPr>
        <p:spPr/>
        <p:txBody>
          <a:bodyPr/>
          <a:lstStyle/>
          <a:p>
            <a:fld id="{B5BE5AF8-758C-4A78-8B16-BA4F196165B1}" type="datetimeFigureOut">
              <a:rPr kumimoji="1" lang="ja-JP" altLang="en-US" smtClean="0"/>
              <a:t>2022/6/10</a:t>
            </a:fld>
            <a:endParaRPr kumimoji="1" lang="ja-JP" altLang="en-US"/>
          </a:p>
        </p:txBody>
      </p:sp>
      <p:sp>
        <p:nvSpPr>
          <p:cNvPr id="6" name="フッター プレースホルダー 5">
            <a:extLst>
              <a:ext uri="{FF2B5EF4-FFF2-40B4-BE49-F238E27FC236}">
                <a16:creationId xmlns:a16="http://schemas.microsoft.com/office/drawing/2014/main" id="{0AC4BC8C-1786-4065-AC96-6E2E3B96F61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1F41D11-1487-41AA-B0EB-0FD912EDBC59}"/>
              </a:ext>
            </a:extLst>
          </p:cNvPr>
          <p:cNvSpPr>
            <a:spLocks noGrp="1"/>
          </p:cNvSpPr>
          <p:nvPr>
            <p:ph type="sldNum" sz="quarter" idx="12"/>
          </p:nvPr>
        </p:nvSpPr>
        <p:spPr/>
        <p:txBody>
          <a:bodyPr/>
          <a:lstStyle/>
          <a:p>
            <a:fld id="{21B1DB13-8789-4B3B-B765-1B1991ED2B40}" type="slidenum">
              <a:rPr kumimoji="1" lang="ja-JP" altLang="en-US" smtClean="0"/>
              <a:t>‹#›</a:t>
            </a:fld>
            <a:endParaRPr kumimoji="1" lang="ja-JP" altLang="en-US"/>
          </a:p>
        </p:txBody>
      </p:sp>
    </p:spTree>
    <p:extLst>
      <p:ext uri="{BB962C8B-B14F-4D97-AF65-F5344CB8AC3E}">
        <p14:creationId xmlns:p14="http://schemas.microsoft.com/office/powerpoint/2010/main" val="4115055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D38927-C306-49F6-A6BD-F76BA16F98CC}"/>
              </a:ext>
            </a:extLst>
          </p:cNvPr>
          <p:cNvSpPr>
            <a:spLocks noGrp="1"/>
          </p:cNvSpPr>
          <p:nvPr>
            <p:ph type="title"/>
          </p:nvPr>
        </p:nvSpPr>
        <p:spPr>
          <a:xfrm>
            <a:off x="839789" y="457200"/>
            <a:ext cx="3932238"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A19B18E2-19FB-4D00-B06B-F035A1A03C3E}"/>
              </a:ext>
            </a:extLst>
          </p:cNvPr>
          <p:cNvSpPr>
            <a:spLocks noGrp="1"/>
          </p:cNvSpPr>
          <p:nvPr>
            <p:ph type="pic" idx="1"/>
          </p:nvPr>
        </p:nvSpPr>
        <p:spPr>
          <a:xfrm>
            <a:off x="5183189" y="987430"/>
            <a:ext cx="6172201" cy="4873625"/>
          </a:xfrm>
        </p:spPr>
        <p:txBody>
          <a:bodyPr/>
          <a:lstStyle>
            <a:lvl1pPr marL="0" indent="0">
              <a:buNone/>
              <a:defRPr sz="3200"/>
            </a:lvl1pPr>
            <a:lvl2pPr marL="457248" indent="0">
              <a:buNone/>
              <a:defRPr sz="2801"/>
            </a:lvl2pPr>
            <a:lvl3pPr marL="914495" indent="0">
              <a:buNone/>
              <a:defRPr sz="2400"/>
            </a:lvl3pPr>
            <a:lvl4pPr marL="1371743" indent="0">
              <a:buNone/>
              <a:defRPr sz="2001"/>
            </a:lvl4pPr>
            <a:lvl5pPr marL="1828991" indent="0">
              <a:buNone/>
              <a:defRPr sz="2001"/>
            </a:lvl5pPr>
            <a:lvl6pPr marL="2286239" indent="0">
              <a:buNone/>
              <a:defRPr sz="2001"/>
            </a:lvl6pPr>
            <a:lvl7pPr marL="2743486" indent="0">
              <a:buNone/>
              <a:defRPr sz="2001"/>
            </a:lvl7pPr>
            <a:lvl8pPr marL="3200734" indent="0">
              <a:buNone/>
              <a:defRPr sz="2001"/>
            </a:lvl8pPr>
            <a:lvl9pPr marL="3657981" indent="0">
              <a:buNone/>
              <a:defRPr sz="2001"/>
            </a:lvl9pPr>
          </a:lstStyle>
          <a:p>
            <a:endParaRPr kumimoji="1" lang="ja-JP" altLang="en-US"/>
          </a:p>
        </p:txBody>
      </p:sp>
      <p:sp>
        <p:nvSpPr>
          <p:cNvPr id="4" name="テキスト プレースホルダー 3">
            <a:extLst>
              <a:ext uri="{FF2B5EF4-FFF2-40B4-BE49-F238E27FC236}">
                <a16:creationId xmlns:a16="http://schemas.microsoft.com/office/drawing/2014/main" id="{06E8EEBF-3A27-49FD-999E-8F5260520404}"/>
              </a:ext>
            </a:extLst>
          </p:cNvPr>
          <p:cNvSpPr>
            <a:spLocks noGrp="1"/>
          </p:cNvSpPr>
          <p:nvPr>
            <p:ph type="body" sz="half" idx="2"/>
          </p:nvPr>
        </p:nvSpPr>
        <p:spPr>
          <a:xfrm>
            <a:off x="839789" y="2057400"/>
            <a:ext cx="3932238" cy="3811588"/>
          </a:xfrm>
        </p:spPr>
        <p:txBody>
          <a:bodyPr/>
          <a:lstStyle>
            <a:lvl1pPr marL="0" indent="0">
              <a:buNone/>
              <a:defRPr sz="1600"/>
            </a:lvl1pPr>
            <a:lvl2pPr marL="457248" indent="0">
              <a:buNone/>
              <a:defRPr sz="1401"/>
            </a:lvl2pPr>
            <a:lvl3pPr marL="914495" indent="0">
              <a:buNone/>
              <a:defRPr sz="1201"/>
            </a:lvl3pPr>
            <a:lvl4pPr marL="1371743" indent="0">
              <a:buNone/>
              <a:defRPr sz="1001"/>
            </a:lvl4pPr>
            <a:lvl5pPr marL="1828991" indent="0">
              <a:buNone/>
              <a:defRPr sz="1001"/>
            </a:lvl5pPr>
            <a:lvl6pPr marL="2286239" indent="0">
              <a:buNone/>
              <a:defRPr sz="1001"/>
            </a:lvl6pPr>
            <a:lvl7pPr marL="2743486" indent="0">
              <a:buNone/>
              <a:defRPr sz="1001"/>
            </a:lvl7pPr>
            <a:lvl8pPr marL="3200734" indent="0">
              <a:buNone/>
              <a:defRPr sz="1001"/>
            </a:lvl8pPr>
            <a:lvl9pPr marL="3657981" indent="0">
              <a:buNone/>
              <a:defRPr sz="1001"/>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57C470A-9A4A-4695-BE2F-63300FA1F708}"/>
              </a:ext>
            </a:extLst>
          </p:cNvPr>
          <p:cNvSpPr>
            <a:spLocks noGrp="1"/>
          </p:cNvSpPr>
          <p:nvPr>
            <p:ph type="dt" sz="half" idx="10"/>
          </p:nvPr>
        </p:nvSpPr>
        <p:spPr/>
        <p:txBody>
          <a:bodyPr/>
          <a:lstStyle/>
          <a:p>
            <a:fld id="{B5BE5AF8-758C-4A78-8B16-BA4F196165B1}" type="datetimeFigureOut">
              <a:rPr kumimoji="1" lang="ja-JP" altLang="en-US" smtClean="0"/>
              <a:t>2022/6/10</a:t>
            </a:fld>
            <a:endParaRPr kumimoji="1" lang="ja-JP" altLang="en-US"/>
          </a:p>
        </p:txBody>
      </p:sp>
      <p:sp>
        <p:nvSpPr>
          <p:cNvPr id="6" name="フッター プレースホルダー 5">
            <a:extLst>
              <a:ext uri="{FF2B5EF4-FFF2-40B4-BE49-F238E27FC236}">
                <a16:creationId xmlns:a16="http://schemas.microsoft.com/office/drawing/2014/main" id="{FC947D05-41F6-4B4F-BAED-738089A6684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6B1210F-40F9-4A52-AF47-E0C0682AFDF9}"/>
              </a:ext>
            </a:extLst>
          </p:cNvPr>
          <p:cNvSpPr>
            <a:spLocks noGrp="1"/>
          </p:cNvSpPr>
          <p:nvPr>
            <p:ph type="sldNum" sz="quarter" idx="12"/>
          </p:nvPr>
        </p:nvSpPr>
        <p:spPr/>
        <p:txBody>
          <a:bodyPr/>
          <a:lstStyle/>
          <a:p>
            <a:fld id="{21B1DB13-8789-4B3B-B765-1B1991ED2B40}" type="slidenum">
              <a:rPr kumimoji="1" lang="ja-JP" altLang="en-US" smtClean="0"/>
              <a:t>‹#›</a:t>
            </a:fld>
            <a:endParaRPr kumimoji="1" lang="ja-JP" altLang="en-US"/>
          </a:p>
        </p:txBody>
      </p:sp>
    </p:spTree>
    <p:extLst>
      <p:ext uri="{BB962C8B-B14F-4D97-AF65-F5344CB8AC3E}">
        <p14:creationId xmlns:p14="http://schemas.microsoft.com/office/powerpoint/2010/main" val="3705674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EAB1C0C-8E83-4547-8DB9-E06564CC77F5}"/>
              </a:ext>
            </a:extLst>
          </p:cNvPr>
          <p:cNvSpPr>
            <a:spLocks noGrp="1"/>
          </p:cNvSpPr>
          <p:nvPr>
            <p:ph type="title"/>
          </p:nvPr>
        </p:nvSpPr>
        <p:spPr>
          <a:xfrm>
            <a:off x="838205" y="365127"/>
            <a:ext cx="10515601"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7B9CC81-E12F-462D-91EC-BAA85589E56B}"/>
              </a:ext>
            </a:extLst>
          </p:cNvPr>
          <p:cNvSpPr>
            <a:spLocks noGrp="1"/>
          </p:cNvSpPr>
          <p:nvPr>
            <p:ph type="body" idx="1"/>
          </p:nvPr>
        </p:nvSpPr>
        <p:spPr>
          <a:xfrm>
            <a:off x="838205" y="1825625"/>
            <a:ext cx="10515601"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FD67391-11CE-439A-8334-39B44186FD47}"/>
              </a:ext>
            </a:extLst>
          </p:cNvPr>
          <p:cNvSpPr>
            <a:spLocks noGrp="1"/>
          </p:cNvSpPr>
          <p:nvPr>
            <p:ph type="dt" sz="half" idx="2"/>
          </p:nvPr>
        </p:nvSpPr>
        <p:spPr>
          <a:xfrm>
            <a:off x="838202" y="6356355"/>
            <a:ext cx="2743200" cy="365125"/>
          </a:xfrm>
          <a:prstGeom prst="rect">
            <a:avLst/>
          </a:prstGeom>
        </p:spPr>
        <p:txBody>
          <a:bodyPr vert="horz" lIns="91440" tIns="45720" rIns="91440" bIns="45720" rtlCol="0" anchor="ctr"/>
          <a:lstStyle>
            <a:lvl1pPr algn="l">
              <a:defRPr sz="1201">
                <a:solidFill>
                  <a:schemeClr val="tx1">
                    <a:tint val="75000"/>
                  </a:schemeClr>
                </a:solidFill>
              </a:defRPr>
            </a:lvl1pPr>
          </a:lstStyle>
          <a:p>
            <a:fld id="{B5BE5AF8-758C-4A78-8B16-BA4F196165B1}" type="datetimeFigureOut">
              <a:rPr kumimoji="1" lang="ja-JP" altLang="en-US" smtClean="0"/>
              <a:t>2022/6/10</a:t>
            </a:fld>
            <a:endParaRPr kumimoji="1" lang="ja-JP" altLang="en-US"/>
          </a:p>
        </p:txBody>
      </p:sp>
      <p:sp>
        <p:nvSpPr>
          <p:cNvPr id="5" name="フッター プレースホルダー 4">
            <a:extLst>
              <a:ext uri="{FF2B5EF4-FFF2-40B4-BE49-F238E27FC236}">
                <a16:creationId xmlns:a16="http://schemas.microsoft.com/office/drawing/2014/main" id="{68DD1754-0371-4E0A-872B-F46CB159D4FD}"/>
              </a:ext>
            </a:extLst>
          </p:cNvPr>
          <p:cNvSpPr>
            <a:spLocks noGrp="1"/>
          </p:cNvSpPr>
          <p:nvPr>
            <p:ph type="ftr" sz="quarter" idx="3"/>
          </p:nvPr>
        </p:nvSpPr>
        <p:spPr>
          <a:xfrm>
            <a:off x="4038605" y="6356355"/>
            <a:ext cx="4114801" cy="365125"/>
          </a:xfrm>
          <a:prstGeom prst="rect">
            <a:avLst/>
          </a:prstGeom>
        </p:spPr>
        <p:txBody>
          <a:bodyPr vert="horz" lIns="91440" tIns="45720" rIns="91440" bIns="45720" rtlCol="0" anchor="ctr"/>
          <a:lstStyle>
            <a:lvl1pPr algn="ctr">
              <a:defRPr sz="1201">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165FC624-BDF0-4DC1-AFCD-869DBCEC1914}"/>
              </a:ext>
            </a:extLst>
          </p:cNvPr>
          <p:cNvSpPr>
            <a:spLocks noGrp="1"/>
          </p:cNvSpPr>
          <p:nvPr>
            <p:ph type="sldNum" sz="quarter" idx="4"/>
          </p:nvPr>
        </p:nvSpPr>
        <p:spPr>
          <a:xfrm>
            <a:off x="8610601" y="6356355"/>
            <a:ext cx="2743200" cy="365125"/>
          </a:xfrm>
          <a:prstGeom prst="rect">
            <a:avLst/>
          </a:prstGeom>
        </p:spPr>
        <p:txBody>
          <a:bodyPr vert="horz" lIns="91440" tIns="45720" rIns="91440" bIns="45720" rtlCol="0" anchor="ctr"/>
          <a:lstStyle>
            <a:lvl1pPr algn="r">
              <a:defRPr sz="1201">
                <a:solidFill>
                  <a:schemeClr val="tx1">
                    <a:tint val="75000"/>
                  </a:schemeClr>
                </a:solidFill>
              </a:defRPr>
            </a:lvl1pPr>
          </a:lstStyle>
          <a:p>
            <a:fld id="{21B1DB13-8789-4B3B-B765-1B1991ED2B40}" type="slidenum">
              <a:rPr kumimoji="1" lang="ja-JP" altLang="en-US" smtClean="0"/>
              <a:t>‹#›</a:t>
            </a:fld>
            <a:endParaRPr kumimoji="1" lang="ja-JP" altLang="en-US"/>
          </a:p>
        </p:txBody>
      </p:sp>
    </p:spTree>
    <p:extLst>
      <p:ext uri="{BB962C8B-B14F-4D97-AF65-F5344CB8AC3E}">
        <p14:creationId xmlns:p14="http://schemas.microsoft.com/office/powerpoint/2010/main" val="4709003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95" rtl="0" eaLnBrk="1" latinLnBrk="0" hangingPunct="1">
        <a:lnSpc>
          <a:spcPct val="90000"/>
        </a:lnSpc>
        <a:spcBef>
          <a:spcPct val="0"/>
        </a:spcBef>
        <a:buNone/>
        <a:defRPr kumimoji="1" sz="4401" kern="1200">
          <a:solidFill>
            <a:schemeClr val="tx1"/>
          </a:solidFill>
          <a:latin typeface="+mj-lt"/>
          <a:ea typeface="+mj-ea"/>
          <a:cs typeface="+mj-cs"/>
        </a:defRPr>
      </a:lvl1pPr>
    </p:titleStyle>
    <p:bodyStyle>
      <a:lvl1pPr marL="228623" indent="-228623" algn="l" defTabSz="914495" rtl="0" eaLnBrk="1" latinLnBrk="0" hangingPunct="1">
        <a:lnSpc>
          <a:spcPct val="90000"/>
        </a:lnSpc>
        <a:spcBef>
          <a:spcPts val="1001"/>
        </a:spcBef>
        <a:buFont typeface="Arial" panose="020B0604020202020204" pitchFamily="34" charset="0"/>
        <a:buChar char="•"/>
        <a:defRPr kumimoji="1" sz="2801" kern="1200">
          <a:solidFill>
            <a:schemeClr val="tx1"/>
          </a:solidFill>
          <a:latin typeface="+mn-lt"/>
          <a:ea typeface="+mn-ea"/>
          <a:cs typeface="+mn-cs"/>
        </a:defRPr>
      </a:lvl1pPr>
      <a:lvl2pPr marL="685872" indent="-228623" algn="l" defTabSz="914495"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119" indent="-228623" algn="l" defTabSz="914495" rtl="0" eaLnBrk="1" latinLnBrk="0" hangingPunct="1">
        <a:lnSpc>
          <a:spcPct val="90000"/>
        </a:lnSpc>
        <a:spcBef>
          <a:spcPts val="500"/>
        </a:spcBef>
        <a:buFont typeface="Arial" panose="020B0604020202020204" pitchFamily="34" charset="0"/>
        <a:buChar char="•"/>
        <a:defRPr kumimoji="1" sz="2001" kern="1200">
          <a:solidFill>
            <a:schemeClr val="tx1"/>
          </a:solidFill>
          <a:latin typeface="+mn-lt"/>
          <a:ea typeface="+mn-ea"/>
          <a:cs typeface="+mn-cs"/>
        </a:defRPr>
      </a:lvl3pPr>
      <a:lvl4pPr marL="1600368" indent="-228623" algn="l" defTabSz="914495" rtl="0" eaLnBrk="1" latinLnBrk="0" hangingPunct="1">
        <a:lnSpc>
          <a:spcPct val="90000"/>
        </a:lnSpc>
        <a:spcBef>
          <a:spcPts val="500"/>
        </a:spcBef>
        <a:buFont typeface="Arial" panose="020B0604020202020204" pitchFamily="34" charset="0"/>
        <a:buChar char="•"/>
        <a:defRPr kumimoji="1" sz="1801" kern="1200">
          <a:solidFill>
            <a:schemeClr val="tx1"/>
          </a:solidFill>
          <a:latin typeface="+mn-lt"/>
          <a:ea typeface="+mn-ea"/>
          <a:cs typeface="+mn-cs"/>
        </a:defRPr>
      </a:lvl4pPr>
      <a:lvl5pPr marL="2057616" indent="-228623" algn="l" defTabSz="914495" rtl="0" eaLnBrk="1" latinLnBrk="0" hangingPunct="1">
        <a:lnSpc>
          <a:spcPct val="90000"/>
        </a:lnSpc>
        <a:spcBef>
          <a:spcPts val="500"/>
        </a:spcBef>
        <a:buFont typeface="Arial" panose="020B0604020202020204" pitchFamily="34" charset="0"/>
        <a:buChar char="•"/>
        <a:defRPr kumimoji="1" sz="1801" kern="1200">
          <a:solidFill>
            <a:schemeClr val="tx1"/>
          </a:solidFill>
          <a:latin typeface="+mn-lt"/>
          <a:ea typeface="+mn-ea"/>
          <a:cs typeface="+mn-cs"/>
        </a:defRPr>
      </a:lvl5pPr>
      <a:lvl6pPr marL="2514863" indent="-228623" algn="l" defTabSz="914495" rtl="0" eaLnBrk="1" latinLnBrk="0" hangingPunct="1">
        <a:lnSpc>
          <a:spcPct val="90000"/>
        </a:lnSpc>
        <a:spcBef>
          <a:spcPts val="500"/>
        </a:spcBef>
        <a:buFont typeface="Arial" panose="020B0604020202020204" pitchFamily="34" charset="0"/>
        <a:buChar char="•"/>
        <a:defRPr kumimoji="1" sz="1801" kern="1200">
          <a:solidFill>
            <a:schemeClr val="tx1"/>
          </a:solidFill>
          <a:latin typeface="+mn-lt"/>
          <a:ea typeface="+mn-ea"/>
          <a:cs typeface="+mn-cs"/>
        </a:defRPr>
      </a:lvl6pPr>
      <a:lvl7pPr marL="2972111" indent="-228623" algn="l" defTabSz="914495" rtl="0" eaLnBrk="1" latinLnBrk="0" hangingPunct="1">
        <a:lnSpc>
          <a:spcPct val="90000"/>
        </a:lnSpc>
        <a:spcBef>
          <a:spcPts val="500"/>
        </a:spcBef>
        <a:buFont typeface="Arial" panose="020B0604020202020204" pitchFamily="34" charset="0"/>
        <a:buChar char="•"/>
        <a:defRPr kumimoji="1" sz="1801" kern="1200">
          <a:solidFill>
            <a:schemeClr val="tx1"/>
          </a:solidFill>
          <a:latin typeface="+mn-lt"/>
          <a:ea typeface="+mn-ea"/>
          <a:cs typeface="+mn-cs"/>
        </a:defRPr>
      </a:lvl7pPr>
      <a:lvl8pPr marL="3429358" indent="-228623" algn="l" defTabSz="914495" rtl="0" eaLnBrk="1" latinLnBrk="0" hangingPunct="1">
        <a:lnSpc>
          <a:spcPct val="90000"/>
        </a:lnSpc>
        <a:spcBef>
          <a:spcPts val="500"/>
        </a:spcBef>
        <a:buFont typeface="Arial" panose="020B0604020202020204" pitchFamily="34" charset="0"/>
        <a:buChar char="•"/>
        <a:defRPr kumimoji="1" sz="1801" kern="1200">
          <a:solidFill>
            <a:schemeClr val="tx1"/>
          </a:solidFill>
          <a:latin typeface="+mn-lt"/>
          <a:ea typeface="+mn-ea"/>
          <a:cs typeface="+mn-cs"/>
        </a:defRPr>
      </a:lvl8pPr>
      <a:lvl9pPr marL="3886606" indent="-228623" algn="l" defTabSz="914495" rtl="0" eaLnBrk="1" latinLnBrk="0" hangingPunct="1">
        <a:lnSpc>
          <a:spcPct val="90000"/>
        </a:lnSpc>
        <a:spcBef>
          <a:spcPts val="500"/>
        </a:spcBef>
        <a:buFont typeface="Arial" panose="020B0604020202020204" pitchFamily="34" charset="0"/>
        <a:buChar char="•"/>
        <a:defRPr kumimoji="1" sz="1801" kern="1200">
          <a:solidFill>
            <a:schemeClr val="tx1"/>
          </a:solidFill>
          <a:latin typeface="+mn-lt"/>
          <a:ea typeface="+mn-ea"/>
          <a:cs typeface="+mn-cs"/>
        </a:defRPr>
      </a:lvl9pPr>
    </p:bodyStyle>
    <p:otherStyle>
      <a:defPPr>
        <a:defRPr lang="ja-JP"/>
      </a:defPPr>
      <a:lvl1pPr marL="0" algn="l" defTabSz="914495" rtl="0" eaLnBrk="1" latinLnBrk="0" hangingPunct="1">
        <a:defRPr kumimoji="1" sz="1801" kern="1200">
          <a:solidFill>
            <a:schemeClr val="tx1"/>
          </a:solidFill>
          <a:latin typeface="+mn-lt"/>
          <a:ea typeface="+mn-ea"/>
          <a:cs typeface="+mn-cs"/>
        </a:defRPr>
      </a:lvl1pPr>
      <a:lvl2pPr marL="457248" algn="l" defTabSz="914495" rtl="0" eaLnBrk="1" latinLnBrk="0" hangingPunct="1">
        <a:defRPr kumimoji="1" sz="1801" kern="1200">
          <a:solidFill>
            <a:schemeClr val="tx1"/>
          </a:solidFill>
          <a:latin typeface="+mn-lt"/>
          <a:ea typeface="+mn-ea"/>
          <a:cs typeface="+mn-cs"/>
        </a:defRPr>
      </a:lvl2pPr>
      <a:lvl3pPr marL="914495" algn="l" defTabSz="914495" rtl="0" eaLnBrk="1" latinLnBrk="0" hangingPunct="1">
        <a:defRPr kumimoji="1" sz="1801" kern="1200">
          <a:solidFill>
            <a:schemeClr val="tx1"/>
          </a:solidFill>
          <a:latin typeface="+mn-lt"/>
          <a:ea typeface="+mn-ea"/>
          <a:cs typeface="+mn-cs"/>
        </a:defRPr>
      </a:lvl3pPr>
      <a:lvl4pPr marL="1371743" algn="l" defTabSz="914495" rtl="0" eaLnBrk="1" latinLnBrk="0" hangingPunct="1">
        <a:defRPr kumimoji="1" sz="1801" kern="1200">
          <a:solidFill>
            <a:schemeClr val="tx1"/>
          </a:solidFill>
          <a:latin typeface="+mn-lt"/>
          <a:ea typeface="+mn-ea"/>
          <a:cs typeface="+mn-cs"/>
        </a:defRPr>
      </a:lvl4pPr>
      <a:lvl5pPr marL="1828991" algn="l" defTabSz="914495" rtl="0" eaLnBrk="1" latinLnBrk="0" hangingPunct="1">
        <a:defRPr kumimoji="1" sz="1801" kern="1200">
          <a:solidFill>
            <a:schemeClr val="tx1"/>
          </a:solidFill>
          <a:latin typeface="+mn-lt"/>
          <a:ea typeface="+mn-ea"/>
          <a:cs typeface="+mn-cs"/>
        </a:defRPr>
      </a:lvl5pPr>
      <a:lvl6pPr marL="2286239" algn="l" defTabSz="914495" rtl="0" eaLnBrk="1" latinLnBrk="0" hangingPunct="1">
        <a:defRPr kumimoji="1" sz="1801" kern="1200">
          <a:solidFill>
            <a:schemeClr val="tx1"/>
          </a:solidFill>
          <a:latin typeface="+mn-lt"/>
          <a:ea typeface="+mn-ea"/>
          <a:cs typeface="+mn-cs"/>
        </a:defRPr>
      </a:lvl6pPr>
      <a:lvl7pPr marL="2743486" algn="l" defTabSz="914495" rtl="0" eaLnBrk="1" latinLnBrk="0" hangingPunct="1">
        <a:defRPr kumimoji="1" sz="1801" kern="1200">
          <a:solidFill>
            <a:schemeClr val="tx1"/>
          </a:solidFill>
          <a:latin typeface="+mn-lt"/>
          <a:ea typeface="+mn-ea"/>
          <a:cs typeface="+mn-cs"/>
        </a:defRPr>
      </a:lvl7pPr>
      <a:lvl8pPr marL="3200734" algn="l" defTabSz="914495" rtl="0" eaLnBrk="1" latinLnBrk="0" hangingPunct="1">
        <a:defRPr kumimoji="1" sz="1801" kern="1200">
          <a:solidFill>
            <a:schemeClr val="tx1"/>
          </a:solidFill>
          <a:latin typeface="+mn-lt"/>
          <a:ea typeface="+mn-ea"/>
          <a:cs typeface="+mn-cs"/>
        </a:defRPr>
      </a:lvl8pPr>
      <a:lvl9pPr marL="3657981" algn="l" defTabSz="914495" rtl="0" eaLnBrk="1" latinLnBrk="0" hangingPunct="1">
        <a:defRPr kumimoji="1"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12192000" cy="780385"/>
          </a:xfrm>
          <a:solidFill>
            <a:srgbClr val="008080"/>
          </a:solidFill>
        </p:spPr>
        <p:txBody>
          <a:bodyPr/>
          <a:lstStyle/>
          <a:p>
            <a:r>
              <a:rPr kumimoji="1" lang="ja-JP" altLang="en-US" dirty="0">
                <a:solidFill>
                  <a:schemeClr val="bg1"/>
                </a:solidFill>
              </a:rPr>
              <a:t>　“</a:t>
            </a:r>
            <a:r>
              <a:rPr kumimoji="1" lang="en-US" altLang="ja-JP" dirty="0">
                <a:solidFill>
                  <a:schemeClr val="bg1"/>
                </a:solidFill>
              </a:rPr>
              <a:t>form-038</a:t>
            </a:r>
            <a:r>
              <a:rPr kumimoji="1" lang="ja-JP" altLang="en-US" dirty="0">
                <a:solidFill>
                  <a:schemeClr val="bg1"/>
                </a:solidFill>
              </a:rPr>
              <a:t>”とは何か？</a:t>
            </a:r>
          </a:p>
        </p:txBody>
      </p:sp>
      <p:sp>
        <p:nvSpPr>
          <p:cNvPr id="3" name="コンテンツ プレースホルダー 2"/>
          <p:cNvSpPr>
            <a:spLocks noGrp="1"/>
          </p:cNvSpPr>
          <p:nvPr>
            <p:ph idx="1"/>
          </p:nvPr>
        </p:nvSpPr>
        <p:spPr>
          <a:xfrm>
            <a:off x="187612" y="1045873"/>
            <a:ext cx="7742914" cy="5554538"/>
          </a:xfrm>
        </p:spPr>
        <p:txBody>
          <a:bodyPr>
            <a:noAutofit/>
          </a:bodyPr>
          <a:lstStyle/>
          <a:p>
            <a:pPr marL="0" indent="0">
              <a:buNone/>
            </a:pPr>
            <a:r>
              <a:rPr kumimoji="1" lang="ja-JP" altLang="en-US" sz="1200" dirty="0"/>
              <a:t>工事での工夫や苦労した点、企業として自信のある点など発注者にアピールしたいことが有るはずです。</a:t>
            </a:r>
            <a:endParaRPr kumimoji="1" lang="en-US" altLang="ja-JP" sz="1200" dirty="0"/>
          </a:p>
          <a:p>
            <a:pPr marL="0" indent="0">
              <a:buNone/>
            </a:pPr>
            <a:r>
              <a:rPr kumimoji="1" lang="ja-JP" altLang="en-US" sz="1200" dirty="0"/>
              <a:t>その機会</a:t>
            </a:r>
            <a:endParaRPr kumimoji="1" lang="en-US" altLang="ja-JP" sz="1200" dirty="0"/>
          </a:p>
          <a:p>
            <a:pPr marL="0" indent="0">
              <a:buNone/>
            </a:pPr>
            <a:r>
              <a:rPr kumimoji="1" lang="ja-JP" altLang="en-US" sz="1200" dirty="0"/>
              <a:t>（１）設計変更確認会議（最終）にて、総括監督員へ社会性をメインに説明する機会</a:t>
            </a:r>
            <a:endParaRPr kumimoji="1" lang="en-US" altLang="ja-JP" sz="1200" dirty="0"/>
          </a:p>
          <a:p>
            <a:pPr marL="0" indent="0">
              <a:buNone/>
            </a:pPr>
            <a:r>
              <a:rPr kumimoji="1" lang="ja-JP" altLang="en-US" sz="1200" dirty="0"/>
              <a:t>（２）完成検査時に検査官へ</a:t>
            </a:r>
            <a:endParaRPr kumimoji="1" lang="en-US" altLang="ja-JP" sz="1200" dirty="0"/>
          </a:p>
          <a:p>
            <a:pPr marL="0" indent="0">
              <a:buNone/>
            </a:pPr>
            <a:r>
              <a:rPr kumimoji="1" lang="ja-JP" altLang="en-US" sz="1200" dirty="0"/>
              <a:t>　たいてい終了前に、検査官から「受注者の方からアピールしておきたいことはありませんか？」</a:t>
            </a:r>
            <a:endParaRPr kumimoji="1" lang="en-US" altLang="ja-JP" sz="1200" dirty="0"/>
          </a:p>
          <a:p>
            <a:pPr marL="0" indent="0">
              <a:buNone/>
            </a:pPr>
            <a:r>
              <a:rPr kumimoji="1" lang="ja-JP" altLang="en-US" sz="1200" dirty="0"/>
              <a:t>と気遣いがあることは多いですし、受注者側から検定最後に「すこし、苦労した点を話させてもらってもいいですか？」とお願いするのもありです。拒む方はいらっしゃらないと思います。</a:t>
            </a:r>
            <a:endParaRPr kumimoji="1" lang="en-US" altLang="ja-JP" sz="1200" dirty="0"/>
          </a:p>
          <a:p>
            <a:pPr marL="0" indent="0">
              <a:buNone/>
            </a:pPr>
            <a:r>
              <a:rPr kumimoji="1" lang="ja-JP" altLang="en-US" sz="1200" dirty="0"/>
              <a:t>　検査官から</a:t>
            </a:r>
            <a:r>
              <a:rPr lang="ja-JP" altLang="en-US" sz="1200" dirty="0"/>
              <a:t>「受注者の方からアピールしておきたいことはありませんか？」と言われて、</a:t>
            </a:r>
            <a:r>
              <a:rPr kumimoji="1" lang="ja-JP" altLang="en-US" sz="1200" dirty="0"/>
              <a:t>緊張から咄嗟に「特に無いです。」と答えてしまったことは私自身経験があります。後から“しまった！あれを言っておけば良かった”と思っても手遅れです。</a:t>
            </a:r>
            <a:endParaRPr kumimoji="1" lang="en-US" altLang="ja-JP" sz="1200" dirty="0"/>
          </a:p>
          <a:p>
            <a:pPr marL="0" indent="0">
              <a:buNone/>
            </a:pPr>
            <a:r>
              <a:rPr kumimoji="1" lang="ja-JP" altLang="en-US" sz="1200" dirty="0"/>
              <a:t>そのような緊張状態でも言い忘れが無いように手助けしてくれるのが、プレゼンツールであるパワーポイントです。</a:t>
            </a:r>
            <a:endParaRPr kumimoji="1" lang="en-US" altLang="ja-JP" sz="1200" dirty="0"/>
          </a:p>
          <a:p>
            <a:pPr marL="0" indent="0">
              <a:buNone/>
            </a:pPr>
            <a:r>
              <a:rPr kumimoji="1" lang="ja-JP" altLang="en-US" sz="1200" dirty="0"/>
              <a:t>従前の様式でも説明は可能でしょうが、ペーパーレスでわかりやすく短時間で伝える場面で、この縦型の様式をＰＤＦ形式で、</a:t>
            </a:r>
            <a:r>
              <a:rPr kumimoji="1" lang="en-US" altLang="ja-JP" sz="1200" dirty="0"/>
              <a:t>16</a:t>
            </a:r>
            <a:r>
              <a:rPr kumimoji="1" lang="ja-JP" altLang="en-US" sz="1200" dirty="0"/>
              <a:t>：</a:t>
            </a:r>
            <a:r>
              <a:rPr kumimoji="1" lang="en-US" altLang="ja-JP" sz="1200" dirty="0"/>
              <a:t>9</a:t>
            </a:r>
            <a:r>
              <a:rPr kumimoji="1" lang="ja-JP" altLang="en-US" sz="1200" dirty="0"/>
              <a:t>の横長画面に表示するというのはあまりにもかっこ悪いです。</a:t>
            </a:r>
            <a:endParaRPr kumimoji="1" lang="en-US" altLang="ja-JP" sz="1200" dirty="0"/>
          </a:p>
          <a:p>
            <a:pPr marL="0" indent="0">
              <a:buNone/>
            </a:pPr>
            <a:r>
              <a:rPr kumimoji="1" lang="ja-JP" altLang="en-US" sz="1200" dirty="0"/>
              <a:t>以上を考慮した結果、</a:t>
            </a:r>
            <a:endParaRPr kumimoji="1" lang="en-US" altLang="ja-JP" sz="1200" dirty="0"/>
          </a:p>
          <a:p>
            <a:pPr marL="0" indent="0">
              <a:buNone/>
            </a:pPr>
            <a:r>
              <a:rPr kumimoji="1" lang="ja-JP" altLang="en-US" sz="1200" dirty="0"/>
              <a:t>いっそのこと「創意工夫</a:t>
            </a:r>
            <a:r>
              <a:rPr kumimoji="1" lang="en-US" altLang="ja-JP" sz="1200" dirty="0"/>
              <a:t>…</a:t>
            </a:r>
            <a:r>
              <a:rPr kumimoji="1" lang="ja-JP" altLang="en-US" sz="1200" dirty="0"/>
              <a:t>」の提出様式を、パワポにしてしまえばプレゼンもしやすい、文字、写真や動画も自由に配置しやすいだろう。</a:t>
            </a:r>
            <a:endParaRPr kumimoji="1" lang="en-US" altLang="ja-JP" sz="1200" dirty="0"/>
          </a:p>
          <a:p>
            <a:pPr marL="0" indent="0">
              <a:buNone/>
            </a:pPr>
            <a:r>
              <a:rPr kumimoji="1" lang="ja-JP" altLang="en-US" sz="1200" dirty="0"/>
              <a:t>ということから誕生したものです。</a:t>
            </a:r>
            <a:endParaRPr lang="en-US" altLang="ja-JP" sz="1200" dirty="0"/>
          </a:p>
          <a:p>
            <a:pPr marL="0" indent="0">
              <a:buNone/>
            </a:pPr>
            <a:r>
              <a:rPr kumimoji="1" lang="ja-JP" altLang="en-US" sz="1200" dirty="0"/>
              <a:t>土木の技術者は真面目ですが、アピール下手という人は多いはずです。それを手助けするのがプレゼンツールであるパワーポイントです。</a:t>
            </a:r>
            <a:endParaRPr kumimoji="1" lang="en-US" altLang="ja-JP" sz="1200" dirty="0"/>
          </a:p>
          <a:p>
            <a:pPr marL="0" indent="0">
              <a:buNone/>
            </a:pPr>
            <a:r>
              <a:rPr kumimoji="1" lang="ja-JP" altLang="en-US" sz="1200" dirty="0"/>
              <a:t>その操作能力は身につけてゆく必要が有るでしょうし、活用機会は必ず訪れることでしょう。</a:t>
            </a:r>
            <a:endParaRPr kumimoji="1" lang="en-US" altLang="ja-JP" sz="1200" dirty="0"/>
          </a:p>
          <a:p>
            <a:pPr marL="0" indent="0" algn="r">
              <a:buNone/>
            </a:pPr>
            <a:r>
              <a:rPr kumimoji="1" lang="ja-JP" altLang="en-US" sz="1200" dirty="0"/>
              <a:t>成田工業株式会社　妻沼 竜也</a:t>
            </a:r>
            <a:endParaRPr kumimoji="1" lang="en-US" altLang="ja-JP" sz="1200" dirty="0"/>
          </a:p>
          <a:p>
            <a:pPr marL="0" indent="0">
              <a:buNone/>
            </a:pPr>
            <a:endParaRPr kumimoji="1" lang="ja-JP" altLang="en-US" sz="1200" dirty="0"/>
          </a:p>
        </p:txBody>
      </p:sp>
      <p:pic>
        <p:nvPicPr>
          <p:cNvPr id="4" name="図 3"/>
          <p:cNvPicPr>
            <a:picLocks noChangeAspect="1"/>
          </p:cNvPicPr>
          <p:nvPr/>
        </p:nvPicPr>
        <p:blipFill>
          <a:blip r:embed="rId3"/>
          <a:stretch>
            <a:fillRect/>
          </a:stretch>
        </p:blipFill>
        <p:spPr>
          <a:xfrm>
            <a:off x="8041140" y="116463"/>
            <a:ext cx="4073864" cy="3976459"/>
          </a:xfrm>
          <a:prstGeom prst="rect">
            <a:avLst/>
          </a:prstGeom>
        </p:spPr>
      </p:pic>
      <p:pic>
        <p:nvPicPr>
          <p:cNvPr id="5" name="図 4"/>
          <p:cNvPicPr>
            <a:picLocks noChangeAspect="1"/>
          </p:cNvPicPr>
          <p:nvPr/>
        </p:nvPicPr>
        <p:blipFill>
          <a:blip r:embed="rId4"/>
          <a:stretch>
            <a:fillRect/>
          </a:stretch>
        </p:blipFill>
        <p:spPr>
          <a:xfrm>
            <a:off x="9499330" y="2864796"/>
            <a:ext cx="2505059" cy="3735615"/>
          </a:xfrm>
          <a:prstGeom prst="rect">
            <a:avLst/>
          </a:prstGeom>
        </p:spPr>
      </p:pic>
      <p:sp>
        <p:nvSpPr>
          <p:cNvPr id="7" name="テキスト ボックス 6">
            <a:extLst>
              <a:ext uri="{FF2B5EF4-FFF2-40B4-BE49-F238E27FC236}">
                <a16:creationId xmlns:a16="http://schemas.microsoft.com/office/drawing/2014/main" id="{1E74B048-F3C0-AC6B-45A1-E32D48763A79}"/>
              </a:ext>
            </a:extLst>
          </p:cNvPr>
          <p:cNvSpPr txBox="1"/>
          <p:nvPr/>
        </p:nvSpPr>
        <p:spPr>
          <a:xfrm>
            <a:off x="9009563" y="2388174"/>
            <a:ext cx="1605064" cy="369332"/>
          </a:xfrm>
          <a:prstGeom prst="rect">
            <a:avLst/>
          </a:prstGeom>
          <a:solidFill>
            <a:srgbClr val="92D050"/>
          </a:solidFill>
        </p:spPr>
        <p:txBody>
          <a:bodyPr wrap="square" rtlCol="0">
            <a:spAutoFit/>
          </a:bodyPr>
          <a:lstStyle/>
          <a:p>
            <a:r>
              <a:rPr kumimoji="1" lang="ja-JP" altLang="en-US" dirty="0"/>
              <a:t>従前の様式</a:t>
            </a:r>
          </a:p>
        </p:txBody>
      </p:sp>
      <p:sp>
        <p:nvSpPr>
          <p:cNvPr id="6" name="&quot;禁止&quot;マーク 5">
            <a:extLst>
              <a:ext uri="{FF2B5EF4-FFF2-40B4-BE49-F238E27FC236}">
                <a16:creationId xmlns:a16="http://schemas.microsoft.com/office/drawing/2014/main" id="{434FE754-3141-C7CA-EF00-B7ECD98955D5}"/>
              </a:ext>
            </a:extLst>
          </p:cNvPr>
          <p:cNvSpPr/>
          <p:nvPr/>
        </p:nvSpPr>
        <p:spPr>
          <a:xfrm>
            <a:off x="9786655" y="3488680"/>
            <a:ext cx="1902279" cy="1877786"/>
          </a:xfrm>
          <a:prstGeom prst="noSmoking">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811454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aphicFrame>
        <p:nvGraphicFramePr>
          <p:cNvPr id="17" name="表 16">
            <a:extLst>
              <a:ext uri="{FF2B5EF4-FFF2-40B4-BE49-F238E27FC236}">
                <a16:creationId xmlns:a16="http://schemas.microsoft.com/office/drawing/2014/main" id="{2201639C-A9C7-47E0-942B-4B8D421D9B4E}"/>
              </a:ext>
            </a:extLst>
          </p:cNvPr>
          <p:cNvGraphicFramePr>
            <a:graphicFrameLocks noGrp="1"/>
          </p:cNvGraphicFramePr>
          <p:nvPr>
            <p:extLst>
              <p:ext uri="{D42A27DB-BD31-4B8C-83A1-F6EECF244321}">
                <p14:modId xmlns:p14="http://schemas.microsoft.com/office/powerpoint/2010/main" val="3101321245"/>
              </p:ext>
            </p:extLst>
          </p:nvPr>
        </p:nvGraphicFramePr>
        <p:xfrm>
          <a:off x="6" y="-1"/>
          <a:ext cx="12196803" cy="6858003"/>
        </p:xfrm>
        <a:graphic>
          <a:graphicData uri="http://schemas.openxmlformats.org/drawingml/2006/table">
            <a:tbl>
              <a:tblPr>
                <a:tableStyleId>{5C22544A-7EE6-4342-B048-85BDC9FD1C3A}</a:tableStyleId>
              </a:tblPr>
              <a:tblGrid>
                <a:gridCol w="2030752">
                  <a:extLst>
                    <a:ext uri="{9D8B030D-6E8A-4147-A177-3AD203B41FA5}">
                      <a16:colId xmlns:a16="http://schemas.microsoft.com/office/drawing/2014/main" val="9547173"/>
                    </a:ext>
                  </a:extLst>
                </a:gridCol>
                <a:gridCol w="2257591">
                  <a:extLst>
                    <a:ext uri="{9D8B030D-6E8A-4147-A177-3AD203B41FA5}">
                      <a16:colId xmlns:a16="http://schemas.microsoft.com/office/drawing/2014/main" val="3182321955"/>
                    </a:ext>
                  </a:extLst>
                </a:gridCol>
                <a:gridCol w="2030752">
                  <a:extLst>
                    <a:ext uri="{9D8B030D-6E8A-4147-A177-3AD203B41FA5}">
                      <a16:colId xmlns:a16="http://schemas.microsoft.com/office/drawing/2014/main" val="2607255482"/>
                    </a:ext>
                  </a:extLst>
                </a:gridCol>
                <a:gridCol w="4693102">
                  <a:extLst>
                    <a:ext uri="{9D8B030D-6E8A-4147-A177-3AD203B41FA5}">
                      <a16:colId xmlns:a16="http://schemas.microsoft.com/office/drawing/2014/main" val="3740763531"/>
                    </a:ext>
                  </a:extLst>
                </a:gridCol>
                <a:gridCol w="1184606">
                  <a:extLst>
                    <a:ext uri="{9D8B030D-6E8A-4147-A177-3AD203B41FA5}">
                      <a16:colId xmlns:a16="http://schemas.microsoft.com/office/drawing/2014/main" val="3177450486"/>
                    </a:ext>
                  </a:extLst>
                </a:gridCol>
              </a:tblGrid>
              <a:tr h="379691">
                <a:tc>
                  <a:txBody>
                    <a:bodyPr/>
                    <a:lstStyle/>
                    <a:p>
                      <a:pPr algn="ctr" fontAlgn="ctr"/>
                      <a:r>
                        <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rPr>
                        <a:t>ローカルサイト名</a:t>
                      </a:r>
                      <a:endParaRPr lang="en-US" altLang="ja-JP"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solidFill>
                      <a:schemeClr val="accent1"/>
                    </a:solidFill>
                  </a:tcPr>
                </a:tc>
                <a:tc grid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[202026-0390]</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日高自動車道</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_</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新冠町</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_</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稲荷改良工事</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株</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出口組</a:t>
                      </a:r>
                    </a:p>
                  </a:txBody>
                  <a:tcPr marL="108000" marR="108000" marT="0" marB="0" anchor="ctr">
                    <a:lnR w="31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a:txBody>
                    <a:bodyPr/>
                    <a:lstStyle/>
                    <a:p>
                      <a:pPr algn="ctr" fontAlgn="ctr"/>
                      <a:r>
                        <a:rPr lang="en-US" altLang="ja-JP" sz="2000" b="0" i="0" u="none" strike="noStrike" dirty="0">
                          <a:ln>
                            <a:noFill/>
                          </a:ln>
                          <a:solidFill>
                            <a:schemeClr val="bg1"/>
                          </a:solidFill>
                          <a:effectLst/>
                          <a:latin typeface="メイリオ" panose="020B0604030504040204" pitchFamily="50" charset="-128"/>
                          <a:ea typeface="メイリオ" panose="020B0604030504040204" pitchFamily="50" charset="-128"/>
                        </a:rPr>
                        <a:t>08</a:t>
                      </a:r>
                    </a:p>
                  </a:txBody>
                  <a:tcPr marL="108000" marR="108000" marT="0" marB="0" anchor="ctr">
                    <a:lnL w="3175" cap="flat" cmpd="sng" algn="ctr">
                      <a:solidFill>
                        <a:schemeClr val="bg1"/>
                      </a:solidFill>
                      <a:prstDash val="solid"/>
                      <a:round/>
                      <a:headEnd type="none" w="med" len="med"/>
                      <a:tailEnd type="none" w="med" len="med"/>
                    </a:lnL>
                    <a:lnB w="3175" cap="flat" cmpd="sng" algn="ctr">
                      <a:solidFill>
                        <a:schemeClr val="bg1"/>
                      </a:solidFill>
                      <a:prstDash val="solid"/>
                      <a:round/>
                      <a:headEnd type="none" w="med" len="med"/>
                      <a:tailEnd type="none" w="med" len="med"/>
                    </a:lnB>
                    <a:solidFill>
                      <a:srgbClr val="4472C4"/>
                    </a:solidFill>
                  </a:tcPr>
                </a:tc>
                <a:extLst>
                  <a:ext uri="{0D108BD9-81ED-4DB2-BD59-A6C34878D82A}">
                    <a16:rowId xmlns:a16="http://schemas.microsoft.com/office/drawing/2014/main" val="1903256034"/>
                  </a:ext>
                </a:extLst>
              </a:tr>
              <a:tr h="379691">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項　  　目</a:t>
                      </a:r>
                      <a:endParaRPr lang="en-US" altLang="ja-JP" sz="1100" b="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solidFill>
                      <a:schemeClr val="accent1"/>
                    </a:solidFill>
                  </a:tcPr>
                </a:tc>
                <a:tc>
                  <a:txBody>
                    <a:bodyPr/>
                    <a:lstStyle/>
                    <a:p>
                      <a:pPr algn="ctr" fontAlgn="ct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創意工夫</a:t>
                      </a:r>
                    </a:p>
                  </a:txBody>
                  <a:tcPr marL="108000" marR="108000" marT="0" marB="0"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評 価 内 容</a:t>
                      </a:r>
                      <a:endPar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lnT w="12700" cap="flat" cmpd="sng" algn="ctr">
                      <a:solidFill>
                        <a:schemeClr val="bg1"/>
                      </a:solidFill>
                      <a:prstDash val="solid"/>
                      <a:round/>
                      <a:headEnd type="none" w="med" len="med"/>
                      <a:tailEnd type="none" w="med" len="med"/>
                    </a:lnT>
                    <a:solidFill>
                      <a:schemeClr val="accent1"/>
                    </a:solidFill>
                  </a:tcPr>
                </a:tc>
                <a:tc gridSpan="2">
                  <a:txBody>
                    <a:bodyPr/>
                    <a:lstStyle/>
                    <a:p>
                      <a:pPr lvl="1" algn="l" fontAlgn="b"/>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施工</a:t>
                      </a:r>
                      <a:r>
                        <a:rPr lang="en-US" altLang="ja-JP"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a:t>
                      </a: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インフラＤＸ</a:t>
                      </a:r>
                      <a:r>
                        <a:rPr lang="en-US" altLang="ja-JP"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a:t>
                      </a:r>
                      <a:endPar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endParaRPr>
                    </a:p>
                  </a:txBody>
                  <a:tcPr marL="108000" marR="108000" marT="0" marB="0" anchor="ctr">
                    <a:solidFill>
                      <a:schemeClr val="accent1">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2106744936"/>
                  </a:ext>
                </a:extLst>
              </a:tr>
              <a:tr h="379691">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実 施 内 容</a:t>
                      </a:r>
                      <a:endPar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lnR w="12700" cap="flat" cmpd="sng" algn="ctr">
                      <a:solidFill>
                        <a:schemeClr val="bg1"/>
                      </a:solidFill>
                      <a:prstDash val="solid"/>
                      <a:round/>
                      <a:headEnd type="none" w="med" len="med"/>
                      <a:tailEnd type="none" w="med" len="med"/>
                    </a:lnR>
                    <a:solidFill>
                      <a:schemeClr val="accent1"/>
                    </a:solidFill>
                  </a:tcPr>
                </a:tc>
                <a:tc gridSpan="4">
                  <a:txBody>
                    <a:bodyPr/>
                    <a:lstStyle/>
                    <a:p>
                      <a:pPr marL="457200" marR="0" lvl="1"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rgbClr val="002060"/>
                          </a:solidFill>
                          <a:effectLst/>
                          <a:latin typeface="BIZ UDゴシック" panose="020B0400000000000000" pitchFamily="49" charset="-128"/>
                          <a:ea typeface="BIZ UDゴシック" panose="020B0400000000000000" pitchFamily="49" charset="-128"/>
                        </a:rPr>
                        <a:t>Google Earth</a:t>
                      </a:r>
                      <a:r>
                        <a:rPr lang="ja-JP" altLang="en-US" sz="1100" b="0" i="0" u="none" strike="noStrike" dirty="0">
                          <a:solidFill>
                            <a:srgbClr val="002060"/>
                          </a:solidFill>
                          <a:effectLst/>
                          <a:latin typeface="BIZ UDゴシック" panose="020B0400000000000000" pitchFamily="49" charset="-128"/>
                          <a:ea typeface="BIZ UDゴシック" panose="020B0400000000000000" pitchFamily="49" charset="-128"/>
                        </a:rPr>
                        <a:t>に完成想定図を描写し対外協議に積極活用　</a:t>
                      </a:r>
                      <a:r>
                        <a:rPr kumimoji="1" lang="ja-JP" altLang="en-US" sz="1100" baseline="0" dirty="0">
                          <a:solidFill>
                            <a:srgbClr val="0070C0"/>
                          </a:solidFill>
                          <a:latin typeface="BIZ UDゴシック" panose="020B0400000000000000" pitchFamily="49" charset="-128"/>
                          <a:ea typeface="BIZ UDゴシック" panose="020B0400000000000000" pitchFamily="49" charset="-128"/>
                        </a:rPr>
                        <a:t>今後、実施予定のものを参考に掲載しました。</a:t>
                      </a:r>
                      <a:endParaRPr lang="ja-JP" altLang="en-US" sz="1100" b="0" i="0" u="none" strike="noStrike" dirty="0">
                        <a:solidFill>
                          <a:srgbClr val="002060"/>
                        </a:solidFill>
                        <a:effectLst/>
                        <a:latin typeface="BIZ UDゴシック" panose="020B0400000000000000" pitchFamily="49" charset="-128"/>
                        <a:ea typeface="BIZ UDゴシック" panose="020B0400000000000000" pitchFamily="49" charset="-128"/>
                      </a:endParaRPr>
                    </a:p>
                  </a:txBody>
                  <a:tcPr marL="108000" marR="108000" marT="0" marB="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817461031"/>
                  </a:ext>
                </a:extLst>
              </a:tr>
              <a:tr h="1442825">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説　    明</a:t>
                      </a:r>
                      <a:endPar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lnR w="12700" cap="flat" cmpd="sng" algn="ctr">
                      <a:solidFill>
                        <a:schemeClr val="bg1"/>
                      </a:solidFill>
                      <a:prstDash val="solid"/>
                      <a:round/>
                      <a:headEnd type="none" w="med" len="med"/>
                      <a:tailEnd type="none" w="med" len="med"/>
                    </a:lnR>
                    <a:solidFill>
                      <a:srgbClr val="4472C4"/>
                    </a:solidFill>
                  </a:tcPr>
                </a:tc>
                <a:tc gridSpan="4">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　</a:t>
                      </a:r>
                      <a:r>
                        <a:rPr lang="ja-JP" altLang="en-US" sz="1100" b="0" i="0" u="none" strike="noStrike" dirty="0">
                          <a:solidFill>
                            <a:srgbClr val="002060"/>
                          </a:solidFill>
                          <a:effectLst/>
                          <a:latin typeface="BIZ UDゴシック" panose="020B0400000000000000" pitchFamily="49" charset="-128"/>
                          <a:ea typeface="BIZ UDゴシック" panose="020B0400000000000000" pitchFamily="49" charset="-128"/>
                        </a:rPr>
                        <a:t>座標割付けを行った平面図を</a:t>
                      </a:r>
                      <a:r>
                        <a:rPr lang="en-US" altLang="ja-JP" sz="1100" b="0" i="0" u="none" strike="noStrike" dirty="0">
                          <a:solidFill>
                            <a:srgbClr val="002060"/>
                          </a:solidFill>
                          <a:effectLst/>
                          <a:latin typeface="BIZ UDゴシック" panose="020B0400000000000000" pitchFamily="49" charset="-128"/>
                          <a:ea typeface="BIZ UDゴシック" panose="020B0400000000000000" pitchFamily="49" charset="-128"/>
                        </a:rPr>
                        <a:t>Google Earth</a:t>
                      </a:r>
                      <a:r>
                        <a:rPr lang="ja-JP" altLang="en-US" sz="1100" b="0" i="0" u="none" strike="noStrike" dirty="0">
                          <a:solidFill>
                            <a:srgbClr val="002060"/>
                          </a:solidFill>
                          <a:effectLst/>
                          <a:latin typeface="BIZ UDゴシック" panose="020B0400000000000000" pitchFamily="49" charset="-128"/>
                          <a:ea typeface="BIZ UDゴシック" panose="020B0400000000000000" pitchFamily="49" charset="-128"/>
                        </a:rPr>
                        <a:t>に重ね合わせ、全体俯瞰図としてイメージの共有を図り対外協議に活用した。</a:t>
                      </a:r>
                      <a:endParaRPr lang="en-US" altLang="ja-JP" sz="1100" b="0" i="0" u="none" strike="noStrike" dirty="0">
                        <a:solidFill>
                          <a:srgbClr val="002060"/>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100" b="0" i="0" u="none" strike="noStrike" dirty="0">
                          <a:solidFill>
                            <a:srgbClr val="002060"/>
                          </a:solidFill>
                          <a:effectLst/>
                          <a:latin typeface="BIZ UDゴシック" panose="020B0400000000000000" pitchFamily="49" charset="-128"/>
                          <a:ea typeface="BIZ UDゴシック" panose="020B0400000000000000" pitchFamily="49" charset="-128"/>
                        </a:rPr>
                        <a:t>一般の方には、二次元の設計図より空撮図の方が位置関係の把握が容易であることから積極的に活用した。</a:t>
                      </a:r>
                      <a:endParaRPr lang="en-US" altLang="ja-JP" sz="1100" b="0" i="0" u="none" strike="noStrike" dirty="0">
                        <a:solidFill>
                          <a:srgbClr val="002060"/>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100" b="0" i="0" u="none" strike="noStrike" dirty="0">
                          <a:solidFill>
                            <a:srgbClr val="002060"/>
                          </a:solidFill>
                          <a:effectLst/>
                          <a:latin typeface="BIZ UDゴシック" panose="020B0400000000000000" pitchFamily="49" charset="-128"/>
                          <a:ea typeface="BIZ UDゴシック" panose="020B0400000000000000" pitchFamily="49" charset="-128"/>
                        </a:rPr>
                        <a:t>　また、工事従事者の目から見ても、空撮の俯瞰図は同じく把握が容易であることから、施工計画書に使用するほか下請け業者への施工手順の説明にも非常に有効である。</a:t>
                      </a:r>
                      <a:endParaRPr lang="en-US" altLang="ja-JP" sz="1100" b="0" i="0" u="none" strike="noStrike" dirty="0">
                        <a:solidFill>
                          <a:srgbClr val="002060"/>
                        </a:solidFill>
                        <a:effectLst/>
                        <a:latin typeface="BIZ UDゴシック" panose="020B0400000000000000" pitchFamily="49" charset="-128"/>
                        <a:ea typeface="BIZ UDゴシック" panose="020B0400000000000000" pitchFamily="49" charset="-128"/>
                      </a:endParaRPr>
                    </a:p>
                  </a:txBody>
                  <a:tcPr marL="108000" marR="108000" marT="3600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DAE3F3"/>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376653904"/>
                  </a:ext>
                </a:extLst>
              </a:tr>
              <a:tr h="4276105">
                <a:tc gridSpan="5">
                  <a:txBody>
                    <a:bodyPr/>
                    <a:lstStyle/>
                    <a:p>
                      <a:pPr algn="l" fontAlgn="b"/>
                      <a:endParaRPr lang="ja-JP" altLang="en-US" sz="1100" b="0" i="0" u="none" strike="noStrike" dirty="0">
                        <a:ln>
                          <a:noFill/>
                        </a:ln>
                        <a:solidFill>
                          <a:srgbClr val="002060"/>
                        </a:solidFill>
                        <a:effectLst/>
                        <a:latin typeface="メイリオ" panose="020B0604030504040204" pitchFamily="50" charset="-128"/>
                        <a:ea typeface="メイリオ" panose="020B0604030504040204" pitchFamily="50" charset="-128"/>
                      </a:endParaRPr>
                    </a:p>
                  </a:txBody>
                  <a:tcPr marL="9525" marR="9525" marT="9525" marB="0">
                    <a:solidFill>
                      <a:srgbClr val="DAE3F3"/>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107951424"/>
                  </a:ext>
                </a:extLst>
              </a:tr>
            </a:tbl>
          </a:graphicData>
        </a:graphic>
      </p:graphicFrame>
      <p:pic>
        <p:nvPicPr>
          <p:cNvPr id="7" name="図 6" descr="マップ&#10;&#10;自動的に生成された説明">
            <a:extLst>
              <a:ext uri="{FF2B5EF4-FFF2-40B4-BE49-F238E27FC236}">
                <a16:creationId xmlns:a16="http://schemas.microsoft.com/office/drawing/2014/main" id="{D16B534F-62DF-4A96-8CCE-B681400C1F27}"/>
              </a:ext>
            </a:extLst>
          </p:cNvPr>
          <p:cNvPicPr>
            <a:picLocks noChangeAspect="1"/>
          </p:cNvPicPr>
          <p:nvPr/>
        </p:nvPicPr>
        <p:blipFill rotWithShape="1">
          <a:blip r:embed="rId2">
            <a:extLst>
              <a:ext uri="{28A0092B-C50C-407E-A947-70E740481C1C}">
                <a14:useLocalDpi xmlns:a14="http://schemas.microsoft.com/office/drawing/2010/main" val="0"/>
              </a:ext>
            </a:extLst>
          </a:blip>
          <a:srcRect l="6019"/>
          <a:stretch/>
        </p:blipFill>
        <p:spPr>
          <a:xfrm>
            <a:off x="57150" y="2037500"/>
            <a:ext cx="5044103" cy="2881993"/>
          </a:xfrm>
          <a:prstGeom prst="rect">
            <a:avLst/>
          </a:prstGeom>
        </p:spPr>
      </p:pic>
      <p:sp>
        <p:nvSpPr>
          <p:cNvPr id="19" name="テキスト ボックス 5">
            <a:extLst>
              <a:ext uri="{FF2B5EF4-FFF2-40B4-BE49-F238E27FC236}">
                <a16:creationId xmlns:a16="http://schemas.microsoft.com/office/drawing/2014/main" id="{4C60A6E2-2AD3-40B6-9AA3-09B4919FFA1F}"/>
              </a:ext>
            </a:extLst>
          </p:cNvPr>
          <p:cNvSpPr txBox="1"/>
          <p:nvPr/>
        </p:nvSpPr>
        <p:spPr>
          <a:xfrm>
            <a:off x="2941687" y="2050878"/>
            <a:ext cx="2159566" cy="24198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none" tIns="36000" bIns="36000"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dirty="0">
                <a:latin typeface="BIZ UDゴシック" panose="020B0400000000000000" pitchFamily="49" charset="-128"/>
                <a:ea typeface="BIZ UDゴシック" panose="020B0400000000000000" pitchFamily="49" charset="-128"/>
              </a:rPr>
              <a:t>▼</a:t>
            </a:r>
            <a:r>
              <a:rPr lang="en-US" altLang="ja-JP" dirty="0">
                <a:latin typeface="BIZ UDゴシック" panose="020B0400000000000000" pitchFamily="49" charset="-128"/>
                <a:ea typeface="BIZ UDゴシック" panose="020B0400000000000000" pitchFamily="49" charset="-128"/>
              </a:rPr>
              <a:t>Google Earth</a:t>
            </a:r>
            <a:r>
              <a:rPr lang="ja-JP" altLang="en-US" dirty="0">
                <a:latin typeface="BIZ UDゴシック" panose="020B0400000000000000" pitchFamily="49" charset="-128"/>
                <a:ea typeface="BIZ UDゴシック" panose="020B0400000000000000" pitchFamily="49" charset="-128"/>
              </a:rPr>
              <a:t>に重ねた平面図</a:t>
            </a:r>
          </a:p>
        </p:txBody>
      </p:sp>
      <p:pic>
        <p:nvPicPr>
          <p:cNvPr id="4" name="図 3">
            <a:extLst>
              <a:ext uri="{FF2B5EF4-FFF2-40B4-BE49-F238E27FC236}">
                <a16:creationId xmlns:a16="http://schemas.microsoft.com/office/drawing/2014/main" id="{FA5D80AA-BFC1-7A90-7450-3909DD5856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2727" y="2883014"/>
            <a:ext cx="7066641" cy="3974986"/>
          </a:xfrm>
          <a:prstGeom prst="rect">
            <a:avLst/>
          </a:prstGeom>
        </p:spPr>
      </p:pic>
      <p:sp>
        <p:nvSpPr>
          <p:cNvPr id="9" name="テキスト ボックス 5">
            <a:extLst>
              <a:ext uri="{FF2B5EF4-FFF2-40B4-BE49-F238E27FC236}">
                <a16:creationId xmlns:a16="http://schemas.microsoft.com/office/drawing/2014/main" id="{5D277BC5-3917-E0E1-9955-C076FBFEBE29}"/>
              </a:ext>
            </a:extLst>
          </p:cNvPr>
          <p:cNvSpPr txBox="1"/>
          <p:nvPr/>
        </p:nvSpPr>
        <p:spPr>
          <a:xfrm>
            <a:off x="9518738" y="2641032"/>
            <a:ext cx="2300630" cy="24198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none" tIns="36000" bIns="36000"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dirty="0">
                <a:latin typeface="BIZ UDゴシック" panose="020B0400000000000000" pitchFamily="49" charset="-128"/>
                <a:ea typeface="BIZ UDゴシック" panose="020B0400000000000000" pitchFamily="49" charset="-128"/>
              </a:rPr>
              <a:t>▼ＧＩＳの理想的な使い方の実例</a:t>
            </a:r>
          </a:p>
        </p:txBody>
      </p:sp>
    </p:spTree>
    <p:extLst>
      <p:ext uri="{BB962C8B-B14F-4D97-AF65-F5344CB8AC3E}">
        <p14:creationId xmlns:p14="http://schemas.microsoft.com/office/powerpoint/2010/main" val="1886341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aphicFrame>
        <p:nvGraphicFramePr>
          <p:cNvPr id="17" name="表 16">
            <a:extLst>
              <a:ext uri="{FF2B5EF4-FFF2-40B4-BE49-F238E27FC236}">
                <a16:creationId xmlns:a16="http://schemas.microsoft.com/office/drawing/2014/main" id="{2201639C-A9C7-47E0-942B-4B8D421D9B4E}"/>
              </a:ext>
            </a:extLst>
          </p:cNvPr>
          <p:cNvGraphicFramePr>
            <a:graphicFrameLocks noGrp="1"/>
          </p:cNvGraphicFramePr>
          <p:nvPr>
            <p:extLst>
              <p:ext uri="{D42A27DB-BD31-4B8C-83A1-F6EECF244321}">
                <p14:modId xmlns:p14="http://schemas.microsoft.com/office/powerpoint/2010/main" val="2823177931"/>
              </p:ext>
            </p:extLst>
          </p:nvPr>
        </p:nvGraphicFramePr>
        <p:xfrm>
          <a:off x="6" y="-1"/>
          <a:ext cx="12196803" cy="6858003"/>
        </p:xfrm>
        <a:graphic>
          <a:graphicData uri="http://schemas.openxmlformats.org/drawingml/2006/table">
            <a:tbl>
              <a:tblPr>
                <a:tableStyleId>{5C22544A-7EE6-4342-B048-85BDC9FD1C3A}</a:tableStyleId>
              </a:tblPr>
              <a:tblGrid>
                <a:gridCol w="2030752">
                  <a:extLst>
                    <a:ext uri="{9D8B030D-6E8A-4147-A177-3AD203B41FA5}">
                      <a16:colId xmlns:a16="http://schemas.microsoft.com/office/drawing/2014/main" val="9547173"/>
                    </a:ext>
                  </a:extLst>
                </a:gridCol>
                <a:gridCol w="2257591">
                  <a:extLst>
                    <a:ext uri="{9D8B030D-6E8A-4147-A177-3AD203B41FA5}">
                      <a16:colId xmlns:a16="http://schemas.microsoft.com/office/drawing/2014/main" val="3182321955"/>
                    </a:ext>
                  </a:extLst>
                </a:gridCol>
                <a:gridCol w="2030752">
                  <a:extLst>
                    <a:ext uri="{9D8B030D-6E8A-4147-A177-3AD203B41FA5}">
                      <a16:colId xmlns:a16="http://schemas.microsoft.com/office/drawing/2014/main" val="2607255482"/>
                    </a:ext>
                  </a:extLst>
                </a:gridCol>
                <a:gridCol w="4693102">
                  <a:extLst>
                    <a:ext uri="{9D8B030D-6E8A-4147-A177-3AD203B41FA5}">
                      <a16:colId xmlns:a16="http://schemas.microsoft.com/office/drawing/2014/main" val="3740763531"/>
                    </a:ext>
                  </a:extLst>
                </a:gridCol>
                <a:gridCol w="1184606">
                  <a:extLst>
                    <a:ext uri="{9D8B030D-6E8A-4147-A177-3AD203B41FA5}">
                      <a16:colId xmlns:a16="http://schemas.microsoft.com/office/drawing/2014/main" val="3177450486"/>
                    </a:ext>
                  </a:extLst>
                </a:gridCol>
              </a:tblGrid>
              <a:tr h="379691">
                <a:tc>
                  <a:txBody>
                    <a:bodyPr/>
                    <a:lstStyle/>
                    <a:p>
                      <a:pPr algn="ctr" fontAlgn="ctr"/>
                      <a:r>
                        <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rPr>
                        <a:t>ローカルサイト名</a:t>
                      </a:r>
                      <a:endParaRPr lang="en-US" altLang="ja-JP"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solidFill>
                      <a:schemeClr val="accent1"/>
                    </a:solidFill>
                  </a:tcPr>
                </a:tc>
                <a:tc grid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[202026-0390]</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日高自動車道</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_</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新冠町</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_</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稲荷改良工事</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株</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出口組</a:t>
                      </a:r>
                    </a:p>
                  </a:txBody>
                  <a:tcPr marL="108000" marR="108000" marT="0" marB="0" anchor="ctr">
                    <a:lnR w="31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a:txBody>
                    <a:bodyPr/>
                    <a:lstStyle/>
                    <a:p>
                      <a:pPr algn="ctr" fontAlgn="ctr"/>
                      <a:r>
                        <a:rPr lang="en-US" altLang="ja-JP" sz="2000" b="0" i="0" u="none" strike="noStrike" dirty="0">
                          <a:ln>
                            <a:noFill/>
                          </a:ln>
                          <a:solidFill>
                            <a:schemeClr val="bg1"/>
                          </a:solidFill>
                          <a:effectLst/>
                          <a:latin typeface="メイリオ" panose="020B0604030504040204" pitchFamily="50" charset="-128"/>
                          <a:ea typeface="メイリオ" panose="020B0604030504040204" pitchFamily="50" charset="-128"/>
                        </a:rPr>
                        <a:t>09</a:t>
                      </a:r>
                    </a:p>
                  </a:txBody>
                  <a:tcPr marL="108000" marR="108000" marT="0" marB="0" anchor="ctr">
                    <a:lnL w="3175" cap="flat" cmpd="sng" algn="ctr">
                      <a:solidFill>
                        <a:schemeClr val="bg1"/>
                      </a:solidFill>
                      <a:prstDash val="solid"/>
                      <a:round/>
                      <a:headEnd type="none" w="med" len="med"/>
                      <a:tailEnd type="none" w="med" len="med"/>
                    </a:lnL>
                    <a:lnB w="3175" cap="flat" cmpd="sng" algn="ctr">
                      <a:solidFill>
                        <a:schemeClr val="bg1"/>
                      </a:solidFill>
                      <a:prstDash val="solid"/>
                      <a:round/>
                      <a:headEnd type="none" w="med" len="med"/>
                      <a:tailEnd type="none" w="med" len="med"/>
                    </a:lnB>
                    <a:solidFill>
                      <a:srgbClr val="4472C4"/>
                    </a:solidFill>
                  </a:tcPr>
                </a:tc>
                <a:extLst>
                  <a:ext uri="{0D108BD9-81ED-4DB2-BD59-A6C34878D82A}">
                    <a16:rowId xmlns:a16="http://schemas.microsoft.com/office/drawing/2014/main" val="1903256034"/>
                  </a:ext>
                </a:extLst>
              </a:tr>
              <a:tr h="379691">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項　  　目</a:t>
                      </a:r>
                      <a:endParaRPr lang="en-US" altLang="ja-JP" sz="1100" b="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solidFill>
                      <a:schemeClr val="accent1"/>
                    </a:solidFill>
                  </a:tcPr>
                </a:tc>
                <a:tc>
                  <a:txBody>
                    <a:bodyPr/>
                    <a:lstStyle/>
                    <a:p>
                      <a:pPr algn="ctr" fontAlgn="ct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創意工夫</a:t>
                      </a:r>
                    </a:p>
                  </a:txBody>
                  <a:tcPr marL="108000" marR="108000" marT="0" marB="0"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評 価 内 容</a:t>
                      </a:r>
                      <a:endPar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lnT w="12700" cap="flat" cmpd="sng" algn="ctr">
                      <a:solidFill>
                        <a:schemeClr val="bg1"/>
                      </a:solidFill>
                      <a:prstDash val="solid"/>
                      <a:round/>
                      <a:headEnd type="none" w="med" len="med"/>
                      <a:tailEnd type="none" w="med" len="med"/>
                    </a:lnT>
                    <a:solidFill>
                      <a:schemeClr val="accent1"/>
                    </a:solidFill>
                  </a:tcPr>
                </a:tc>
                <a:tc gridSpan="2">
                  <a:txBody>
                    <a:bodyPr/>
                    <a:lstStyle/>
                    <a:p>
                      <a:pPr marL="457248" marR="0" lvl="1" indent="0" algn="l" defTabSz="914495" rtl="0" eaLnBrk="1" fontAlgn="auto" latinLnBrk="0" hangingPunct="1">
                        <a:lnSpc>
                          <a:spcPct val="100000"/>
                        </a:lnSpc>
                        <a:spcBef>
                          <a:spcPts val="0"/>
                        </a:spcBef>
                        <a:spcAft>
                          <a:spcPts val="0"/>
                        </a:spcAft>
                        <a:buClrTx/>
                        <a:buSzTx/>
                        <a:buFontTx/>
                        <a:buNone/>
                        <a:tabLst/>
                        <a:defRPr/>
                      </a:pP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施工</a:t>
                      </a:r>
                      <a:r>
                        <a:rPr lang="en-US" altLang="ja-JP"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a:t>
                      </a: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インフラＤＸ</a:t>
                      </a:r>
                      <a:r>
                        <a:rPr lang="en-US" altLang="ja-JP"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a:t>
                      </a:r>
                      <a:endParaRPr kumimoji="1" lang="ja-JP" altLang="en-US" sz="1100" dirty="0">
                        <a:latin typeface="BIZ UDゴシック" panose="020B0400000000000000" pitchFamily="49" charset="-128"/>
                        <a:ea typeface="BIZ UDゴシック" panose="020B0400000000000000" pitchFamily="49" charset="-128"/>
                      </a:endParaRPr>
                    </a:p>
                  </a:txBody>
                  <a:tcPr marL="108000" marR="108000" marT="0" marB="0" anchor="ctr">
                    <a:solidFill>
                      <a:schemeClr val="accent1">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2106744936"/>
                  </a:ext>
                </a:extLst>
              </a:tr>
              <a:tr h="379691">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実 施 内 容</a:t>
                      </a:r>
                      <a:endPar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lnR w="12700" cap="flat" cmpd="sng" algn="ctr">
                      <a:solidFill>
                        <a:schemeClr val="bg1"/>
                      </a:solidFill>
                      <a:prstDash val="solid"/>
                      <a:round/>
                      <a:headEnd type="none" w="med" len="med"/>
                      <a:tailEnd type="none" w="med" len="med"/>
                    </a:lnR>
                    <a:solidFill>
                      <a:schemeClr val="accent1"/>
                    </a:solidFill>
                  </a:tcPr>
                </a:tc>
                <a:tc gridSpan="4">
                  <a:txBody>
                    <a:bodyPr/>
                    <a:lstStyle/>
                    <a:p>
                      <a:pPr marL="457200" marR="0" lvl="1" indent="0" algn="l" defTabSz="914400" rtl="0" eaLnBrk="1" fontAlgn="ctr" latinLnBrk="0" hangingPunct="1">
                        <a:lnSpc>
                          <a:spcPct val="100000"/>
                        </a:lnSpc>
                        <a:spcBef>
                          <a:spcPts val="0"/>
                        </a:spcBef>
                        <a:spcAft>
                          <a:spcPts val="0"/>
                        </a:spcAft>
                        <a:buClrTx/>
                        <a:buSzTx/>
                        <a:buFontTx/>
                        <a:buNone/>
                        <a:tabLst/>
                        <a:defRPr/>
                      </a:pPr>
                      <a:r>
                        <a:rPr kumimoji="1" lang="en-US" altLang="ja-JP" sz="1100" dirty="0">
                          <a:solidFill>
                            <a:srgbClr val="002060"/>
                          </a:solidFill>
                          <a:latin typeface="BIZ UDゴシック" panose="020B0400000000000000" pitchFamily="49" charset="-128"/>
                          <a:ea typeface="BIZ UDゴシック" panose="020B0400000000000000" pitchFamily="49" charset="-128"/>
                        </a:rPr>
                        <a:t>GIS</a:t>
                      </a:r>
                      <a:r>
                        <a:rPr kumimoji="1" lang="ja-JP" altLang="en-US" sz="1100" dirty="0">
                          <a:solidFill>
                            <a:srgbClr val="002060"/>
                          </a:solidFill>
                          <a:latin typeface="BIZ UDゴシック" panose="020B0400000000000000" pitchFamily="49" charset="-128"/>
                          <a:ea typeface="BIZ UDゴシック" panose="020B0400000000000000" pitchFamily="49" charset="-128"/>
                        </a:rPr>
                        <a:t>アプリの活用</a:t>
                      </a:r>
                      <a:r>
                        <a:rPr kumimoji="1" lang="en-US" altLang="ja-JP" sz="1100" dirty="0">
                          <a:solidFill>
                            <a:srgbClr val="002060"/>
                          </a:solidFill>
                          <a:latin typeface="BIZ UDゴシック" panose="020B0400000000000000" pitchFamily="49" charset="-128"/>
                          <a:ea typeface="BIZ UDゴシック" panose="020B0400000000000000" pitchFamily="49" charset="-128"/>
                        </a:rPr>
                        <a:t>『Google</a:t>
                      </a:r>
                      <a:r>
                        <a:rPr kumimoji="1" lang="ja-JP" altLang="en-US" sz="1100" dirty="0">
                          <a:solidFill>
                            <a:srgbClr val="002060"/>
                          </a:solidFill>
                          <a:latin typeface="BIZ UDゴシック" panose="020B0400000000000000" pitchFamily="49" charset="-128"/>
                          <a:ea typeface="BIZ UDゴシック" panose="020B0400000000000000" pitchFamily="49" charset="-128"/>
                        </a:rPr>
                        <a:t>マイマップの共有</a:t>
                      </a:r>
                      <a:r>
                        <a:rPr kumimoji="1" lang="en-US" altLang="ja-JP" sz="1100" dirty="0">
                          <a:solidFill>
                            <a:srgbClr val="002060"/>
                          </a:solidFill>
                          <a:latin typeface="BIZ UDゴシック" panose="020B0400000000000000" pitchFamily="49" charset="-128"/>
                          <a:ea typeface="BIZ UDゴシック" panose="020B0400000000000000" pitchFamily="49" charset="-128"/>
                        </a:rPr>
                        <a:t>』</a:t>
                      </a:r>
                    </a:p>
                  </a:txBody>
                  <a:tcPr marL="108000" marR="108000" marT="0" marB="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817461031"/>
                  </a:ext>
                </a:extLst>
              </a:tr>
              <a:tr h="1442825">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説　    明</a:t>
                      </a:r>
                      <a:endPar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lnR w="12700" cap="flat" cmpd="sng" algn="ctr">
                      <a:solidFill>
                        <a:schemeClr val="bg1"/>
                      </a:solidFill>
                      <a:prstDash val="solid"/>
                      <a:round/>
                      <a:headEnd type="none" w="med" len="med"/>
                      <a:tailEnd type="none" w="med" len="med"/>
                    </a:lnR>
                    <a:solidFill>
                      <a:srgbClr val="4472C4"/>
                    </a:solidFill>
                  </a:tcPr>
                </a:tc>
                <a:tc gridSpan="4">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altLang="ja-JP"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Google</a:t>
                      </a: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マップに</a:t>
                      </a:r>
                      <a:r>
                        <a:rPr lang="en-US" altLang="ja-JP"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CAD</a:t>
                      </a: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データ等を描写し、リアルタイムに施工従事者と共有する事により円滑に施工を進めた。</a:t>
                      </a:r>
                      <a:endParaRPr lang="en-US" altLang="ja-JP"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（１）誰もが肌身離さず所有するスマホで、日常に使う</a:t>
                      </a:r>
                      <a:r>
                        <a:rPr lang="en-US" altLang="ja-JP"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Google</a:t>
                      </a: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マップを活用</a:t>
                      </a: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（２）工事測点、ダンプ出入り口、さわやか女子トイレ、各工事の現場事務所の位置をマップに表示</a:t>
                      </a: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（３）位置情報をＱＲコードによりマップに付加</a:t>
                      </a: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（４）ＣＡＤデータや工事写真（座標入り）を描写</a:t>
                      </a:r>
                    </a:p>
                  </a:txBody>
                  <a:tcPr marL="108000" marR="108000" marT="3600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DAE3F3"/>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376653904"/>
                  </a:ext>
                </a:extLst>
              </a:tr>
              <a:tr h="4276105">
                <a:tc gridSpan="5">
                  <a:txBody>
                    <a:bodyPr/>
                    <a:lstStyle/>
                    <a:p>
                      <a:pPr algn="l" fontAlgn="b"/>
                      <a:endParaRPr lang="ja-JP" altLang="en-US" sz="1100" b="0" i="0" u="none" strike="noStrike" dirty="0">
                        <a:ln>
                          <a:noFill/>
                        </a:ln>
                        <a:solidFill>
                          <a:srgbClr val="002060"/>
                        </a:solidFill>
                        <a:effectLst/>
                        <a:latin typeface="メイリオ" panose="020B0604030504040204" pitchFamily="50" charset="-128"/>
                        <a:ea typeface="メイリオ" panose="020B0604030504040204" pitchFamily="50" charset="-128"/>
                      </a:endParaRPr>
                    </a:p>
                  </a:txBody>
                  <a:tcPr marL="9525" marR="9525" marT="9525" marB="0">
                    <a:solidFill>
                      <a:srgbClr val="DAE3F3"/>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107951424"/>
                  </a:ext>
                </a:extLst>
              </a:tr>
            </a:tbl>
          </a:graphicData>
        </a:graphic>
      </p:graphicFrame>
      <p:pic>
        <p:nvPicPr>
          <p:cNvPr id="2" name="図 1">
            <a:extLst>
              <a:ext uri="{FF2B5EF4-FFF2-40B4-BE49-F238E27FC236}">
                <a16:creationId xmlns:a16="http://schemas.microsoft.com/office/drawing/2014/main" id="{4677DC33-4071-838B-47FB-BB9EB2DF160C}"/>
              </a:ext>
            </a:extLst>
          </p:cNvPr>
          <p:cNvPicPr>
            <a:picLocks noChangeAspect="1"/>
          </p:cNvPicPr>
          <p:nvPr/>
        </p:nvPicPr>
        <p:blipFill>
          <a:blip r:embed="rId2"/>
          <a:stretch>
            <a:fillRect/>
          </a:stretch>
        </p:blipFill>
        <p:spPr>
          <a:xfrm>
            <a:off x="763276" y="2056243"/>
            <a:ext cx="8601788" cy="4801757"/>
          </a:xfrm>
          <a:prstGeom prst="rect">
            <a:avLst/>
          </a:prstGeom>
        </p:spPr>
      </p:pic>
      <p:pic>
        <p:nvPicPr>
          <p:cNvPr id="3" name="図 2">
            <a:extLst>
              <a:ext uri="{FF2B5EF4-FFF2-40B4-BE49-F238E27FC236}">
                <a16:creationId xmlns:a16="http://schemas.microsoft.com/office/drawing/2014/main" id="{982A78FD-0417-5CED-C05C-AB5010BA53F3}"/>
              </a:ext>
            </a:extLst>
          </p:cNvPr>
          <p:cNvPicPr>
            <a:picLocks noChangeAspect="1"/>
          </p:cNvPicPr>
          <p:nvPr/>
        </p:nvPicPr>
        <p:blipFill>
          <a:blip r:embed="rId3"/>
          <a:stretch>
            <a:fillRect/>
          </a:stretch>
        </p:blipFill>
        <p:spPr>
          <a:xfrm>
            <a:off x="7320515" y="2624285"/>
            <a:ext cx="809621" cy="804715"/>
          </a:xfrm>
          <a:prstGeom prst="rect">
            <a:avLst/>
          </a:prstGeom>
        </p:spPr>
      </p:pic>
    </p:spTree>
    <p:extLst>
      <p:ext uri="{BB962C8B-B14F-4D97-AF65-F5344CB8AC3E}">
        <p14:creationId xmlns:p14="http://schemas.microsoft.com/office/powerpoint/2010/main" val="1416508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aphicFrame>
        <p:nvGraphicFramePr>
          <p:cNvPr id="17" name="表 16">
            <a:extLst>
              <a:ext uri="{FF2B5EF4-FFF2-40B4-BE49-F238E27FC236}">
                <a16:creationId xmlns:a16="http://schemas.microsoft.com/office/drawing/2014/main" id="{2201639C-A9C7-47E0-942B-4B8D421D9B4E}"/>
              </a:ext>
            </a:extLst>
          </p:cNvPr>
          <p:cNvGraphicFramePr>
            <a:graphicFrameLocks noGrp="1"/>
          </p:cNvGraphicFramePr>
          <p:nvPr>
            <p:extLst>
              <p:ext uri="{D42A27DB-BD31-4B8C-83A1-F6EECF244321}">
                <p14:modId xmlns:p14="http://schemas.microsoft.com/office/powerpoint/2010/main" val="2025684554"/>
              </p:ext>
            </p:extLst>
          </p:nvPr>
        </p:nvGraphicFramePr>
        <p:xfrm>
          <a:off x="6" y="-1"/>
          <a:ext cx="12196803" cy="6858003"/>
        </p:xfrm>
        <a:graphic>
          <a:graphicData uri="http://schemas.openxmlformats.org/drawingml/2006/table">
            <a:tbl>
              <a:tblPr>
                <a:tableStyleId>{5C22544A-7EE6-4342-B048-85BDC9FD1C3A}</a:tableStyleId>
              </a:tblPr>
              <a:tblGrid>
                <a:gridCol w="2030752">
                  <a:extLst>
                    <a:ext uri="{9D8B030D-6E8A-4147-A177-3AD203B41FA5}">
                      <a16:colId xmlns:a16="http://schemas.microsoft.com/office/drawing/2014/main" val="9547173"/>
                    </a:ext>
                  </a:extLst>
                </a:gridCol>
                <a:gridCol w="2257591">
                  <a:extLst>
                    <a:ext uri="{9D8B030D-6E8A-4147-A177-3AD203B41FA5}">
                      <a16:colId xmlns:a16="http://schemas.microsoft.com/office/drawing/2014/main" val="3182321955"/>
                    </a:ext>
                  </a:extLst>
                </a:gridCol>
                <a:gridCol w="2030752">
                  <a:extLst>
                    <a:ext uri="{9D8B030D-6E8A-4147-A177-3AD203B41FA5}">
                      <a16:colId xmlns:a16="http://schemas.microsoft.com/office/drawing/2014/main" val="2607255482"/>
                    </a:ext>
                  </a:extLst>
                </a:gridCol>
                <a:gridCol w="4693102">
                  <a:extLst>
                    <a:ext uri="{9D8B030D-6E8A-4147-A177-3AD203B41FA5}">
                      <a16:colId xmlns:a16="http://schemas.microsoft.com/office/drawing/2014/main" val="3740763531"/>
                    </a:ext>
                  </a:extLst>
                </a:gridCol>
                <a:gridCol w="1184606">
                  <a:extLst>
                    <a:ext uri="{9D8B030D-6E8A-4147-A177-3AD203B41FA5}">
                      <a16:colId xmlns:a16="http://schemas.microsoft.com/office/drawing/2014/main" val="3177450486"/>
                    </a:ext>
                  </a:extLst>
                </a:gridCol>
              </a:tblGrid>
              <a:tr h="379691">
                <a:tc>
                  <a:txBody>
                    <a:bodyPr/>
                    <a:lstStyle/>
                    <a:p>
                      <a:pPr algn="ctr" fontAlgn="ctr"/>
                      <a:r>
                        <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rPr>
                        <a:t>ローカルサイト名</a:t>
                      </a:r>
                      <a:endParaRPr lang="en-US" altLang="ja-JP"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solidFill>
                      <a:schemeClr val="accent1"/>
                    </a:solidFill>
                  </a:tcPr>
                </a:tc>
                <a:tc grid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[202026-0390]</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日高自動車道</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_</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新冠町</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_</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稲荷改良工事</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株</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出口組</a:t>
                      </a:r>
                    </a:p>
                  </a:txBody>
                  <a:tcPr marL="108000" marR="108000" marT="0" marB="0" anchor="ctr">
                    <a:lnR w="31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a:txBody>
                    <a:bodyPr/>
                    <a:lstStyle/>
                    <a:p>
                      <a:pPr algn="ctr" fontAlgn="ctr"/>
                      <a:r>
                        <a:rPr lang="en-US" altLang="ja-JP" sz="2000" b="0" i="0" u="none" strike="noStrike" dirty="0">
                          <a:ln>
                            <a:noFill/>
                          </a:ln>
                          <a:solidFill>
                            <a:schemeClr val="bg1"/>
                          </a:solidFill>
                          <a:effectLst/>
                          <a:latin typeface="メイリオ" panose="020B0604030504040204" pitchFamily="50" charset="-128"/>
                          <a:ea typeface="メイリオ" panose="020B0604030504040204" pitchFamily="50" charset="-128"/>
                        </a:rPr>
                        <a:t>11</a:t>
                      </a:r>
                    </a:p>
                  </a:txBody>
                  <a:tcPr marL="108000" marR="108000" marT="0" marB="0" anchor="ctr">
                    <a:lnL w="3175" cap="flat" cmpd="sng" algn="ctr">
                      <a:solidFill>
                        <a:schemeClr val="bg1"/>
                      </a:solidFill>
                      <a:prstDash val="solid"/>
                      <a:round/>
                      <a:headEnd type="none" w="med" len="med"/>
                      <a:tailEnd type="none" w="med" len="med"/>
                    </a:lnL>
                    <a:lnB w="3175" cap="flat" cmpd="sng" algn="ctr">
                      <a:solidFill>
                        <a:schemeClr val="bg1"/>
                      </a:solidFill>
                      <a:prstDash val="solid"/>
                      <a:round/>
                      <a:headEnd type="none" w="med" len="med"/>
                      <a:tailEnd type="none" w="med" len="med"/>
                    </a:lnB>
                    <a:solidFill>
                      <a:srgbClr val="4472C4"/>
                    </a:solidFill>
                  </a:tcPr>
                </a:tc>
                <a:extLst>
                  <a:ext uri="{0D108BD9-81ED-4DB2-BD59-A6C34878D82A}">
                    <a16:rowId xmlns:a16="http://schemas.microsoft.com/office/drawing/2014/main" val="1903256034"/>
                  </a:ext>
                </a:extLst>
              </a:tr>
              <a:tr h="379691">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項　  　目</a:t>
                      </a:r>
                      <a:endParaRPr lang="en-US" altLang="ja-JP" sz="1100" b="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solidFill>
                      <a:schemeClr val="accent1"/>
                    </a:solidFill>
                  </a:tcPr>
                </a:tc>
                <a:tc>
                  <a:txBody>
                    <a:bodyPr/>
                    <a:lstStyle/>
                    <a:p>
                      <a:pPr algn="ctr" fontAlgn="ct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創意工夫</a:t>
                      </a:r>
                    </a:p>
                  </a:txBody>
                  <a:tcPr marL="108000" marR="108000" marT="0" marB="0"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評 価 内 容</a:t>
                      </a:r>
                      <a:endPar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lnT w="12700" cap="flat" cmpd="sng" algn="ctr">
                      <a:solidFill>
                        <a:schemeClr val="bg1"/>
                      </a:solidFill>
                      <a:prstDash val="solid"/>
                      <a:round/>
                      <a:headEnd type="none" w="med" len="med"/>
                      <a:tailEnd type="none" w="med" len="med"/>
                    </a:lnT>
                    <a:solidFill>
                      <a:schemeClr val="accent1"/>
                    </a:solidFill>
                  </a:tcPr>
                </a:tc>
                <a:tc gridSpan="2">
                  <a:txBody>
                    <a:bodyPr/>
                    <a:lstStyle/>
                    <a:p>
                      <a:pPr marL="457248" marR="0" lvl="1" indent="0" algn="l" defTabSz="914495" rtl="0" eaLnBrk="1" fontAlgn="auto" latinLnBrk="0" hangingPunct="1">
                        <a:lnSpc>
                          <a:spcPct val="100000"/>
                        </a:lnSpc>
                        <a:spcBef>
                          <a:spcPts val="0"/>
                        </a:spcBef>
                        <a:spcAft>
                          <a:spcPts val="0"/>
                        </a:spcAft>
                        <a:buClrTx/>
                        <a:buSzTx/>
                        <a:buFontTx/>
                        <a:buNone/>
                        <a:tabLst/>
                        <a:defRPr/>
                      </a:pP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写真</a:t>
                      </a:r>
                      <a:r>
                        <a:rPr lang="en-US" altLang="ja-JP"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a:t>
                      </a: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インフラＤＸ</a:t>
                      </a:r>
                      <a:r>
                        <a:rPr lang="en-US" altLang="ja-JP"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a:t>
                      </a:r>
                      <a:endParaRPr kumimoji="1" lang="ja-JP" altLang="en-US" sz="1100" dirty="0">
                        <a:latin typeface="BIZ UDゴシック" panose="020B0400000000000000" pitchFamily="49" charset="-128"/>
                        <a:ea typeface="BIZ UDゴシック" panose="020B0400000000000000" pitchFamily="49" charset="-128"/>
                      </a:endParaRPr>
                    </a:p>
                  </a:txBody>
                  <a:tcPr marL="108000" marR="108000" marT="0" marB="0" anchor="ctr">
                    <a:solidFill>
                      <a:schemeClr val="accent1">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2106744936"/>
                  </a:ext>
                </a:extLst>
              </a:tr>
              <a:tr h="379691">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実 施 内 容</a:t>
                      </a:r>
                      <a:endPar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lnR w="12700" cap="flat" cmpd="sng" algn="ctr">
                      <a:solidFill>
                        <a:schemeClr val="bg1"/>
                      </a:solidFill>
                      <a:prstDash val="solid"/>
                      <a:round/>
                      <a:headEnd type="none" w="med" len="med"/>
                      <a:tailEnd type="none" w="med" len="med"/>
                    </a:lnR>
                    <a:solidFill>
                      <a:schemeClr val="accent1"/>
                    </a:solidFill>
                  </a:tcPr>
                </a:tc>
                <a:tc gridSpan="4">
                  <a:txBody>
                    <a:bodyPr/>
                    <a:lstStyle/>
                    <a:p>
                      <a:pPr marL="457248" marR="0" lvl="1" indent="0" algn="l" defTabSz="914495" rtl="0" eaLnBrk="1" fontAlgn="auto" latinLnBrk="0" hangingPunct="1">
                        <a:lnSpc>
                          <a:spcPct val="100000"/>
                        </a:lnSpc>
                        <a:spcBef>
                          <a:spcPts val="0"/>
                        </a:spcBef>
                        <a:spcAft>
                          <a:spcPts val="0"/>
                        </a:spcAft>
                        <a:buClrTx/>
                        <a:buSzTx/>
                        <a:buFontTx/>
                        <a:buNone/>
                        <a:tabLst/>
                        <a:defRPr/>
                      </a:pP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ＧＮＳＳによる座標入り写真を標準</a:t>
                      </a:r>
                      <a:r>
                        <a:rPr lang="ja-JP" altLang="en-US" sz="1100" b="0" i="0" u="none" strike="noStrike">
                          <a:ln>
                            <a:noFill/>
                          </a:ln>
                          <a:solidFill>
                            <a:srgbClr val="002060"/>
                          </a:solidFill>
                          <a:effectLst/>
                          <a:latin typeface="BIZ UDゴシック" panose="020B0400000000000000" pitchFamily="49" charset="-128"/>
                          <a:ea typeface="BIZ UDゴシック" panose="020B0400000000000000" pitchFamily="49" charset="-128"/>
                        </a:rPr>
                        <a:t>としＧＩＳ</a:t>
                      </a: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アプリとの連携</a:t>
                      </a:r>
                      <a:r>
                        <a:rPr lang="ja-JP" altLang="en-US" sz="1100" b="0" i="0" u="none" strike="noStrike">
                          <a:ln>
                            <a:noFill/>
                          </a:ln>
                          <a:solidFill>
                            <a:srgbClr val="002060"/>
                          </a:solidFill>
                          <a:effectLst/>
                          <a:latin typeface="BIZ UDゴシック" panose="020B0400000000000000" pitchFamily="49" charset="-128"/>
                          <a:ea typeface="BIZ UDゴシック" panose="020B0400000000000000" pitchFamily="49" charset="-128"/>
                        </a:rPr>
                        <a:t>を強化ほか</a:t>
                      </a:r>
                      <a:endParaRPr kumimoji="1" lang="ja-JP" altLang="en-US" sz="1100" dirty="0">
                        <a:latin typeface="BIZ UDゴシック" panose="020B0400000000000000" pitchFamily="49" charset="-128"/>
                        <a:ea typeface="BIZ UDゴシック" panose="020B0400000000000000" pitchFamily="49" charset="-128"/>
                      </a:endParaRPr>
                    </a:p>
                  </a:txBody>
                  <a:tcPr marL="108000" marR="108000" marT="0" marB="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817461031"/>
                  </a:ext>
                </a:extLst>
              </a:tr>
              <a:tr h="1442825">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説　    明</a:t>
                      </a:r>
                      <a:endPar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lnR w="12700" cap="flat" cmpd="sng" algn="ctr">
                      <a:solidFill>
                        <a:schemeClr val="bg1"/>
                      </a:solidFill>
                      <a:prstDash val="solid"/>
                      <a:round/>
                      <a:headEnd type="none" w="med" len="med"/>
                      <a:tailEnd type="none" w="med" len="med"/>
                    </a:lnR>
                    <a:solidFill>
                      <a:srgbClr val="4472C4"/>
                    </a:solidFill>
                  </a:tcPr>
                </a:tc>
                <a:tc gridSpan="4">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工事に係わる写真のプロパティについて以下を社内統一運用とした。</a:t>
                      </a:r>
                      <a:endParaRPr lang="en-US" altLang="ja-JP"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（１）座標入りを標準とする。</a:t>
                      </a: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（２）プロパティのタイトルにローカルサイト名、件名に写真の説明を記入する。</a:t>
                      </a:r>
                      <a:endParaRPr lang="en-US" altLang="ja-JP"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（３）ファイル名は「一括変換ソフト</a:t>
                      </a:r>
                      <a:r>
                        <a:rPr lang="en-US" altLang="ja-JP" sz="1100" b="0" i="0" u="none" strike="noStrike" dirty="0" err="1">
                          <a:ln>
                            <a:noFill/>
                          </a:ln>
                          <a:solidFill>
                            <a:srgbClr val="002060"/>
                          </a:solidFill>
                          <a:effectLst/>
                          <a:latin typeface="BIZ UDゴシック" panose="020B0400000000000000" pitchFamily="49" charset="-128"/>
                          <a:ea typeface="BIZ UDゴシック" panose="020B0400000000000000" pitchFamily="49" charset="-128"/>
                        </a:rPr>
                        <a:t>Picmv</a:t>
                      </a: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」を使用し“</a:t>
                      </a:r>
                      <a:r>
                        <a:rPr lang="en-US" altLang="ja-JP" sz="1100" b="0" i="0" u="none" strike="noStrike" dirty="0" err="1">
                          <a:ln>
                            <a:noFill/>
                          </a:ln>
                          <a:solidFill>
                            <a:srgbClr val="002060"/>
                          </a:solidFill>
                          <a:effectLst/>
                          <a:latin typeface="BIZ UDゴシック" panose="020B0400000000000000" pitchFamily="49" charset="-128"/>
                          <a:ea typeface="BIZ UDゴシック" panose="020B0400000000000000" pitchFamily="49" charset="-128"/>
                        </a:rPr>
                        <a:t>yyyymmdd_hhmmss</a:t>
                      </a: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”に統一する。</a:t>
                      </a:r>
                      <a:endParaRPr lang="en-US" altLang="ja-JP"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効果</a:t>
                      </a:r>
                      <a:endParaRPr lang="en-US" altLang="ja-JP"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（１）ＧｏｏｇｌｅマップなどＧＩＳアプリへ連系可能となる。</a:t>
                      </a:r>
                      <a:endParaRPr lang="en-US" altLang="ja-JP"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（２）、（３）写真の保管管理が効率化した。</a:t>
                      </a:r>
                    </a:p>
                  </a:txBody>
                  <a:tcPr marL="108000" marR="108000" marT="3600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DAE3F3"/>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376653904"/>
                  </a:ext>
                </a:extLst>
              </a:tr>
              <a:tr h="4276105">
                <a:tc gridSpan="5">
                  <a:txBody>
                    <a:bodyPr/>
                    <a:lstStyle/>
                    <a:p>
                      <a:pPr algn="l" fontAlgn="b"/>
                      <a:endParaRPr lang="ja-JP" altLang="en-US" sz="1100" b="0" i="0" u="none" strike="noStrike" dirty="0">
                        <a:ln>
                          <a:noFill/>
                        </a:ln>
                        <a:solidFill>
                          <a:srgbClr val="002060"/>
                        </a:solidFill>
                        <a:effectLst/>
                        <a:latin typeface="メイリオ" panose="020B0604030504040204" pitchFamily="50" charset="-128"/>
                        <a:ea typeface="メイリオ" panose="020B0604030504040204" pitchFamily="50" charset="-128"/>
                      </a:endParaRPr>
                    </a:p>
                  </a:txBody>
                  <a:tcPr marL="9525" marR="9525" marT="9525" marB="0">
                    <a:solidFill>
                      <a:srgbClr val="DAE3F3"/>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107951424"/>
                  </a:ext>
                </a:extLst>
              </a:tr>
            </a:tbl>
          </a:graphicData>
        </a:graphic>
      </p:graphicFrame>
      <p:grpSp>
        <p:nvGrpSpPr>
          <p:cNvPr id="8" name="グループ化 7"/>
          <p:cNvGrpSpPr/>
          <p:nvPr/>
        </p:nvGrpSpPr>
        <p:grpSpPr>
          <a:xfrm>
            <a:off x="8064545" y="858136"/>
            <a:ext cx="4010025" cy="5524500"/>
            <a:chOff x="8064545" y="858136"/>
            <a:chExt cx="4010025" cy="5524500"/>
          </a:xfrm>
        </p:grpSpPr>
        <p:pic>
          <p:nvPicPr>
            <p:cNvPr id="4" name="図 3"/>
            <p:cNvPicPr>
              <a:picLocks noChangeAspect="1"/>
            </p:cNvPicPr>
            <p:nvPr/>
          </p:nvPicPr>
          <p:blipFill>
            <a:blip r:embed="rId2"/>
            <a:stretch>
              <a:fillRect/>
            </a:stretch>
          </p:blipFill>
          <p:spPr>
            <a:xfrm>
              <a:off x="8064545" y="858136"/>
              <a:ext cx="4010025" cy="5524500"/>
            </a:xfrm>
            <a:prstGeom prst="rect">
              <a:avLst/>
            </a:prstGeom>
          </p:spPr>
        </p:pic>
        <p:pic>
          <p:nvPicPr>
            <p:cNvPr id="6" name="図 5"/>
            <p:cNvPicPr>
              <a:picLocks noChangeAspect="1"/>
            </p:cNvPicPr>
            <p:nvPr/>
          </p:nvPicPr>
          <p:blipFill>
            <a:blip r:embed="rId3"/>
            <a:stretch>
              <a:fillRect/>
            </a:stretch>
          </p:blipFill>
          <p:spPr>
            <a:xfrm>
              <a:off x="8347609" y="4738277"/>
              <a:ext cx="3231247" cy="760907"/>
            </a:xfrm>
            <a:prstGeom prst="rect">
              <a:avLst/>
            </a:prstGeom>
          </p:spPr>
        </p:pic>
      </p:grpSp>
      <p:pic>
        <p:nvPicPr>
          <p:cNvPr id="7" name="図 6"/>
          <p:cNvPicPr>
            <a:picLocks noChangeAspect="1"/>
          </p:cNvPicPr>
          <p:nvPr/>
        </p:nvPicPr>
        <p:blipFill>
          <a:blip r:embed="rId4"/>
          <a:stretch>
            <a:fillRect/>
          </a:stretch>
        </p:blipFill>
        <p:spPr>
          <a:xfrm>
            <a:off x="5695218" y="4956814"/>
            <a:ext cx="2510859" cy="1759747"/>
          </a:xfrm>
          <a:prstGeom prst="rect">
            <a:avLst/>
          </a:prstGeom>
        </p:spPr>
      </p:pic>
      <p:pic>
        <p:nvPicPr>
          <p:cNvPr id="9" name="図 8"/>
          <p:cNvPicPr>
            <a:picLocks noChangeAspect="1"/>
          </p:cNvPicPr>
          <p:nvPr/>
        </p:nvPicPr>
        <p:blipFill>
          <a:blip r:embed="rId5"/>
          <a:stretch>
            <a:fillRect/>
          </a:stretch>
        </p:blipFill>
        <p:spPr>
          <a:xfrm>
            <a:off x="81481" y="3066506"/>
            <a:ext cx="7983064" cy="1448002"/>
          </a:xfrm>
          <a:prstGeom prst="rect">
            <a:avLst/>
          </a:prstGeom>
        </p:spPr>
      </p:pic>
      <p:sp>
        <p:nvSpPr>
          <p:cNvPr id="11" name="テキスト ボックス 5">
            <a:extLst>
              <a:ext uri="{FF2B5EF4-FFF2-40B4-BE49-F238E27FC236}">
                <a16:creationId xmlns:a16="http://schemas.microsoft.com/office/drawing/2014/main" id="{EA6C0E66-FCAA-4DB2-9B52-1AF23CDB77E6}"/>
              </a:ext>
            </a:extLst>
          </p:cNvPr>
          <p:cNvSpPr txBox="1"/>
          <p:nvPr/>
        </p:nvSpPr>
        <p:spPr>
          <a:xfrm>
            <a:off x="81481" y="2824526"/>
            <a:ext cx="2723823" cy="241980"/>
          </a:xfrm>
          <a:prstGeom prst="rect">
            <a:avLst/>
          </a:prstGeom>
          <a:solidFill>
            <a:srgbClr val="00FFCC"/>
          </a:solidFill>
          <a:ln w="9525" cmpd="sng">
            <a:noFill/>
          </a:ln>
        </p:spPr>
        <p:style>
          <a:lnRef idx="0">
            <a:scrgbClr r="0" g="0" b="0"/>
          </a:lnRef>
          <a:fillRef idx="0">
            <a:scrgbClr r="0" g="0" b="0"/>
          </a:fillRef>
          <a:effectRef idx="0">
            <a:scrgbClr r="0" g="0" b="0"/>
          </a:effectRef>
          <a:fontRef idx="minor">
            <a:schemeClr val="dk1"/>
          </a:fontRef>
        </p:style>
        <p:txBody>
          <a:bodyPr wrap="none" tIns="36000" bIns="36000"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dirty="0">
                <a:latin typeface="BIZ UDゴシック" panose="020B0400000000000000" pitchFamily="49" charset="-128"/>
                <a:ea typeface="BIZ UDゴシック" panose="020B0400000000000000" pitchFamily="49" charset="-128"/>
              </a:rPr>
              <a:t>▼プロパティ記入による写真の保管管理</a:t>
            </a:r>
          </a:p>
        </p:txBody>
      </p:sp>
    </p:spTree>
    <p:extLst>
      <p:ext uri="{BB962C8B-B14F-4D97-AF65-F5344CB8AC3E}">
        <p14:creationId xmlns:p14="http://schemas.microsoft.com/office/powerpoint/2010/main" val="1898607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aphicFrame>
        <p:nvGraphicFramePr>
          <p:cNvPr id="17" name="表 16">
            <a:extLst>
              <a:ext uri="{FF2B5EF4-FFF2-40B4-BE49-F238E27FC236}">
                <a16:creationId xmlns:a16="http://schemas.microsoft.com/office/drawing/2014/main" id="{2201639C-A9C7-47E0-942B-4B8D421D9B4E}"/>
              </a:ext>
            </a:extLst>
          </p:cNvPr>
          <p:cNvGraphicFramePr>
            <a:graphicFrameLocks noGrp="1"/>
          </p:cNvGraphicFramePr>
          <p:nvPr>
            <p:extLst>
              <p:ext uri="{D42A27DB-BD31-4B8C-83A1-F6EECF244321}">
                <p14:modId xmlns:p14="http://schemas.microsoft.com/office/powerpoint/2010/main" val="291351476"/>
              </p:ext>
            </p:extLst>
          </p:nvPr>
        </p:nvGraphicFramePr>
        <p:xfrm>
          <a:off x="6" y="-1"/>
          <a:ext cx="12196803" cy="6858003"/>
        </p:xfrm>
        <a:graphic>
          <a:graphicData uri="http://schemas.openxmlformats.org/drawingml/2006/table">
            <a:tbl>
              <a:tblPr>
                <a:tableStyleId>{5C22544A-7EE6-4342-B048-85BDC9FD1C3A}</a:tableStyleId>
              </a:tblPr>
              <a:tblGrid>
                <a:gridCol w="2030752">
                  <a:extLst>
                    <a:ext uri="{9D8B030D-6E8A-4147-A177-3AD203B41FA5}">
                      <a16:colId xmlns:a16="http://schemas.microsoft.com/office/drawing/2014/main" val="9547173"/>
                    </a:ext>
                  </a:extLst>
                </a:gridCol>
                <a:gridCol w="2257591">
                  <a:extLst>
                    <a:ext uri="{9D8B030D-6E8A-4147-A177-3AD203B41FA5}">
                      <a16:colId xmlns:a16="http://schemas.microsoft.com/office/drawing/2014/main" val="3182321955"/>
                    </a:ext>
                  </a:extLst>
                </a:gridCol>
                <a:gridCol w="2030752">
                  <a:extLst>
                    <a:ext uri="{9D8B030D-6E8A-4147-A177-3AD203B41FA5}">
                      <a16:colId xmlns:a16="http://schemas.microsoft.com/office/drawing/2014/main" val="2607255482"/>
                    </a:ext>
                  </a:extLst>
                </a:gridCol>
                <a:gridCol w="4693102">
                  <a:extLst>
                    <a:ext uri="{9D8B030D-6E8A-4147-A177-3AD203B41FA5}">
                      <a16:colId xmlns:a16="http://schemas.microsoft.com/office/drawing/2014/main" val="3740763531"/>
                    </a:ext>
                  </a:extLst>
                </a:gridCol>
                <a:gridCol w="1184606">
                  <a:extLst>
                    <a:ext uri="{9D8B030D-6E8A-4147-A177-3AD203B41FA5}">
                      <a16:colId xmlns:a16="http://schemas.microsoft.com/office/drawing/2014/main" val="3177450486"/>
                    </a:ext>
                  </a:extLst>
                </a:gridCol>
              </a:tblGrid>
              <a:tr h="379691">
                <a:tc>
                  <a:txBody>
                    <a:bodyPr/>
                    <a:lstStyle/>
                    <a:p>
                      <a:pPr algn="ctr" fontAlgn="ctr"/>
                      <a:r>
                        <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rPr>
                        <a:t>ローカルサイト名</a:t>
                      </a:r>
                      <a:endParaRPr lang="en-US" altLang="ja-JP"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solidFill>
                      <a:schemeClr val="accent1"/>
                    </a:solidFill>
                  </a:tcPr>
                </a:tc>
                <a:tc grid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[202126-0390]</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日高自動車道</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_</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新冠町</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_</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稲荷改良工事</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株</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出口組</a:t>
                      </a:r>
                    </a:p>
                  </a:txBody>
                  <a:tcPr marL="108000" marR="108000" marT="0" marB="0" anchor="ctr">
                    <a:lnR w="31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a:txBody>
                    <a:bodyPr/>
                    <a:lstStyle/>
                    <a:p>
                      <a:pPr algn="ctr" fontAlgn="ctr"/>
                      <a:r>
                        <a:rPr lang="en-US" altLang="ja-JP" sz="2000" b="0" i="0" u="none" strike="noStrike" dirty="0">
                          <a:ln>
                            <a:noFill/>
                          </a:ln>
                          <a:solidFill>
                            <a:schemeClr val="bg1"/>
                          </a:solidFill>
                          <a:effectLst/>
                          <a:latin typeface="メイリオ" panose="020B0604030504040204" pitchFamily="50" charset="-128"/>
                          <a:ea typeface="メイリオ" panose="020B0604030504040204" pitchFamily="50" charset="-128"/>
                        </a:rPr>
                        <a:t>15</a:t>
                      </a:r>
                    </a:p>
                  </a:txBody>
                  <a:tcPr marL="108000" marR="108000" marT="0" marB="0" anchor="ctr">
                    <a:lnL w="3175" cap="flat" cmpd="sng" algn="ctr">
                      <a:solidFill>
                        <a:schemeClr val="bg1"/>
                      </a:solidFill>
                      <a:prstDash val="solid"/>
                      <a:round/>
                      <a:headEnd type="none" w="med" len="med"/>
                      <a:tailEnd type="none" w="med" len="med"/>
                    </a:lnL>
                    <a:lnB w="3175" cap="flat" cmpd="sng" algn="ctr">
                      <a:solidFill>
                        <a:schemeClr val="bg1"/>
                      </a:solidFill>
                      <a:prstDash val="solid"/>
                      <a:round/>
                      <a:headEnd type="none" w="med" len="med"/>
                      <a:tailEnd type="none" w="med" len="med"/>
                    </a:lnB>
                    <a:solidFill>
                      <a:srgbClr val="4472C4"/>
                    </a:solidFill>
                  </a:tcPr>
                </a:tc>
                <a:extLst>
                  <a:ext uri="{0D108BD9-81ED-4DB2-BD59-A6C34878D82A}">
                    <a16:rowId xmlns:a16="http://schemas.microsoft.com/office/drawing/2014/main" val="1903256034"/>
                  </a:ext>
                </a:extLst>
              </a:tr>
              <a:tr h="379691">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項　  　目</a:t>
                      </a:r>
                      <a:endParaRPr lang="en-US" altLang="ja-JP" sz="1100" b="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solidFill>
                      <a:schemeClr val="accent1"/>
                    </a:solidFill>
                  </a:tcPr>
                </a:tc>
                <a:tc>
                  <a:txBody>
                    <a:bodyPr/>
                    <a:lstStyle/>
                    <a:p>
                      <a:pPr algn="ctr" fontAlgn="ct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創意工夫</a:t>
                      </a:r>
                    </a:p>
                  </a:txBody>
                  <a:tcPr marL="108000" marR="108000" marT="0" marB="0"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評 価 内 容</a:t>
                      </a:r>
                      <a:endPar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lnT w="12700" cap="flat" cmpd="sng" algn="ctr">
                      <a:solidFill>
                        <a:schemeClr val="bg1"/>
                      </a:solidFill>
                      <a:prstDash val="solid"/>
                      <a:round/>
                      <a:headEnd type="none" w="med" len="med"/>
                      <a:tailEnd type="none" w="med" len="med"/>
                    </a:lnT>
                    <a:solidFill>
                      <a:schemeClr val="accent1"/>
                    </a:solidFill>
                  </a:tcPr>
                </a:tc>
                <a:tc gridSpan="2">
                  <a:txBody>
                    <a:bodyPr/>
                    <a:lstStyle/>
                    <a:p>
                      <a:pPr lvl="1" algn="l" fontAlgn="b"/>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安全衛生</a:t>
                      </a:r>
                      <a:r>
                        <a:rPr lang="en-US" altLang="ja-JP"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a:t>
                      </a: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インフラＤＸ</a:t>
                      </a:r>
                      <a:r>
                        <a:rPr lang="en-US" altLang="ja-JP"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a:t>
                      </a:r>
                      <a:endPar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endParaRPr>
                    </a:p>
                  </a:txBody>
                  <a:tcPr marL="108000" marR="108000" marT="0" marB="0" anchor="ctr">
                    <a:solidFill>
                      <a:schemeClr val="accent1">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2106744936"/>
                  </a:ext>
                </a:extLst>
              </a:tr>
              <a:tr h="379691">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実 施 内 容</a:t>
                      </a:r>
                      <a:endPar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lnR w="12700" cap="flat" cmpd="sng" algn="ctr">
                      <a:solidFill>
                        <a:schemeClr val="bg1"/>
                      </a:solidFill>
                      <a:prstDash val="solid"/>
                      <a:round/>
                      <a:headEnd type="none" w="med" len="med"/>
                      <a:tailEnd type="none" w="med" len="med"/>
                    </a:lnR>
                    <a:solidFill>
                      <a:schemeClr val="accent1"/>
                    </a:solidFill>
                  </a:tcPr>
                </a:tc>
                <a:tc gridSpan="4">
                  <a:txBody>
                    <a:bodyPr/>
                    <a:lstStyle/>
                    <a:p>
                      <a:pPr marL="457200" marR="0" lvl="1" indent="0" algn="l" defTabSz="914400" rtl="0" eaLnBrk="1" fontAlgn="ctr" latinLnBrk="0" hangingPunct="1">
                        <a:lnSpc>
                          <a:spcPct val="100000"/>
                        </a:lnSpc>
                        <a:spcBef>
                          <a:spcPts val="0"/>
                        </a:spcBef>
                        <a:spcAft>
                          <a:spcPts val="0"/>
                        </a:spcAft>
                        <a:buClrTx/>
                        <a:buSzTx/>
                        <a:buFontTx/>
                        <a:buNone/>
                        <a:tabLst/>
                        <a:defRPr/>
                      </a:pP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ＱＲコードを活用した安全管理の工夫及びＣＰＤＳ講習会で公開</a:t>
                      </a:r>
                    </a:p>
                  </a:txBody>
                  <a:tcPr marL="108000" marR="108000" marT="0" marB="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817461031"/>
                  </a:ext>
                </a:extLst>
              </a:tr>
              <a:tr h="1442825">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説　    明</a:t>
                      </a:r>
                      <a:endPar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lnR w="12700" cap="flat" cmpd="sng" algn="ctr">
                      <a:solidFill>
                        <a:schemeClr val="bg1"/>
                      </a:solidFill>
                      <a:prstDash val="solid"/>
                      <a:round/>
                      <a:headEnd type="none" w="med" len="med"/>
                      <a:tailEnd type="none" w="med" len="med"/>
                    </a:lnR>
                    <a:solidFill>
                      <a:srgbClr val="4472C4"/>
                    </a:solidFill>
                  </a:tcPr>
                </a:tc>
                <a:tc gridSpan="4">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当現場技術員が日高自動車道工事安全連絡協議会主催の講習会</a:t>
                      </a:r>
                      <a:r>
                        <a:rPr lang="en-US" altLang="ja-JP"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a:t>
                      </a: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題：各企業の先進的取組から身近な作業効率の向上など創意工夫の実施事例</a:t>
                      </a:r>
                      <a:r>
                        <a:rPr lang="en-US" altLang="ja-JP"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a:t>
                      </a: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へ講師として参加し、当現場での実施事例について講話した。</a:t>
                      </a:r>
                      <a:endParaRPr lang="en-US" altLang="ja-JP"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endParaRPr lang="en-US" altLang="ja-JP"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　</a:t>
                      </a:r>
                      <a:r>
                        <a:rPr lang="en-US" altLang="ja-JP"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2021/12/03</a:t>
                      </a: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実施</a:t>
                      </a:r>
                      <a:endParaRPr lang="en-US" altLang="ja-JP"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　開催地：新冠青年の家</a:t>
                      </a:r>
                      <a:endParaRPr lang="en-US" altLang="ja-JP"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　講話タイトル：ＱＲコードを活用した安全管理（案）～緊急時に備える個人情報の取り扱い</a:t>
                      </a:r>
                      <a:r>
                        <a:rPr lang="en-US" altLang="ja-JP"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and</a:t>
                      </a: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保持している資格の見える化～</a:t>
                      </a:r>
                      <a:endParaRPr lang="en-US" altLang="ja-JP"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　講師：当現場の担当技術者である　</a:t>
                      </a:r>
                      <a:r>
                        <a:rPr lang="zh-TW"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工事部　工事係長　庄司 英紀</a:t>
                      </a:r>
                      <a:endParaRPr lang="en-US" altLang="ja-JP"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endParaRPr>
                    </a:p>
                  </a:txBody>
                  <a:tcPr marL="108000" marR="108000" marT="3600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DAE3F3"/>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376653904"/>
                  </a:ext>
                </a:extLst>
              </a:tr>
              <a:tr h="4276105">
                <a:tc gridSpan="5">
                  <a:txBody>
                    <a:bodyPr/>
                    <a:lstStyle/>
                    <a:p>
                      <a:pPr algn="l" fontAlgn="b"/>
                      <a:endParaRPr lang="ja-JP" altLang="en-US" sz="1100" b="0" i="0" u="none" strike="noStrike" dirty="0">
                        <a:ln>
                          <a:noFill/>
                        </a:ln>
                        <a:solidFill>
                          <a:srgbClr val="002060"/>
                        </a:solidFill>
                        <a:effectLst/>
                        <a:latin typeface="メイリオ" panose="020B0604030504040204" pitchFamily="50" charset="-128"/>
                        <a:ea typeface="メイリオ" panose="020B0604030504040204" pitchFamily="50" charset="-128"/>
                      </a:endParaRPr>
                    </a:p>
                  </a:txBody>
                  <a:tcPr marL="9525" marR="9525" marT="9525" marB="0">
                    <a:solidFill>
                      <a:srgbClr val="DAE3F3"/>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107951424"/>
                  </a:ext>
                </a:extLst>
              </a:tr>
            </a:tbl>
          </a:graphicData>
        </a:graphic>
      </p:graphicFrame>
      <p:pic>
        <p:nvPicPr>
          <p:cNvPr id="12" name="図 11" descr="男, 立つ, 持つ が含まれている画像&#10;&#10;自動的に生成された説明">
            <a:extLst>
              <a:ext uri="{FF2B5EF4-FFF2-40B4-BE49-F238E27FC236}">
                <a16:creationId xmlns:a16="http://schemas.microsoft.com/office/drawing/2014/main" id="{EACFC5FB-E5A7-0816-4B56-F6C29CC530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568" y="2562282"/>
            <a:ext cx="10254070" cy="4295720"/>
          </a:xfrm>
          <a:prstGeom prst="rect">
            <a:avLst/>
          </a:prstGeom>
        </p:spPr>
      </p:pic>
      <p:sp>
        <p:nvSpPr>
          <p:cNvPr id="16" name="テキスト ボックス 5">
            <a:extLst>
              <a:ext uri="{FF2B5EF4-FFF2-40B4-BE49-F238E27FC236}">
                <a16:creationId xmlns:a16="http://schemas.microsoft.com/office/drawing/2014/main" id="{EA6C0E66-FCAA-4DB2-9B52-1AF23CDB77E6}"/>
              </a:ext>
            </a:extLst>
          </p:cNvPr>
          <p:cNvSpPr txBox="1"/>
          <p:nvPr/>
        </p:nvSpPr>
        <p:spPr>
          <a:xfrm>
            <a:off x="9130321" y="2562282"/>
            <a:ext cx="2018501" cy="241980"/>
          </a:xfrm>
          <a:prstGeom prst="rect">
            <a:avLst/>
          </a:prstGeom>
          <a:solidFill>
            <a:srgbClr val="00FFCC"/>
          </a:solidFill>
          <a:ln w="9525" cmpd="sng">
            <a:noFill/>
          </a:ln>
        </p:spPr>
        <p:style>
          <a:lnRef idx="0">
            <a:scrgbClr r="0" g="0" b="0"/>
          </a:lnRef>
          <a:fillRef idx="0">
            <a:scrgbClr r="0" g="0" b="0"/>
          </a:fillRef>
          <a:effectRef idx="0">
            <a:scrgbClr r="0" g="0" b="0"/>
          </a:effectRef>
          <a:fontRef idx="minor">
            <a:schemeClr val="dk1"/>
          </a:fontRef>
        </p:style>
        <p:txBody>
          <a:bodyPr wrap="none" tIns="36000" bIns="36000"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dirty="0">
                <a:latin typeface="BIZ UDゴシック" panose="020B0400000000000000" pitchFamily="49" charset="-128"/>
                <a:ea typeface="BIZ UDゴシック" panose="020B0400000000000000" pitchFamily="49" charset="-128"/>
              </a:rPr>
              <a:t>ＣＰＤＳ工種会での講話状況</a:t>
            </a:r>
          </a:p>
        </p:txBody>
      </p:sp>
    </p:spTree>
    <p:extLst>
      <p:ext uri="{BB962C8B-B14F-4D97-AF65-F5344CB8AC3E}">
        <p14:creationId xmlns:p14="http://schemas.microsoft.com/office/powerpoint/2010/main" val="3669625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aphicFrame>
        <p:nvGraphicFramePr>
          <p:cNvPr id="17" name="表 16">
            <a:extLst>
              <a:ext uri="{FF2B5EF4-FFF2-40B4-BE49-F238E27FC236}">
                <a16:creationId xmlns:a16="http://schemas.microsoft.com/office/drawing/2014/main" id="{2201639C-A9C7-47E0-942B-4B8D421D9B4E}"/>
              </a:ext>
            </a:extLst>
          </p:cNvPr>
          <p:cNvGraphicFramePr>
            <a:graphicFrameLocks noGrp="1"/>
          </p:cNvGraphicFramePr>
          <p:nvPr>
            <p:extLst>
              <p:ext uri="{D42A27DB-BD31-4B8C-83A1-F6EECF244321}">
                <p14:modId xmlns:p14="http://schemas.microsoft.com/office/powerpoint/2010/main" val="889561117"/>
              </p:ext>
            </p:extLst>
          </p:nvPr>
        </p:nvGraphicFramePr>
        <p:xfrm>
          <a:off x="9530" y="-1"/>
          <a:ext cx="12196803" cy="6858003"/>
        </p:xfrm>
        <a:graphic>
          <a:graphicData uri="http://schemas.openxmlformats.org/drawingml/2006/table">
            <a:tbl>
              <a:tblPr>
                <a:tableStyleId>{5C22544A-7EE6-4342-B048-85BDC9FD1C3A}</a:tableStyleId>
              </a:tblPr>
              <a:tblGrid>
                <a:gridCol w="2030752">
                  <a:extLst>
                    <a:ext uri="{9D8B030D-6E8A-4147-A177-3AD203B41FA5}">
                      <a16:colId xmlns:a16="http://schemas.microsoft.com/office/drawing/2014/main" val="9547173"/>
                    </a:ext>
                  </a:extLst>
                </a:gridCol>
                <a:gridCol w="2257591">
                  <a:extLst>
                    <a:ext uri="{9D8B030D-6E8A-4147-A177-3AD203B41FA5}">
                      <a16:colId xmlns:a16="http://schemas.microsoft.com/office/drawing/2014/main" val="3182321955"/>
                    </a:ext>
                  </a:extLst>
                </a:gridCol>
                <a:gridCol w="2030752">
                  <a:extLst>
                    <a:ext uri="{9D8B030D-6E8A-4147-A177-3AD203B41FA5}">
                      <a16:colId xmlns:a16="http://schemas.microsoft.com/office/drawing/2014/main" val="2607255482"/>
                    </a:ext>
                  </a:extLst>
                </a:gridCol>
                <a:gridCol w="4693102">
                  <a:extLst>
                    <a:ext uri="{9D8B030D-6E8A-4147-A177-3AD203B41FA5}">
                      <a16:colId xmlns:a16="http://schemas.microsoft.com/office/drawing/2014/main" val="3740763531"/>
                    </a:ext>
                  </a:extLst>
                </a:gridCol>
                <a:gridCol w="1184606">
                  <a:extLst>
                    <a:ext uri="{9D8B030D-6E8A-4147-A177-3AD203B41FA5}">
                      <a16:colId xmlns:a16="http://schemas.microsoft.com/office/drawing/2014/main" val="3177450486"/>
                    </a:ext>
                  </a:extLst>
                </a:gridCol>
              </a:tblGrid>
              <a:tr h="379691">
                <a:tc>
                  <a:txBody>
                    <a:bodyPr/>
                    <a:lstStyle/>
                    <a:p>
                      <a:pPr algn="ctr" fontAlgn="ctr"/>
                      <a:r>
                        <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rPr>
                        <a:t>ローカルサイト名</a:t>
                      </a:r>
                      <a:endParaRPr lang="en-US" altLang="ja-JP"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solidFill>
                      <a:schemeClr val="accent1"/>
                    </a:solidFill>
                  </a:tcPr>
                </a:tc>
                <a:tc grid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[202026-0390]</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日高自動車道</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_</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新冠町</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_</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稲荷改良工事</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株</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出口組</a:t>
                      </a:r>
                    </a:p>
                  </a:txBody>
                  <a:tcPr marL="108000" marR="108000" marT="0" marB="0" anchor="ctr">
                    <a:lnR w="31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a:txBody>
                    <a:bodyPr/>
                    <a:lstStyle/>
                    <a:p>
                      <a:pPr algn="ctr" fontAlgn="ctr"/>
                      <a:r>
                        <a:rPr lang="en-US" altLang="ja-JP" sz="2000" b="0" i="0" u="none" strike="noStrike" dirty="0">
                          <a:ln>
                            <a:noFill/>
                          </a:ln>
                          <a:solidFill>
                            <a:schemeClr val="bg1"/>
                          </a:solidFill>
                          <a:effectLst/>
                          <a:latin typeface="メイリオ" panose="020B0604030504040204" pitchFamily="50" charset="-128"/>
                          <a:ea typeface="メイリオ" panose="020B0604030504040204" pitchFamily="50" charset="-128"/>
                        </a:rPr>
                        <a:t>20</a:t>
                      </a:r>
                    </a:p>
                  </a:txBody>
                  <a:tcPr marL="108000" marR="108000" marT="0" marB="0" anchor="ctr">
                    <a:lnL w="3175" cap="flat" cmpd="sng" algn="ctr">
                      <a:solidFill>
                        <a:schemeClr val="bg1"/>
                      </a:solidFill>
                      <a:prstDash val="solid"/>
                      <a:round/>
                      <a:headEnd type="none" w="med" len="med"/>
                      <a:tailEnd type="none" w="med" len="med"/>
                    </a:lnL>
                    <a:lnB w="3175" cap="flat" cmpd="sng" algn="ctr">
                      <a:solidFill>
                        <a:schemeClr val="bg1"/>
                      </a:solidFill>
                      <a:prstDash val="solid"/>
                      <a:round/>
                      <a:headEnd type="none" w="med" len="med"/>
                      <a:tailEnd type="none" w="med" len="med"/>
                    </a:lnB>
                    <a:solidFill>
                      <a:srgbClr val="4472C4"/>
                    </a:solidFill>
                  </a:tcPr>
                </a:tc>
                <a:extLst>
                  <a:ext uri="{0D108BD9-81ED-4DB2-BD59-A6C34878D82A}">
                    <a16:rowId xmlns:a16="http://schemas.microsoft.com/office/drawing/2014/main" val="1903256034"/>
                  </a:ext>
                </a:extLst>
              </a:tr>
              <a:tr h="379691">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項　  　目</a:t>
                      </a:r>
                      <a:endParaRPr lang="en-US" altLang="ja-JP" sz="1100" b="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solidFill>
                      <a:schemeClr val="accent1"/>
                    </a:solidFill>
                  </a:tcPr>
                </a:tc>
                <a:tc>
                  <a:txBody>
                    <a:bodyPr/>
                    <a:lstStyle/>
                    <a:p>
                      <a:pPr algn="ctr" fontAlgn="ct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創意工夫</a:t>
                      </a:r>
                    </a:p>
                  </a:txBody>
                  <a:tcPr marL="108000" marR="108000" marT="0" marB="0"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評 価 内 容</a:t>
                      </a:r>
                      <a:endPar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lnT w="12700" cap="flat" cmpd="sng" algn="ctr">
                      <a:solidFill>
                        <a:schemeClr val="bg1"/>
                      </a:solidFill>
                      <a:prstDash val="solid"/>
                      <a:round/>
                      <a:headEnd type="none" w="med" len="med"/>
                      <a:tailEnd type="none" w="med" len="med"/>
                    </a:lnT>
                    <a:solidFill>
                      <a:schemeClr val="accent1"/>
                    </a:solidFill>
                  </a:tcPr>
                </a:tc>
                <a:tc gridSpan="2">
                  <a:txBody>
                    <a:bodyPr/>
                    <a:lstStyle/>
                    <a:p>
                      <a:pPr lvl="1" algn="l" fontAlgn="b"/>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工程管理</a:t>
                      </a:r>
                      <a:r>
                        <a:rPr lang="en-US" altLang="ja-JP"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a:t>
                      </a: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インフラＤＸ</a:t>
                      </a:r>
                      <a:r>
                        <a:rPr lang="en-US" altLang="ja-JP"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a:t>
                      </a:r>
                      <a:endPar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endParaRPr>
                    </a:p>
                  </a:txBody>
                  <a:tcPr marL="108000" marR="108000" marT="0" marB="0" anchor="ctr">
                    <a:solidFill>
                      <a:schemeClr val="accent1">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2106744936"/>
                  </a:ext>
                </a:extLst>
              </a:tr>
              <a:tr h="379691">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実 施 内 容</a:t>
                      </a:r>
                      <a:endPar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lnR w="12700" cap="flat" cmpd="sng" algn="ctr">
                      <a:solidFill>
                        <a:schemeClr val="bg1"/>
                      </a:solidFill>
                      <a:prstDash val="solid"/>
                      <a:round/>
                      <a:headEnd type="none" w="med" len="med"/>
                      <a:tailEnd type="none" w="med" len="med"/>
                    </a:lnR>
                    <a:solidFill>
                      <a:schemeClr val="accent1"/>
                    </a:solidFill>
                  </a:tcPr>
                </a:tc>
                <a:tc gridSpan="4">
                  <a:txBody>
                    <a:bodyPr/>
                    <a:lstStyle/>
                    <a:p>
                      <a:pPr marL="457200" marR="0" lvl="1" indent="0" algn="l" defTabSz="914400" rtl="0" eaLnBrk="1" fontAlgn="ctr" latinLnBrk="0" hangingPunct="1">
                        <a:lnSpc>
                          <a:spcPct val="100000"/>
                        </a:lnSpc>
                        <a:spcBef>
                          <a:spcPts val="0"/>
                        </a:spcBef>
                        <a:spcAft>
                          <a:spcPts val="0"/>
                        </a:spcAft>
                        <a:buClrTx/>
                        <a:buSzTx/>
                        <a:buFontTx/>
                        <a:buNone/>
                        <a:tabLst/>
                        <a:defRPr/>
                      </a:pP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ＩＣＴ施工による工程短縮と</a:t>
                      </a: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「伝わる写真」の撮影を心掛け</a:t>
                      </a:r>
                      <a:endPar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endParaRPr>
                    </a:p>
                  </a:txBody>
                  <a:tcPr marL="108000" marR="108000" marT="0" marB="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817461031"/>
                  </a:ext>
                </a:extLst>
              </a:tr>
              <a:tr h="1442825">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説　    明</a:t>
                      </a:r>
                      <a:endPar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lnR w="12700" cap="flat" cmpd="sng" algn="ctr">
                      <a:solidFill>
                        <a:schemeClr val="bg1"/>
                      </a:solidFill>
                      <a:prstDash val="solid"/>
                      <a:round/>
                      <a:headEnd type="none" w="med" len="med"/>
                      <a:tailEnd type="none" w="med" len="med"/>
                    </a:lnR>
                    <a:solidFill>
                      <a:srgbClr val="4472C4"/>
                    </a:solidFill>
                  </a:tcPr>
                </a:tc>
                <a:tc gridSpan="4">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　ＩＣＴ施工により従来施工に比べ約２２％の工数を短縮した。その結果、４週８休の達成を容易にした。</a:t>
                      </a:r>
                      <a:endParaRPr lang="en-US" altLang="ja-JP"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　また、広報用の写真を意識し、「伝わる写真」の撮影技術向上のため社内での勉強会を行った。</a:t>
                      </a:r>
                      <a:endParaRPr lang="en-US" altLang="ja-JP"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endParaRPr>
                    </a:p>
                  </a:txBody>
                  <a:tcPr marL="108000" marR="108000" marT="3600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DAE3F3"/>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376653904"/>
                  </a:ext>
                </a:extLst>
              </a:tr>
              <a:tr h="4276105">
                <a:tc gridSpan="5">
                  <a:txBody>
                    <a:bodyPr/>
                    <a:lstStyle/>
                    <a:p>
                      <a:pPr algn="l" fontAlgn="b"/>
                      <a:endParaRPr lang="ja-JP" altLang="en-US" sz="1100" b="0" i="0" u="none" strike="noStrike" dirty="0">
                        <a:ln>
                          <a:noFill/>
                        </a:ln>
                        <a:solidFill>
                          <a:srgbClr val="002060"/>
                        </a:solidFill>
                        <a:effectLst/>
                        <a:latin typeface="メイリオ" panose="020B0604030504040204" pitchFamily="50" charset="-128"/>
                        <a:ea typeface="メイリオ" panose="020B0604030504040204" pitchFamily="50" charset="-128"/>
                      </a:endParaRPr>
                    </a:p>
                  </a:txBody>
                  <a:tcPr marL="9525" marR="9525" marT="9525" marB="0">
                    <a:solidFill>
                      <a:srgbClr val="DAE3F3"/>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107951424"/>
                  </a:ext>
                </a:extLst>
              </a:tr>
            </a:tbl>
          </a:graphicData>
        </a:graphic>
      </p:graphicFrame>
      <p:sp>
        <p:nvSpPr>
          <p:cNvPr id="6" name="正方形/長方形 5">
            <a:extLst>
              <a:ext uri="{FF2B5EF4-FFF2-40B4-BE49-F238E27FC236}">
                <a16:creationId xmlns:a16="http://schemas.microsoft.com/office/drawing/2014/main" id="{8EB2F329-4267-E774-1284-45865CD06894}"/>
              </a:ext>
            </a:extLst>
          </p:cNvPr>
          <p:cNvSpPr/>
          <p:nvPr/>
        </p:nvSpPr>
        <p:spPr>
          <a:xfrm>
            <a:off x="9530" y="2053083"/>
            <a:ext cx="12196803" cy="4804917"/>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D4455449-A7F1-B99B-04C9-08FB31D82FE2}"/>
              </a:ext>
            </a:extLst>
          </p:cNvPr>
          <p:cNvPicPr>
            <a:picLocks noChangeAspect="1"/>
          </p:cNvPicPr>
          <p:nvPr/>
        </p:nvPicPr>
        <p:blipFill>
          <a:blip r:embed="rId2"/>
          <a:stretch>
            <a:fillRect/>
          </a:stretch>
        </p:blipFill>
        <p:spPr>
          <a:xfrm>
            <a:off x="27536" y="2067528"/>
            <a:ext cx="8493835" cy="4776026"/>
          </a:xfrm>
          <a:prstGeom prst="rect">
            <a:avLst/>
          </a:prstGeom>
          <a:ln>
            <a:solidFill>
              <a:schemeClr val="accent1">
                <a:shade val="50000"/>
              </a:schemeClr>
            </a:solidFill>
          </a:ln>
        </p:spPr>
      </p:pic>
      <p:pic>
        <p:nvPicPr>
          <p:cNvPr id="5" name="図 4">
            <a:extLst>
              <a:ext uri="{FF2B5EF4-FFF2-40B4-BE49-F238E27FC236}">
                <a16:creationId xmlns:a16="http://schemas.microsoft.com/office/drawing/2014/main" id="{86EC2883-E79B-4248-A7C7-8143EBF062D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743355" y="4271516"/>
            <a:ext cx="3448645" cy="2586484"/>
          </a:xfrm>
          <a:prstGeom prst="rect">
            <a:avLst/>
          </a:prstGeom>
          <a:ln>
            <a:solidFill>
              <a:schemeClr val="tx1"/>
            </a:solidFill>
          </a:ln>
        </p:spPr>
      </p:pic>
      <p:graphicFrame>
        <p:nvGraphicFramePr>
          <p:cNvPr id="9" name="グラフ 8">
            <a:extLst>
              <a:ext uri="{FF2B5EF4-FFF2-40B4-BE49-F238E27FC236}">
                <a16:creationId xmlns:a16="http://schemas.microsoft.com/office/drawing/2014/main" id="{E8664C24-3781-5584-D140-2A13D68CD8FA}"/>
              </a:ext>
            </a:extLst>
          </p:cNvPr>
          <p:cNvGraphicFramePr/>
          <p:nvPr>
            <p:extLst>
              <p:ext uri="{D42A27DB-BD31-4B8C-83A1-F6EECF244321}">
                <p14:modId xmlns:p14="http://schemas.microsoft.com/office/powerpoint/2010/main" val="3812689164"/>
              </p:ext>
            </p:extLst>
          </p:nvPr>
        </p:nvGraphicFramePr>
        <p:xfrm>
          <a:off x="5427676" y="2114543"/>
          <a:ext cx="6938047" cy="2202964"/>
        </p:xfrm>
        <a:graphic>
          <a:graphicData uri="http://schemas.openxmlformats.org/drawingml/2006/chart">
            <c:chart xmlns:c="http://schemas.openxmlformats.org/drawingml/2006/chart" xmlns:r="http://schemas.openxmlformats.org/officeDocument/2006/relationships" r:id="rId4"/>
          </a:graphicData>
        </a:graphic>
      </p:graphicFrame>
      <p:sp>
        <p:nvSpPr>
          <p:cNvPr id="21" name="テキスト ボックス 5">
            <a:extLst>
              <a:ext uri="{FF2B5EF4-FFF2-40B4-BE49-F238E27FC236}">
                <a16:creationId xmlns:a16="http://schemas.microsoft.com/office/drawing/2014/main" id="{4178EBC8-6189-4013-8174-AA953E1C77A8}"/>
              </a:ext>
            </a:extLst>
          </p:cNvPr>
          <p:cNvSpPr txBox="1"/>
          <p:nvPr/>
        </p:nvSpPr>
        <p:spPr>
          <a:xfrm>
            <a:off x="8649051" y="4258822"/>
            <a:ext cx="3542950" cy="241980"/>
          </a:xfrm>
          <a:prstGeom prst="rect">
            <a:avLst/>
          </a:prstGeom>
          <a:solidFill>
            <a:srgbClr val="008080"/>
          </a:solidFill>
          <a:ln w="9525" cmpd="sng">
            <a:noFill/>
          </a:ln>
        </p:spPr>
        <p:style>
          <a:lnRef idx="0">
            <a:scrgbClr r="0" g="0" b="0"/>
          </a:lnRef>
          <a:fillRef idx="0">
            <a:scrgbClr r="0" g="0" b="0"/>
          </a:fillRef>
          <a:effectRef idx="0">
            <a:scrgbClr r="0" g="0" b="0"/>
          </a:effectRef>
          <a:fontRef idx="minor">
            <a:schemeClr val="dk1"/>
          </a:fontRef>
        </p:style>
        <p:txBody>
          <a:bodyPr wrap="square" tIns="36000" bIns="36000"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dirty="0">
                <a:solidFill>
                  <a:schemeClr val="bg1"/>
                </a:solidFill>
                <a:highlight>
                  <a:srgbClr val="008080"/>
                </a:highlight>
                <a:latin typeface="BIZ UDゴシック" panose="020B0400000000000000" pitchFamily="49" charset="-128"/>
                <a:ea typeface="BIZ UDゴシック" panose="020B0400000000000000" pitchFamily="49" charset="-128"/>
              </a:rPr>
              <a:t>▼インテリジェントマシンコントロール油圧ショベル</a:t>
            </a:r>
          </a:p>
        </p:txBody>
      </p:sp>
      <p:sp>
        <p:nvSpPr>
          <p:cNvPr id="3" name="テキスト ボックス 2"/>
          <p:cNvSpPr txBox="1"/>
          <p:nvPr/>
        </p:nvSpPr>
        <p:spPr>
          <a:xfrm>
            <a:off x="2681555" y="5847276"/>
            <a:ext cx="5705364" cy="584775"/>
          </a:xfrm>
          <a:prstGeom prst="rect">
            <a:avLst/>
          </a:prstGeom>
          <a:noFill/>
        </p:spPr>
        <p:txBody>
          <a:bodyPr wrap="square" rtlCol="0">
            <a:spAutoFit/>
          </a:bodyPr>
          <a:lstStyle/>
          <a:p>
            <a:r>
              <a:rPr lang="ja-JP" altLang="en-US" sz="3200" dirty="0">
                <a:solidFill>
                  <a:schemeClr val="bg1"/>
                </a:solidFill>
                <a:latin typeface="ＤＦ平成ゴシック体W5" panose="020B0509000000000000" pitchFamily="49" charset="-128"/>
                <a:ea typeface="ＤＦ平成ゴシック体W5" panose="020B0509000000000000" pitchFamily="49" charset="-128"/>
              </a:rPr>
              <a:t>丁張りの無い現場を目指して。</a:t>
            </a:r>
            <a:endParaRPr kumimoji="1" lang="ja-JP" altLang="en-US" sz="3200" dirty="0">
              <a:latin typeface="ＤＦ平成ゴシック体W5" panose="020B0509000000000000" pitchFamily="49" charset="-128"/>
              <a:ea typeface="ＤＦ平成ゴシック体W5" panose="020B0509000000000000" pitchFamily="49" charset="-128"/>
            </a:endParaRPr>
          </a:p>
        </p:txBody>
      </p:sp>
    </p:spTree>
    <p:extLst>
      <p:ext uri="{BB962C8B-B14F-4D97-AF65-F5344CB8AC3E}">
        <p14:creationId xmlns:p14="http://schemas.microsoft.com/office/powerpoint/2010/main" val="1417859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aphicFrame>
        <p:nvGraphicFramePr>
          <p:cNvPr id="17" name="表 16">
            <a:extLst>
              <a:ext uri="{FF2B5EF4-FFF2-40B4-BE49-F238E27FC236}">
                <a16:creationId xmlns:a16="http://schemas.microsoft.com/office/drawing/2014/main" id="{2201639C-A9C7-47E0-942B-4B8D421D9B4E}"/>
              </a:ext>
            </a:extLst>
          </p:cNvPr>
          <p:cNvGraphicFramePr>
            <a:graphicFrameLocks noGrp="1"/>
          </p:cNvGraphicFramePr>
          <p:nvPr>
            <p:extLst>
              <p:ext uri="{D42A27DB-BD31-4B8C-83A1-F6EECF244321}">
                <p14:modId xmlns:p14="http://schemas.microsoft.com/office/powerpoint/2010/main" val="575275392"/>
              </p:ext>
            </p:extLst>
          </p:nvPr>
        </p:nvGraphicFramePr>
        <p:xfrm>
          <a:off x="6" y="-1"/>
          <a:ext cx="12196803" cy="6858003"/>
        </p:xfrm>
        <a:graphic>
          <a:graphicData uri="http://schemas.openxmlformats.org/drawingml/2006/table">
            <a:tbl>
              <a:tblPr>
                <a:tableStyleId>{5C22544A-7EE6-4342-B048-85BDC9FD1C3A}</a:tableStyleId>
              </a:tblPr>
              <a:tblGrid>
                <a:gridCol w="2030752">
                  <a:extLst>
                    <a:ext uri="{9D8B030D-6E8A-4147-A177-3AD203B41FA5}">
                      <a16:colId xmlns:a16="http://schemas.microsoft.com/office/drawing/2014/main" val="9547173"/>
                    </a:ext>
                  </a:extLst>
                </a:gridCol>
                <a:gridCol w="2257591">
                  <a:extLst>
                    <a:ext uri="{9D8B030D-6E8A-4147-A177-3AD203B41FA5}">
                      <a16:colId xmlns:a16="http://schemas.microsoft.com/office/drawing/2014/main" val="3182321955"/>
                    </a:ext>
                  </a:extLst>
                </a:gridCol>
                <a:gridCol w="2030752">
                  <a:extLst>
                    <a:ext uri="{9D8B030D-6E8A-4147-A177-3AD203B41FA5}">
                      <a16:colId xmlns:a16="http://schemas.microsoft.com/office/drawing/2014/main" val="2607255482"/>
                    </a:ext>
                  </a:extLst>
                </a:gridCol>
                <a:gridCol w="4693102">
                  <a:extLst>
                    <a:ext uri="{9D8B030D-6E8A-4147-A177-3AD203B41FA5}">
                      <a16:colId xmlns:a16="http://schemas.microsoft.com/office/drawing/2014/main" val="3740763531"/>
                    </a:ext>
                  </a:extLst>
                </a:gridCol>
                <a:gridCol w="1184606">
                  <a:extLst>
                    <a:ext uri="{9D8B030D-6E8A-4147-A177-3AD203B41FA5}">
                      <a16:colId xmlns:a16="http://schemas.microsoft.com/office/drawing/2014/main" val="3177450486"/>
                    </a:ext>
                  </a:extLst>
                </a:gridCol>
              </a:tblGrid>
              <a:tr h="379691">
                <a:tc>
                  <a:txBody>
                    <a:bodyPr/>
                    <a:lstStyle/>
                    <a:p>
                      <a:pPr algn="ctr" fontAlgn="ctr"/>
                      <a:r>
                        <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rPr>
                        <a:t>ローカルサイト名</a:t>
                      </a:r>
                      <a:endParaRPr lang="en-US" altLang="ja-JP"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solidFill>
                      <a:schemeClr val="accent1"/>
                    </a:solidFill>
                  </a:tcPr>
                </a:tc>
                <a:tc grid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[202026-0390]</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日高自動車道</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_</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新冠町</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_</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稲荷改良工事</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株</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出口組</a:t>
                      </a:r>
                    </a:p>
                  </a:txBody>
                  <a:tcPr marL="108000" marR="108000" marT="0" marB="0" anchor="ctr">
                    <a:lnR w="31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a:txBody>
                    <a:bodyPr/>
                    <a:lstStyle/>
                    <a:p>
                      <a:pPr algn="ctr" fontAlgn="ctr"/>
                      <a:r>
                        <a:rPr lang="en-US" altLang="ja-JP" sz="2000" b="0" i="0" u="none" strike="noStrike" dirty="0">
                          <a:ln>
                            <a:noFill/>
                          </a:ln>
                          <a:solidFill>
                            <a:schemeClr val="bg1"/>
                          </a:solidFill>
                          <a:effectLst/>
                          <a:latin typeface="メイリオ" panose="020B0604030504040204" pitchFamily="50" charset="-128"/>
                          <a:ea typeface="メイリオ" panose="020B0604030504040204" pitchFamily="50" charset="-128"/>
                        </a:rPr>
                        <a:t>27</a:t>
                      </a:r>
                    </a:p>
                  </a:txBody>
                  <a:tcPr marL="108000" marR="108000" marT="0" marB="0" anchor="ctr">
                    <a:lnL w="3175" cap="flat" cmpd="sng" algn="ctr">
                      <a:solidFill>
                        <a:schemeClr val="bg1"/>
                      </a:solidFill>
                      <a:prstDash val="solid"/>
                      <a:round/>
                      <a:headEnd type="none" w="med" len="med"/>
                      <a:tailEnd type="none" w="med" len="med"/>
                    </a:lnL>
                    <a:lnB w="3175" cap="flat" cmpd="sng" algn="ctr">
                      <a:solidFill>
                        <a:schemeClr val="bg1"/>
                      </a:solidFill>
                      <a:prstDash val="solid"/>
                      <a:round/>
                      <a:headEnd type="none" w="med" len="med"/>
                      <a:tailEnd type="none" w="med" len="med"/>
                    </a:lnB>
                    <a:solidFill>
                      <a:srgbClr val="4472C4"/>
                    </a:solidFill>
                  </a:tcPr>
                </a:tc>
                <a:extLst>
                  <a:ext uri="{0D108BD9-81ED-4DB2-BD59-A6C34878D82A}">
                    <a16:rowId xmlns:a16="http://schemas.microsoft.com/office/drawing/2014/main" val="1903256034"/>
                  </a:ext>
                </a:extLst>
              </a:tr>
              <a:tr h="379691">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項　  　目</a:t>
                      </a:r>
                      <a:endParaRPr lang="en-US" altLang="ja-JP" sz="1100" b="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solidFill>
                      <a:schemeClr val="accent1"/>
                    </a:solidFill>
                  </a:tcPr>
                </a:tc>
                <a:tc>
                  <a:txBody>
                    <a:bodyPr/>
                    <a:lstStyle/>
                    <a:p>
                      <a:pPr algn="ctr" fontAlgn="ct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創意工夫</a:t>
                      </a:r>
                    </a:p>
                  </a:txBody>
                  <a:tcPr marL="108000" marR="108000" marT="0" marB="0"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評 価 内 容</a:t>
                      </a:r>
                      <a:endPar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lnT w="12700" cap="flat" cmpd="sng" algn="ctr">
                      <a:solidFill>
                        <a:schemeClr val="bg1"/>
                      </a:solidFill>
                      <a:prstDash val="solid"/>
                      <a:round/>
                      <a:headEnd type="none" w="med" len="med"/>
                      <a:tailEnd type="none" w="med" len="med"/>
                    </a:lnT>
                    <a:solidFill>
                      <a:schemeClr val="accent1"/>
                    </a:solidFill>
                  </a:tcPr>
                </a:tc>
                <a:tc gridSpan="2">
                  <a:txBody>
                    <a:bodyPr/>
                    <a:lstStyle/>
                    <a:p>
                      <a:pPr marL="457200" marR="0" lvl="1" indent="0" algn="l" defTabSz="914400" rtl="0" eaLnBrk="1" fontAlgn="b" latinLnBrk="0" hangingPunct="1">
                        <a:lnSpc>
                          <a:spcPct val="100000"/>
                        </a:lnSpc>
                        <a:spcBef>
                          <a:spcPts val="0"/>
                        </a:spcBef>
                        <a:spcAft>
                          <a:spcPts val="0"/>
                        </a:spcAft>
                        <a:buClrTx/>
                        <a:buSzTx/>
                        <a:buFontTx/>
                        <a:buNone/>
                        <a:tabLst/>
                        <a:defRPr/>
                      </a:pPr>
                      <a:r>
                        <a:rPr lang="ja-JP" altLang="en-US"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rPr>
                        <a:t>働き方改革</a:t>
                      </a:r>
                      <a:r>
                        <a:rPr lang="en-US" altLang="ja-JP"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rPr>
                        <a:t>(</a:t>
                      </a:r>
                      <a:r>
                        <a:rPr lang="ja-JP" altLang="en-US"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rPr>
                        <a:t>インフラＤＸ</a:t>
                      </a:r>
                      <a:r>
                        <a:rPr lang="en-US" altLang="ja-JP"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rPr>
                        <a:t>)</a:t>
                      </a:r>
                      <a:endPar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endParaRPr>
                    </a:p>
                  </a:txBody>
                  <a:tcPr marL="108000" marR="108000" marT="0" marB="0" anchor="ctr">
                    <a:solidFill>
                      <a:schemeClr val="accent1">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2106744936"/>
                  </a:ext>
                </a:extLst>
              </a:tr>
              <a:tr h="379691">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実 施 内 容</a:t>
                      </a:r>
                      <a:endPar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lnR w="12700" cap="flat" cmpd="sng" algn="ctr">
                      <a:solidFill>
                        <a:schemeClr val="bg1"/>
                      </a:solidFill>
                      <a:prstDash val="solid"/>
                      <a:round/>
                      <a:headEnd type="none" w="med" len="med"/>
                      <a:tailEnd type="none" w="med" len="med"/>
                    </a:lnR>
                    <a:solidFill>
                      <a:schemeClr val="accent1"/>
                    </a:solidFill>
                  </a:tcPr>
                </a:tc>
                <a:tc gridSpan="4">
                  <a:txBody>
                    <a:bodyPr/>
                    <a:lstStyle/>
                    <a:p>
                      <a:pPr marL="457200" marR="0" lvl="1" indent="0" algn="l" defTabSz="914400" rtl="0" eaLnBrk="1" fontAlgn="ctr" latinLnBrk="0" hangingPunct="1">
                        <a:lnSpc>
                          <a:spcPct val="100000"/>
                        </a:lnSpc>
                        <a:spcBef>
                          <a:spcPts val="0"/>
                        </a:spcBef>
                        <a:spcAft>
                          <a:spcPts val="0"/>
                        </a:spcAft>
                        <a:buClrTx/>
                        <a:buSzTx/>
                        <a:buFontTx/>
                        <a:buNone/>
                        <a:tabLst/>
                        <a:defRPr/>
                      </a:pP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a:t>
                      </a:r>
                      <a:r>
                        <a:rPr kumimoji="1" lang="en-US" altLang="ja-JP" sz="1100" dirty="0" err="1">
                          <a:solidFill>
                            <a:schemeClr val="accent1">
                              <a:lumMod val="50000"/>
                            </a:schemeClr>
                          </a:solidFill>
                          <a:latin typeface="BIZ UDゴシック" panose="020B0400000000000000" pitchFamily="49" charset="-128"/>
                          <a:ea typeface="BIZ UDゴシック" panose="020B0400000000000000" pitchFamily="49" charset="-128"/>
                        </a:rPr>
                        <a:t>bp</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-telecom』</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と</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スマートフォン端末</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を活用した遠隔臨場</a:t>
                      </a:r>
                    </a:p>
                  </a:txBody>
                  <a:tcPr marL="108000" marR="108000" marT="0" marB="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817461031"/>
                  </a:ext>
                </a:extLst>
              </a:tr>
              <a:tr h="1442825">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説　    明</a:t>
                      </a:r>
                      <a:endPar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lnR w="12700" cap="flat" cmpd="sng" algn="ctr">
                      <a:solidFill>
                        <a:schemeClr val="bg1"/>
                      </a:solidFill>
                      <a:prstDash val="solid"/>
                      <a:round/>
                      <a:headEnd type="none" w="med" len="med"/>
                      <a:tailEnd type="none" w="med" len="med"/>
                    </a:lnR>
                    <a:solidFill>
                      <a:srgbClr val="4472C4"/>
                    </a:solidFill>
                  </a:tcPr>
                </a:tc>
                <a:tc gridSpan="4">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rPr>
                        <a:t>　当工事では、働き方改革の一環として</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a:t>
                      </a:r>
                      <a:r>
                        <a:rPr kumimoji="1" lang="en-US" altLang="ja-JP" sz="1100" dirty="0" err="1">
                          <a:solidFill>
                            <a:schemeClr val="accent1">
                              <a:lumMod val="50000"/>
                            </a:schemeClr>
                          </a:solidFill>
                          <a:latin typeface="BIZ UDゴシック" panose="020B0400000000000000" pitchFamily="49" charset="-128"/>
                          <a:ea typeface="BIZ UDゴシック" panose="020B0400000000000000" pitchFamily="49" charset="-128"/>
                        </a:rPr>
                        <a:t>bp</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-telecom』</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と</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スマートフォン端末</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を</a:t>
                      </a:r>
                      <a:r>
                        <a:rPr lang="ja-JP" altLang="en-US"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rPr>
                        <a:t>活用し受注者希望型として遠隔臨場による確認・検査を実施した。これにより、発注者移動時間の削減や現場での手待ち時間を短縮することができた。</a:t>
                      </a:r>
                      <a:endParaRPr lang="en-US" altLang="ja-JP"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rPr>
                        <a:t>また、設計変更確認会議も遠隔で実施し円滑に業務を進める事ができた。</a:t>
                      </a:r>
                      <a:endParaRPr lang="en-US" altLang="ja-JP"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endParaRPr>
                    </a:p>
                  </a:txBody>
                  <a:tcPr marL="108000" marR="108000" marT="3600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DAE3F3"/>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376653904"/>
                  </a:ext>
                </a:extLst>
              </a:tr>
              <a:tr h="4276105">
                <a:tc gridSpan="5">
                  <a:txBody>
                    <a:bodyPr/>
                    <a:lstStyle/>
                    <a:p>
                      <a:pPr algn="l" fontAlgn="b"/>
                      <a:endParaRPr lang="ja-JP" altLang="en-US" sz="1100" b="0" i="0" u="none" strike="noStrike" dirty="0">
                        <a:ln>
                          <a:noFill/>
                        </a:ln>
                        <a:solidFill>
                          <a:srgbClr val="002060"/>
                        </a:solidFill>
                        <a:effectLst/>
                        <a:latin typeface="メイリオ" panose="020B0604030504040204" pitchFamily="50" charset="-128"/>
                        <a:ea typeface="メイリオ" panose="020B0604030504040204" pitchFamily="50" charset="-128"/>
                      </a:endParaRPr>
                    </a:p>
                  </a:txBody>
                  <a:tcPr marL="9525" marR="9525" marT="9525" marB="0">
                    <a:solidFill>
                      <a:srgbClr val="DAE3F3"/>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107951424"/>
                  </a:ext>
                </a:extLst>
              </a:tr>
            </a:tbl>
          </a:graphicData>
        </a:graphic>
      </p:graphicFrame>
      <p:sp>
        <p:nvSpPr>
          <p:cNvPr id="21" name="テキスト ボックス 5">
            <a:extLst>
              <a:ext uri="{FF2B5EF4-FFF2-40B4-BE49-F238E27FC236}">
                <a16:creationId xmlns:a16="http://schemas.microsoft.com/office/drawing/2014/main" id="{4178EBC8-6189-4013-8174-AA953E1C77A8}"/>
              </a:ext>
            </a:extLst>
          </p:cNvPr>
          <p:cNvSpPr txBox="1"/>
          <p:nvPr/>
        </p:nvSpPr>
        <p:spPr>
          <a:xfrm>
            <a:off x="8435300" y="2756862"/>
            <a:ext cx="2441694" cy="24198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none" tIns="36000" bIns="36000"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dirty="0">
                <a:latin typeface="BIZ UDゴシック" panose="020B0400000000000000" pitchFamily="49" charset="-128"/>
                <a:ea typeface="BIZ UDゴシック" panose="020B0400000000000000" pitchFamily="49" charset="-128"/>
              </a:rPr>
              <a:t>▼遠隔臨場による設計変更確認会議</a:t>
            </a:r>
          </a:p>
        </p:txBody>
      </p:sp>
      <p:sp>
        <p:nvSpPr>
          <p:cNvPr id="16" name="テキスト ボックス 5">
            <a:extLst>
              <a:ext uri="{FF2B5EF4-FFF2-40B4-BE49-F238E27FC236}">
                <a16:creationId xmlns:a16="http://schemas.microsoft.com/office/drawing/2014/main" id="{4178EBC8-6189-4013-8174-AA953E1C77A8}"/>
              </a:ext>
            </a:extLst>
          </p:cNvPr>
          <p:cNvSpPr txBox="1"/>
          <p:nvPr/>
        </p:nvSpPr>
        <p:spPr>
          <a:xfrm>
            <a:off x="1083458" y="2756862"/>
            <a:ext cx="2441694" cy="24198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none" tIns="36000" bIns="36000"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dirty="0">
                <a:latin typeface="BIZ UDゴシック" panose="020B0400000000000000" pitchFamily="49" charset="-128"/>
                <a:ea typeface="BIZ UDゴシック" panose="020B0400000000000000" pitchFamily="49" charset="-128"/>
              </a:rPr>
              <a:t>▼遠隔臨場による段階確認</a:t>
            </a:r>
            <a:r>
              <a:rPr lang="en-US" altLang="ja-JP" dirty="0">
                <a:latin typeface="BIZ UDゴシック" panose="020B0400000000000000" pitchFamily="49" charset="-128"/>
                <a:ea typeface="BIZ UDゴシック" panose="020B0400000000000000" pitchFamily="49" charset="-128"/>
              </a:rPr>
              <a:t>(</a:t>
            </a:r>
            <a:r>
              <a:rPr lang="ja-JP" altLang="en-US" dirty="0">
                <a:latin typeface="BIZ UDゴシック" panose="020B0400000000000000" pitchFamily="49" charset="-128"/>
                <a:ea typeface="BIZ UDゴシック" panose="020B0400000000000000" pitchFamily="49" charset="-128"/>
              </a:rPr>
              <a:t>監督員</a:t>
            </a:r>
            <a:r>
              <a:rPr lang="en-US" altLang="ja-JP" dirty="0">
                <a:latin typeface="BIZ UDゴシック" panose="020B0400000000000000" pitchFamily="49" charset="-128"/>
                <a:ea typeface="BIZ UDゴシック" panose="020B0400000000000000" pitchFamily="49" charset="-128"/>
              </a:rPr>
              <a:t>)</a:t>
            </a:r>
            <a:endParaRPr lang="ja-JP" altLang="en-US" dirty="0">
              <a:latin typeface="BIZ UDゴシック" panose="020B0400000000000000" pitchFamily="49" charset="-128"/>
              <a:ea typeface="BIZ UDゴシック" panose="020B0400000000000000" pitchFamily="49" charset="-128"/>
            </a:endParaRPr>
          </a:p>
        </p:txBody>
      </p:sp>
      <p:sp>
        <p:nvSpPr>
          <p:cNvPr id="23" name="テキスト ボックス 5">
            <a:extLst>
              <a:ext uri="{FF2B5EF4-FFF2-40B4-BE49-F238E27FC236}">
                <a16:creationId xmlns:a16="http://schemas.microsoft.com/office/drawing/2014/main" id="{4178EBC8-6189-4013-8174-AA953E1C77A8}"/>
              </a:ext>
            </a:extLst>
          </p:cNvPr>
          <p:cNvSpPr txBox="1"/>
          <p:nvPr/>
        </p:nvSpPr>
        <p:spPr>
          <a:xfrm>
            <a:off x="4602125" y="2756862"/>
            <a:ext cx="2582758" cy="24198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none" tIns="36000" bIns="36000"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dirty="0">
                <a:latin typeface="BIZ UDゴシック" panose="020B0400000000000000" pitchFamily="49" charset="-128"/>
                <a:ea typeface="BIZ UDゴシック" panose="020B0400000000000000" pitchFamily="49" charset="-128"/>
              </a:rPr>
              <a:t>▼遠隔臨場による立会確認</a:t>
            </a:r>
            <a:r>
              <a:rPr lang="en-US" altLang="ja-JP" dirty="0">
                <a:latin typeface="BIZ UDゴシック" panose="020B0400000000000000" pitchFamily="49" charset="-128"/>
                <a:ea typeface="BIZ UDゴシック" panose="020B0400000000000000" pitchFamily="49" charset="-128"/>
              </a:rPr>
              <a:t>(</a:t>
            </a:r>
            <a:r>
              <a:rPr lang="ja-JP" altLang="en-US" dirty="0">
                <a:latin typeface="BIZ UDゴシック" panose="020B0400000000000000" pitchFamily="49" charset="-128"/>
                <a:ea typeface="BIZ UDゴシック" panose="020B0400000000000000" pitchFamily="49" charset="-128"/>
              </a:rPr>
              <a:t>支援業務</a:t>
            </a:r>
            <a:r>
              <a:rPr lang="en-US" altLang="ja-JP" dirty="0">
                <a:latin typeface="BIZ UDゴシック" panose="020B0400000000000000" pitchFamily="49" charset="-128"/>
                <a:ea typeface="BIZ UDゴシック" panose="020B0400000000000000" pitchFamily="49" charset="-128"/>
              </a:rPr>
              <a:t>)</a:t>
            </a:r>
            <a:endParaRPr lang="ja-JP" altLang="en-US" dirty="0">
              <a:latin typeface="BIZ UDゴシック" panose="020B0400000000000000" pitchFamily="49" charset="-128"/>
              <a:ea typeface="BIZ UDゴシック" panose="020B0400000000000000" pitchFamily="49" charset="-128"/>
            </a:endParaRPr>
          </a:p>
        </p:txBody>
      </p:sp>
      <p:sp>
        <p:nvSpPr>
          <p:cNvPr id="25" name="テキスト ボックス 24"/>
          <p:cNvSpPr txBox="1"/>
          <p:nvPr/>
        </p:nvSpPr>
        <p:spPr>
          <a:xfrm>
            <a:off x="6074268" y="5316490"/>
            <a:ext cx="4722064" cy="400366"/>
          </a:xfrm>
          <a:prstGeom prst="rect">
            <a:avLst/>
          </a:prstGeom>
          <a:noFill/>
          <a:ln w="31750">
            <a:solidFill>
              <a:srgbClr val="FF9900"/>
            </a:solidFill>
          </a:ln>
        </p:spPr>
        <p:txBody>
          <a:bodyPr wrap="square" rtlCol="0">
            <a:spAutoFit/>
          </a:bodyPr>
          <a:lstStyle/>
          <a:p>
            <a:r>
              <a:rPr lang="ja-JP" altLang="en-US" sz="1001" dirty="0">
                <a:latin typeface="BIZ UDゴシック" panose="020B0400000000000000" pitchFamily="49" charset="-128"/>
                <a:ea typeface="BIZ UDゴシック" panose="020B0400000000000000" pitchFamily="49" charset="-128"/>
              </a:rPr>
              <a:t>〇段階確認・監督員立会　　</a:t>
            </a:r>
            <a:r>
              <a:rPr lang="en-US" altLang="ja-JP" sz="1001" dirty="0">
                <a:latin typeface="BIZ UDゴシック" panose="020B0400000000000000" pitchFamily="49" charset="-128"/>
                <a:ea typeface="BIZ UDゴシック" panose="020B0400000000000000" pitchFamily="49" charset="-128"/>
              </a:rPr>
              <a:t>5</a:t>
            </a:r>
            <a:r>
              <a:rPr lang="ja-JP" altLang="en-US" sz="1001" dirty="0">
                <a:latin typeface="BIZ UDゴシック" panose="020B0400000000000000" pitchFamily="49" charset="-128"/>
                <a:ea typeface="BIZ UDゴシック" panose="020B0400000000000000" pitchFamily="49" charset="-128"/>
              </a:rPr>
              <a:t>回実施</a:t>
            </a:r>
            <a:r>
              <a:rPr lang="en-US" altLang="ja-JP" sz="1001" dirty="0">
                <a:latin typeface="BIZ UDゴシック" panose="020B0400000000000000" pitchFamily="49" charset="-128"/>
                <a:ea typeface="BIZ UDゴシック" panose="020B0400000000000000" pitchFamily="49" charset="-128"/>
              </a:rPr>
              <a:t>/</a:t>
            </a:r>
            <a:r>
              <a:rPr lang="ja-JP" altLang="en-US" sz="1001" dirty="0">
                <a:latin typeface="BIZ UDゴシック" panose="020B0400000000000000" pitchFamily="49" charset="-128"/>
                <a:ea typeface="BIZ UDゴシック" panose="020B0400000000000000" pitchFamily="49" charset="-128"/>
              </a:rPr>
              <a:t>全</a:t>
            </a:r>
            <a:r>
              <a:rPr lang="en-US" altLang="ja-JP" sz="1001" dirty="0">
                <a:latin typeface="BIZ UDゴシック" panose="020B0400000000000000" pitchFamily="49" charset="-128"/>
                <a:ea typeface="BIZ UDゴシック" panose="020B0400000000000000" pitchFamily="49" charset="-128"/>
              </a:rPr>
              <a:t>25</a:t>
            </a:r>
            <a:r>
              <a:rPr lang="ja-JP" altLang="en-US" sz="1001" dirty="0">
                <a:latin typeface="BIZ UDゴシック" panose="020B0400000000000000" pitchFamily="49" charset="-128"/>
                <a:ea typeface="BIZ UDゴシック" panose="020B0400000000000000" pitchFamily="49" charset="-128"/>
              </a:rPr>
              <a:t>回</a:t>
            </a:r>
            <a:endParaRPr lang="en-US" altLang="ja-JP" sz="1001" dirty="0">
              <a:latin typeface="BIZ UDゴシック" panose="020B0400000000000000" pitchFamily="49" charset="-128"/>
              <a:ea typeface="BIZ UDゴシック" panose="020B0400000000000000" pitchFamily="49" charset="-128"/>
            </a:endParaRPr>
          </a:p>
          <a:p>
            <a:r>
              <a:rPr lang="ja-JP" altLang="en-US" sz="1001" dirty="0">
                <a:latin typeface="BIZ UDゴシック" panose="020B0400000000000000" pitchFamily="49" charset="-128"/>
                <a:ea typeface="BIZ UDゴシック" panose="020B0400000000000000" pitchFamily="49" charset="-128"/>
              </a:rPr>
              <a:t>　移動時間</a:t>
            </a:r>
            <a:r>
              <a:rPr lang="en-US" altLang="ja-JP" sz="1001" dirty="0">
                <a:latin typeface="BIZ UDゴシック" panose="020B0400000000000000" pitchFamily="49" charset="-128"/>
                <a:ea typeface="BIZ UDゴシック" panose="020B0400000000000000" pitchFamily="49" charset="-128"/>
              </a:rPr>
              <a:t>(</a:t>
            </a:r>
            <a:r>
              <a:rPr lang="ja-JP" altLang="en-US" sz="1001" dirty="0">
                <a:latin typeface="BIZ UDゴシック" panose="020B0400000000000000" pitchFamily="49" charset="-128"/>
                <a:ea typeface="BIZ UDゴシック" panose="020B0400000000000000" pitchFamily="49" charset="-128"/>
              </a:rPr>
              <a:t>道路事務所～現場</a:t>
            </a:r>
            <a:r>
              <a:rPr lang="en-US" altLang="ja-JP" sz="1001" dirty="0">
                <a:latin typeface="BIZ UDゴシック" panose="020B0400000000000000" pitchFamily="49" charset="-128"/>
                <a:ea typeface="BIZ UDゴシック" panose="020B0400000000000000" pitchFamily="49" charset="-128"/>
              </a:rPr>
              <a:t>)</a:t>
            </a:r>
            <a:r>
              <a:rPr lang="ja-JP" altLang="en-US" sz="1001" dirty="0">
                <a:latin typeface="BIZ UDゴシック" panose="020B0400000000000000" pitchFamily="49" charset="-128"/>
                <a:ea typeface="BIZ UDゴシック" panose="020B0400000000000000" pitchFamily="49" charset="-128"/>
              </a:rPr>
              <a:t>　往復</a:t>
            </a:r>
            <a:r>
              <a:rPr lang="en-US" altLang="ja-JP" sz="1001" dirty="0">
                <a:latin typeface="BIZ UDゴシック" panose="020B0400000000000000" pitchFamily="49" charset="-128"/>
                <a:ea typeface="BIZ UDゴシック" panose="020B0400000000000000" pitchFamily="49" charset="-128"/>
              </a:rPr>
              <a:t>3.0</a:t>
            </a:r>
            <a:r>
              <a:rPr lang="ja-JP" altLang="en-US" sz="1001" dirty="0">
                <a:latin typeface="BIZ UDゴシック" panose="020B0400000000000000" pitchFamily="49" charset="-128"/>
                <a:ea typeface="BIZ UDゴシック" panose="020B0400000000000000" pitchFamily="49" charset="-128"/>
              </a:rPr>
              <a:t>時間　</a:t>
            </a:r>
            <a:r>
              <a:rPr lang="en-US" altLang="ja-JP" sz="1001" dirty="0">
                <a:latin typeface="BIZ UDゴシック" panose="020B0400000000000000" pitchFamily="49" charset="-128"/>
                <a:ea typeface="BIZ UDゴシック" panose="020B0400000000000000" pitchFamily="49" charset="-128"/>
              </a:rPr>
              <a:t>×</a:t>
            </a:r>
            <a:r>
              <a:rPr lang="ja-JP" altLang="en-US" sz="1001" dirty="0">
                <a:latin typeface="BIZ UDゴシック" panose="020B0400000000000000" pitchFamily="49" charset="-128"/>
                <a:ea typeface="BIZ UDゴシック" panose="020B0400000000000000" pitchFamily="49" charset="-128"/>
              </a:rPr>
              <a:t>　</a:t>
            </a:r>
            <a:r>
              <a:rPr lang="en-US" altLang="ja-JP" sz="1001" dirty="0">
                <a:latin typeface="BIZ UDゴシック" panose="020B0400000000000000" pitchFamily="49" charset="-128"/>
                <a:ea typeface="BIZ UDゴシック" panose="020B0400000000000000" pitchFamily="49" charset="-128"/>
              </a:rPr>
              <a:t>5</a:t>
            </a:r>
            <a:r>
              <a:rPr lang="ja-JP" altLang="en-US" sz="1001" dirty="0">
                <a:latin typeface="BIZ UDゴシック" panose="020B0400000000000000" pitchFamily="49" charset="-128"/>
                <a:ea typeface="BIZ UDゴシック" panose="020B0400000000000000" pitchFamily="49" charset="-128"/>
              </a:rPr>
              <a:t>回　</a:t>
            </a:r>
            <a:r>
              <a:rPr lang="ja-JP" altLang="en-US" sz="1001" dirty="0">
                <a:solidFill>
                  <a:srgbClr val="FF0000"/>
                </a:solidFill>
                <a:latin typeface="BIZ UDゴシック" panose="020B0400000000000000" pitchFamily="49" charset="-128"/>
                <a:ea typeface="BIZ UDゴシック" panose="020B0400000000000000" pitchFamily="49" charset="-128"/>
              </a:rPr>
              <a:t>およそ</a:t>
            </a:r>
            <a:r>
              <a:rPr lang="en-US" altLang="ja-JP" sz="1001" dirty="0">
                <a:solidFill>
                  <a:srgbClr val="FF0000"/>
                </a:solidFill>
                <a:latin typeface="BIZ UDゴシック" panose="020B0400000000000000" pitchFamily="49" charset="-128"/>
                <a:ea typeface="BIZ UDゴシック" panose="020B0400000000000000" pitchFamily="49" charset="-128"/>
              </a:rPr>
              <a:t>15.0</a:t>
            </a:r>
            <a:r>
              <a:rPr lang="ja-JP" altLang="en-US" sz="1001" dirty="0">
                <a:solidFill>
                  <a:srgbClr val="FF0000"/>
                </a:solidFill>
                <a:latin typeface="BIZ UDゴシック" panose="020B0400000000000000" pitchFamily="49" charset="-128"/>
                <a:ea typeface="BIZ UDゴシック" panose="020B0400000000000000" pitchFamily="49" charset="-128"/>
              </a:rPr>
              <a:t>時間低減</a:t>
            </a:r>
            <a:endParaRPr lang="en-US" altLang="ja-JP" sz="1001" dirty="0">
              <a:solidFill>
                <a:srgbClr val="FF0000"/>
              </a:solidFill>
              <a:latin typeface="BIZ UDゴシック" panose="020B0400000000000000" pitchFamily="49" charset="-128"/>
              <a:ea typeface="BIZ UDゴシック" panose="020B0400000000000000" pitchFamily="49" charset="-128"/>
            </a:endParaRPr>
          </a:p>
        </p:txBody>
      </p:sp>
      <p:pic>
        <p:nvPicPr>
          <p:cNvPr id="5" name="図 4">
            <a:extLst>
              <a:ext uri="{FF2B5EF4-FFF2-40B4-BE49-F238E27FC236}">
                <a16:creationId xmlns:a16="http://schemas.microsoft.com/office/drawing/2014/main" id="{4171EE4A-6B49-4413-B995-4905D2593291}"/>
              </a:ext>
            </a:extLst>
          </p:cNvPr>
          <p:cNvPicPr>
            <a:picLocks noChangeAspect="1"/>
          </p:cNvPicPr>
          <p:nvPr/>
        </p:nvPicPr>
        <p:blipFill>
          <a:blip r:embed="rId2" cstate="print">
            <a:extLst>
              <a:ext uri="{28A0092B-C50C-407E-A947-70E740481C1C}">
                <a14:useLocalDpi xmlns:a14="http://schemas.microsoft.com/office/drawing/2010/main" val="0"/>
              </a:ext>
            </a:extLst>
          </a:blip>
          <a:srcRect l="10219" r="10219"/>
          <a:stretch/>
        </p:blipFill>
        <p:spPr>
          <a:xfrm>
            <a:off x="4412547" y="3104938"/>
            <a:ext cx="3049351" cy="1933291"/>
          </a:xfrm>
          <a:prstGeom prst="rect">
            <a:avLst/>
          </a:prstGeom>
          <a:ln>
            <a:solidFill>
              <a:schemeClr val="tx1"/>
            </a:solidFill>
          </a:ln>
        </p:spPr>
      </p:pic>
      <p:pic>
        <p:nvPicPr>
          <p:cNvPr id="7" name="図 6">
            <a:extLst>
              <a:ext uri="{FF2B5EF4-FFF2-40B4-BE49-F238E27FC236}">
                <a16:creationId xmlns:a16="http://schemas.microsoft.com/office/drawing/2014/main" id="{64DF711B-BC35-4570-A2B7-864575AF2EA1}"/>
              </a:ext>
            </a:extLst>
          </p:cNvPr>
          <p:cNvPicPr>
            <a:picLocks noChangeAspect="1"/>
          </p:cNvPicPr>
          <p:nvPr/>
        </p:nvPicPr>
        <p:blipFill>
          <a:blip r:embed="rId3" cstate="print">
            <a:extLst>
              <a:ext uri="{28A0092B-C50C-407E-A947-70E740481C1C}">
                <a14:useLocalDpi xmlns:a14="http://schemas.microsoft.com/office/drawing/2010/main" val="0"/>
              </a:ext>
            </a:extLst>
          </a:blip>
          <a:srcRect l="6434" r="6434"/>
          <a:stretch/>
        </p:blipFill>
        <p:spPr>
          <a:xfrm>
            <a:off x="8272164" y="3104938"/>
            <a:ext cx="2991007" cy="1871138"/>
          </a:xfrm>
          <a:prstGeom prst="rect">
            <a:avLst/>
          </a:prstGeom>
          <a:ln>
            <a:solidFill>
              <a:schemeClr val="tx1"/>
            </a:solidFill>
          </a:ln>
        </p:spPr>
      </p:pic>
      <p:pic>
        <p:nvPicPr>
          <p:cNvPr id="11" name="図 10">
            <a:extLst>
              <a:ext uri="{FF2B5EF4-FFF2-40B4-BE49-F238E27FC236}">
                <a16:creationId xmlns:a16="http://schemas.microsoft.com/office/drawing/2014/main" id="{E8E15999-CD97-4A09-81A8-995E9BDED76E}"/>
              </a:ext>
            </a:extLst>
          </p:cNvPr>
          <p:cNvPicPr>
            <a:picLocks noChangeAspect="1"/>
          </p:cNvPicPr>
          <p:nvPr/>
        </p:nvPicPr>
        <p:blipFill>
          <a:blip r:embed="rId4" cstate="print">
            <a:extLst>
              <a:ext uri="{28A0092B-C50C-407E-A947-70E740481C1C}">
                <a14:useLocalDpi xmlns:a14="http://schemas.microsoft.com/office/drawing/2010/main" val="0"/>
              </a:ext>
            </a:extLst>
          </a:blip>
          <a:srcRect l="529" r="529"/>
          <a:stretch/>
        </p:blipFill>
        <p:spPr>
          <a:xfrm>
            <a:off x="1040168" y="3096095"/>
            <a:ext cx="2562114" cy="1942134"/>
          </a:xfrm>
          <a:prstGeom prst="rect">
            <a:avLst/>
          </a:prstGeom>
          <a:ln>
            <a:solidFill>
              <a:schemeClr val="tx1"/>
            </a:solidFill>
          </a:ln>
        </p:spPr>
      </p:pic>
      <p:pic>
        <p:nvPicPr>
          <p:cNvPr id="3" name="図 2">
            <a:extLst>
              <a:ext uri="{FF2B5EF4-FFF2-40B4-BE49-F238E27FC236}">
                <a16:creationId xmlns:a16="http://schemas.microsoft.com/office/drawing/2014/main" id="{18404E83-7FEE-00AD-E815-8C84224E36A9}"/>
              </a:ext>
            </a:extLst>
          </p:cNvPr>
          <p:cNvPicPr>
            <a:picLocks noChangeAspect="1"/>
          </p:cNvPicPr>
          <p:nvPr/>
        </p:nvPicPr>
        <p:blipFill rotWithShape="1">
          <a:blip r:embed="rId5"/>
          <a:srcRect l="19791"/>
          <a:stretch/>
        </p:blipFill>
        <p:spPr>
          <a:xfrm>
            <a:off x="2669461" y="4716266"/>
            <a:ext cx="2657634" cy="1801787"/>
          </a:xfrm>
          <a:prstGeom prst="rect">
            <a:avLst/>
          </a:prstGeom>
          <a:ln>
            <a:solidFill>
              <a:schemeClr val="tx1"/>
            </a:solidFill>
          </a:ln>
        </p:spPr>
      </p:pic>
      <p:sp>
        <p:nvSpPr>
          <p:cNvPr id="12" name="テキスト ボックス 5">
            <a:extLst>
              <a:ext uri="{FF2B5EF4-FFF2-40B4-BE49-F238E27FC236}">
                <a16:creationId xmlns:a16="http://schemas.microsoft.com/office/drawing/2014/main" id="{A162680E-7768-DAC3-BEF2-81E9041C96FF}"/>
              </a:ext>
            </a:extLst>
          </p:cNvPr>
          <p:cNvSpPr txBox="1"/>
          <p:nvPr/>
        </p:nvSpPr>
        <p:spPr>
          <a:xfrm>
            <a:off x="2918496" y="6579297"/>
            <a:ext cx="2159566" cy="24198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none" tIns="36000" bIns="36000"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dirty="0">
                <a:latin typeface="BIZ UDゴシック" panose="020B0400000000000000" pitchFamily="49" charset="-128"/>
                <a:ea typeface="BIZ UDゴシック" panose="020B0400000000000000" pitchFamily="49" charset="-128"/>
              </a:rPr>
              <a:t>▲遠隔臨場による品質証明検査</a:t>
            </a:r>
          </a:p>
        </p:txBody>
      </p:sp>
      <p:sp>
        <p:nvSpPr>
          <p:cNvPr id="13" name="テキスト ボックス 12">
            <a:extLst>
              <a:ext uri="{FF2B5EF4-FFF2-40B4-BE49-F238E27FC236}">
                <a16:creationId xmlns:a16="http://schemas.microsoft.com/office/drawing/2014/main" id="{FE138266-8587-148D-AA52-9139362B2E81}"/>
              </a:ext>
            </a:extLst>
          </p:cNvPr>
          <p:cNvSpPr txBox="1"/>
          <p:nvPr/>
        </p:nvSpPr>
        <p:spPr>
          <a:xfrm>
            <a:off x="6074268" y="5982792"/>
            <a:ext cx="4722064" cy="400366"/>
          </a:xfrm>
          <a:prstGeom prst="rect">
            <a:avLst/>
          </a:prstGeom>
          <a:noFill/>
          <a:ln w="31750">
            <a:solidFill>
              <a:srgbClr val="FF9900"/>
            </a:solidFill>
          </a:ln>
        </p:spPr>
        <p:txBody>
          <a:bodyPr wrap="square" rtlCol="0">
            <a:spAutoFit/>
          </a:bodyPr>
          <a:lstStyle/>
          <a:p>
            <a:r>
              <a:rPr lang="ja-JP" altLang="en-US" sz="1001" dirty="0">
                <a:latin typeface="BIZ UDゴシック" panose="020B0400000000000000" pitchFamily="49" charset="-128"/>
                <a:ea typeface="BIZ UDゴシック" panose="020B0400000000000000" pitchFamily="49" charset="-128"/>
              </a:rPr>
              <a:t>〇品質証明　　</a:t>
            </a:r>
            <a:r>
              <a:rPr lang="en-US" altLang="ja-JP" sz="1001" dirty="0">
                <a:latin typeface="BIZ UDゴシック" panose="020B0400000000000000" pitchFamily="49" charset="-128"/>
                <a:ea typeface="BIZ UDゴシック" panose="020B0400000000000000" pitchFamily="49" charset="-128"/>
              </a:rPr>
              <a:t>8</a:t>
            </a:r>
            <a:r>
              <a:rPr lang="ja-JP" altLang="en-US" sz="1001" dirty="0">
                <a:latin typeface="BIZ UDゴシック" panose="020B0400000000000000" pitchFamily="49" charset="-128"/>
                <a:ea typeface="BIZ UDゴシック" panose="020B0400000000000000" pitchFamily="49" charset="-128"/>
              </a:rPr>
              <a:t>回実施</a:t>
            </a:r>
            <a:r>
              <a:rPr lang="en-US" altLang="ja-JP" sz="1001" dirty="0">
                <a:latin typeface="BIZ UDゴシック" panose="020B0400000000000000" pitchFamily="49" charset="-128"/>
                <a:ea typeface="BIZ UDゴシック" panose="020B0400000000000000" pitchFamily="49" charset="-128"/>
              </a:rPr>
              <a:t>/</a:t>
            </a:r>
            <a:r>
              <a:rPr lang="ja-JP" altLang="en-US" sz="1001" dirty="0">
                <a:latin typeface="BIZ UDゴシック" panose="020B0400000000000000" pitchFamily="49" charset="-128"/>
                <a:ea typeface="BIZ UDゴシック" panose="020B0400000000000000" pitchFamily="49" charset="-128"/>
              </a:rPr>
              <a:t>全</a:t>
            </a:r>
            <a:r>
              <a:rPr lang="en-US" altLang="ja-JP" sz="1001" dirty="0">
                <a:latin typeface="BIZ UDゴシック" panose="020B0400000000000000" pitchFamily="49" charset="-128"/>
                <a:ea typeface="BIZ UDゴシック" panose="020B0400000000000000" pitchFamily="49" charset="-128"/>
              </a:rPr>
              <a:t>22</a:t>
            </a:r>
            <a:r>
              <a:rPr lang="ja-JP" altLang="en-US" sz="1001" dirty="0">
                <a:latin typeface="BIZ UDゴシック" panose="020B0400000000000000" pitchFamily="49" charset="-128"/>
                <a:ea typeface="BIZ UDゴシック" panose="020B0400000000000000" pitchFamily="49" charset="-128"/>
              </a:rPr>
              <a:t>回</a:t>
            </a:r>
            <a:endParaRPr lang="en-US" altLang="ja-JP" sz="1001" dirty="0">
              <a:latin typeface="BIZ UDゴシック" panose="020B0400000000000000" pitchFamily="49" charset="-128"/>
              <a:ea typeface="BIZ UDゴシック" panose="020B0400000000000000" pitchFamily="49" charset="-128"/>
            </a:endParaRPr>
          </a:p>
          <a:p>
            <a:r>
              <a:rPr lang="ja-JP" altLang="en-US" sz="1001" dirty="0">
                <a:latin typeface="BIZ UDゴシック" panose="020B0400000000000000" pitchFamily="49" charset="-128"/>
                <a:ea typeface="BIZ UDゴシック" panose="020B0400000000000000" pitchFamily="49" charset="-128"/>
              </a:rPr>
              <a:t>　移動時間</a:t>
            </a:r>
            <a:r>
              <a:rPr lang="en-US" altLang="ja-JP" sz="1001" dirty="0">
                <a:latin typeface="BIZ UDゴシック" panose="020B0400000000000000" pitchFamily="49" charset="-128"/>
                <a:ea typeface="BIZ UDゴシック" panose="020B0400000000000000" pitchFamily="49" charset="-128"/>
              </a:rPr>
              <a:t>(</a:t>
            </a:r>
            <a:r>
              <a:rPr lang="ja-JP" altLang="en-US" sz="1001" dirty="0">
                <a:latin typeface="BIZ UDゴシック" panose="020B0400000000000000" pitchFamily="49" charset="-128"/>
                <a:ea typeface="BIZ UDゴシック" panose="020B0400000000000000" pitchFamily="49" charset="-128"/>
              </a:rPr>
              <a:t>本社～現場</a:t>
            </a:r>
            <a:r>
              <a:rPr lang="en-US" altLang="ja-JP" sz="1001" dirty="0">
                <a:latin typeface="BIZ UDゴシック" panose="020B0400000000000000" pitchFamily="49" charset="-128"/>
                <a:ea typeface="BIZ UDゴシック" panose="020B0400000000000000" pitchFamily="49" charset="-128"/>
              </a:rPr>
              <a:t>)</a:t>
            </a:r>
            <a:r>
              <a:rPr lang="ja-JP" altLang="en-US" sz="1001" dirty="0">
                <a:latin typeface="BIZ UDゴシック" panose="020B0400000000000000" pitchFamily="49" charset="-128"/>
                <a:ea typeface="BIZ UDゴシック" panose="020B0400000000000000" pitchFamily="49" charset="-128"/>
              </a:rPr>
              <a:t>　往復</a:t>
            </a:r>
            <a:r>
              <a:rPr lang="en-US" altLang="ja-JP" sz="1001" dirty="0">
                <a:latin typeface="BIZ UDゴシック" panose="020B0400000000000000" pitchFamily="49" charset="-128"/>
                <a:ea typeface="BIZ UDゴシック" panose="020B0400000000000000" pitchFamily="49" charset="-128"/>
              </a:rPr>
              <a:t>0.5</a:t>
            </a:r>
            <a:r>
              <a:rPr lang="ja-JP" altLang="en-US" sz="1001" dirty="0">
                <a:latin typeface="BIZ UDゴシック" panose="020B0400000000000000" pitchFamily="49" charset="-128"/>
                <a:ea typeface="BIZ UDゴシック" panose="020B0400000000000000" pitchFamily="49" charset="-128"/>
              </a:rPr>
              <a:t>時間　</a:t>
            </a:r>
            <a:r>
              <a:rPr lang="en-US" altLang="ja-JP" sz="1001" dirty="0">
                <a:latin typeface="BIZ UDゴシック" panose="020B0400000000000000" pitchFamily="49" charset="-128"/>
                <a:ea typeface="BIZ UDゴシック" panose="020B0400000000000000" pitchFamily="49" charset="-128"/>
              </a:rPr>
              <a:t>×</a:t>
            </a:r>
            <a:r>
              <a:rPr lang="ja-JP" altLang="en-US" sz="1001" dirty="0">
                <a:latin typeface="BIZ UDゴシック" panose="020B0400000000000000" pitchFamily="49" charset="-128"/>
                <a:ea typeface="BIZ UDゴシック" panose="020B0400000000000000" pitchFamily="49" charset="-128"/>
              </a:rPr>
              <a:t>　</a:t>
            </a:r>
            <a:r>
              <a:rPr lang="en-US" altLang="ja-JP" sz="1001" dirty="0">
                <a:latin typeface="BIZ UDゴシック" panose="020B0400000000000000" pitchFamily="49" charset="-128"/>
                <a:ea typeface="BIZ UDゴシック" panose="020B0400000000000000" pitchFamily="49" charset="-128"/>
              </a:rPr>
              <a:t>8</a:t>
            </a:r>
            <a:r>
              <a:rPr lang="ja-JP" altLang="en-US" sz="1001" dirty="0">
                <a:latin typeface="BIZ UDゴシック" panose="020B0400000000000000" pitchFamily="49" charset="-128"/>
                <a:ea typeface="BIZ UDゴシック" panose="020B0400000000000000" pitchFamily="49" charset="-128"/>
              </a:rPr>
              <a:t>回　</a:t>
            </a:r>
            <a:r>
              <a:rPr lang="ja-JP" altLang="en-US" sz="1001" dirty="0">
                <a:solidFill>
                  <a:srgbClr val="FF0000"/>
                </a:solidFill>
                <a:latin typeface="BIZ UDゴシック" panose="020B0400000000000000" pitchFamily="49" charset="-128"/>
                <a:ea typeface="BIZ UDゴシック" panose="020B0400000000000000" pitchFamily="49" charset="-128"/>
              </a:rPr>
              <a:t>およそ</a:t>
            </a:r>
            <a:r>
              <a:rPr lang="en-US" altLang="ja-JP" sz="1001" dirty="0">
                <a:solidFill>
                  <a:srgbClr val="FF0000"/>
                </a:solidFill>
                <a:latin typeface="BIZ UDゴシック" panose="020B0400000000000000" pitchFamily="49" charset="-128"/>
                <a:ea typeface="BIZ UDゴシック" panose="020B0400000000000000" pitchFamily="49" charset="-128"/>
              </a:rPr>
              <a:t>4.0</a:t>
            </a:r>
            <a:r>
              <a:rPr lang="ja-JP" altLang="en-US" sz="1001" dirty="0">
                <a:solidFill>
                  <a:srgbClr val="FF0000"/>
                </a:solidFill>
                <a:latin typeface="BIZ UDゴシック" panose="020B0400000000000000" pitchFamily="49" charset="-128"/>
                <a:ea typeface="BIZ UDゴシック" panose="020B0400000000000000" pitchFamily="49" charset="-128"/>
              </a:rPr>
              <a:t>時間低減</a:t>
            </a:r>
            <a:endParaRPr lang="en-US" altLang="ja-JP" sz="1001" dirty="0">
              <a:solidFill>
                <a:srgbClr val="FF0000"/>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9757817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aphicFrame>
        <p:nvGraphicFramePr>
          <p:cNvPr id="17" name="表 16">
            <a:extLst>
              <a:ext uri="{FF2B5EF4-FFF2-40B4-BE49-F238E27FC236}">
                <a16:creationId xmlns:a16="http://schemas.microsoft.com/office/drawing/2014/main" id="{2201639C-A9C7-47E0-942B-4B8D421D9B4E}"/>
              </a:ext>
            </a:extLst>
          </p:cNvPr>
          <p:cNvGraphicFramePr>
            <a:graphicFrameLocks noGrp="1"/>
          </p:cNvGraphicFramePr>
          <p:nvPr>
            <p:extLst>
              <p:ext uri="{D42A27DB-BD31-4B8C-83A1-F6EECF244321}">
                <p14:modId xmlns:p14="http://schemas.microsoft.com/office/powerpoint/2010/main" val="2865525984"/>
              </p:ext>
            </p:extLst>
          </p:nvPr>
        </p:nvGraphicFramePr>
        <p:xfrm>
          <a:off x="6" y="-1"/>
          <a:ext cx="12196803" cy="6858003"/>
        </p:xfrm>
        <a:graphic>
          <a:graphicData uri="http://schemas.openxmlformats.org/drawingml/2006/table">
            <a:tbl>
              <a:tblPr>
                <a:tableStyleId>{5C22544A-7EE6-4342-B048-85BDC9FD1C3A}</a:tableStyleId>
              </a:tblPr>
              <a:tblGrid>
                <a:gridCol w="2030752">
                  <a:extLst>
                    <a:ext uri="{9D8B030D-6E8A-4147-A177-3AD203B41FA5}">
                      <a16:colId xmlns:a16="http://schemas.microsoft.com/office/drawing/2014/main" val="9547173"/>
                    </a:ext>
                  </a:extLst>
                </a:gridCol>
                <a:gridCol w="2257591">
                  <a:extLst>
                    <a:ext uri="{9D8B030D-6E8A-4147-A177-3AD203B41FA5}">
                      <a16:colId xmlns:a16="http://schemas.microsoft.com/office/drawing/2014/main" val="3182321955"/>
                    </a:ext>
                  </a:extLst>
                </a:gridCol>
                <a:gridCol w="2030752">
                  <a:extLst>
                    <a:ext uri="{9D8B030D-6E8A-4147-A177-3AD203B41FA5}">
                      <a16:colId xmlns:a16="http://schemas.microsoft.com/office/drawing/2014/main" val="2607255482"/>
                    </a:ext>
                  </a:extLst>
                </a:gridCol>
                <a:gridCol w="4693102">
                  <a:extLst>
                    <a:ext uri="{9D8B030D-6E8A-4147-A177-3AD203B41FA5}">
                      <a16:colId xmlns:a16="http://schemas.microsoft.com/office/drawing/2014/main" val="3740763531"/>
                    </a:ext>
                  </a:extLst>
                </a:gridCol>
                <a:gridCol w="1184606">
                  <a:extLst>
                    <a:ext uri="{9D8B030D-6E8A-4147-A177-3AD203B41FA5}">
                      <a16:colId xmlns:a16="http://schemas.microsoft.com/office/drawing/2014/main" val="3177450486"/>
                    </a:ext>
                  </a:extLst>
                </a:gridCol>
              </a:tblGrid>
              <a:tr h="379691">
                <a:tc>
                  <a:txBody>
                    <a:bodyPr/>
                    <a:lstStyle/>
                    <a:p>
                      <a:pPr algn="ctr" fontAlgn="ctr"/>
                      <a:r>
                        <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rPr>
                        <a:t>ローカルサイト名</a:t>
                      </a:r>
                      <a:endParaRPr lang="en-US" altLang="ja-JP"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solidFill>
                      <a:schemeClr val="accent1"/>
                    </a:solidFill>
                  </a:tcPr>
                </a:tc>
                <a:tc grid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[202026-0390]</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日高自動車道</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_</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新冠町</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_</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稲荷改良工事</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株</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出口組</a:t>
                      </a:r>
                    </a:p>
                  </a:txBody>
                  <a:tcPr marL="108000" marR="108000" marT="0" marB="0" anchor="ctr">
                    <a:lnR w="31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a:txBody>
                    <a:bodyPr/>
                    <a:lstStyle/>
                    <a:p>
                      <a:pPr algn="ctr" fontAlgn="ctr"/>
                      <a:r>
                        <a:rPr lang="en-US" altLang="ja-JP" sz="2000" b="0" i="0" u="none" strike="noStrike" dirty="0">
                          <a:ln>
                            <a:noFill/>
                          </a:ln>
                          <a:solidFill>
                            <a:schemeClr val="bg1"/>
                          </a:solidFill>
                          <a:effectLst/>
                          <a:latin typeface="メイリオ" panose="020B0604030504040204" pitchFamily="50" charset="-128"/>
                          <a:ea typeface="メイリオ" panose="020B0604030504040204" pitchFamily="50" charset="-128"/>
                        </a:rPr>
                        <a:t>28</a:t>
                      </a:r>
                    </a:p>
                  </a:txBody>
                  <a:tcPr marL="108000" marR="108000" marT="0" marB="0" anchor="ctr">
                    <a:lnL w="3175" cap="flat" cmpd="sng" algn="ctr">
                      <a:solidFill>
                        <a:schemeClr val="bg1"/>
                      </a:solidFill>
                      <a:prstDash val="solid"/>
                      <a:round/>
                      <a:headEnd type="none" w="med" len="med"/>
                      <a:tailEnd type="none" w="med" len="med"/>
                    </a:lnL>
                    <a:lnB w="3175" cap="flat" cmpd="sng" algn="ctr">
                      <a:solidFill>
                        <a:schemeClr val="bg1"/>
                      </a:solidFill>
                      <a:prstDash val="solid"/>
                      <a:round/>
                      <a:headEnd type="none" w="med" len="med"/>
                      <a:tailEnd type="none" w="med" len="med"/>
                    </a:lnB>
                    <a:solidFill>
                      <a:srgbClr val="4472C4"/>
                    </a:solidFill>
                  </a:tcPr>
                </a:tc>
                <a:extLst>
                  <a:ext uri="{0D108BD9-81ED-4DB2-BD59-A6C34878D82A}">
                    <a16:rowId xmlns:a16="http://schemas.microsoft.com/office/drawing/2014/main" val="1903256034"/>
                  </a:ext>
                </a:extLst>
              </a:tr>
              <a:tr h="379691">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項　  　目</a:t>
                      </a:r>
                      <a:endParaRPr lang="en-US" altLang="ja-JP" sz="1100" b="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solidFill>
                      <a:schemeClr val="accent1"/>
                    </a:solidFill>
                  </a:tcPr>
                </a:tc>
                <a:tc>
                  <a:txBody>
                    <a:bodyPr/>
                    <a:lstStyle/>
                    <a:p>
                      <a:pPr algn="ctr" fontAlgn="ct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創意工夫</a:t>
                      </a:r>
                    </a:p>
                  </a:txBody>
                  <a:tcPr marL="108000" marR="108000" marT="0" marB="0"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評 価 内 容</a:t>
                      </a:r>
                      <a:endPar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lnT w="12700" cap="flat" cmpd="sng" algn="ctr">
                      <a:solidFill>
                        <a:schemeClr val="bg1"/>
                      </a:solidFill>
                      <a:prstDash val="solid"/>
                      <a:round/>
                      <a:headEnd type="none" w="med" len="med"/>
                      <a:tailEnd type="none" w="med" len="med"/>
                    </a:lnT>
                    <a:solidFill>
                      <a:schemeClr val="accent1"/>
                    </a:solidFill>
                  </a:tcPr>
                </a:tc>
                <a:tc gridSpan="2">
                  <a:txBody>
                    <a:bodyPr/>
                    <a:lstStyle/>
                    <a:p>
                      <a:pPr marL="457200" marR="0" lvl="1" indent="0" algn="l" defTabSz="914400" rtl="0" eaLnBrk="1" fontAlgn="b" latinLnBrk="0" hangingPunct="1">
                        <a:lnSpc>
                          <a:spcPct val="100000"/>
                        </a:lnSpc>
                        <a:spcBef>
                          <a:spcPts val="0"/>
                        </a:spcBef>
                        <a:spcAft>
                          <a:spcPts val="0"/>
                        </a:spcAft>
                        <a:buClrTx/>
                        <a:buSzTx/>
                        <a:buFontTx/>
                        <a:buNone/>
                        <a:tabLst/>
                        <a:defRPr/>
                      </a:pPr>
                      <a:r>
                        <a:rPr kumimoji="1" lang="ja-JP" altLang="en-US"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rPr>
                        <a:t>働き方改革</a:t>
                      </a:r>
                      <a:r>
                        <a:rPr kumimoji="1" lang="en-US" altLang="ja-JP"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rPr>
                        <a:t>(</a:t>
                      </a:r>
                      <a:r>
                        <a:rPr kumimoji="1" lang="ja-JP" altLang="en-US"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rPr>
                        <a:t>インフラＤＸ</a:t>
                      </a:r>
                      <a:r>
                        <a:rPr kumimoji="1" lang="en-US" altLang="ja-JP"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rPr>
                        <a:t>)</a:t>
                      </a:r>
                      <a:endParaRPr kumimoji="1" lang="ja-JP" altLang="en-US"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endParaRPr>
                    </a:p>
                  </a:txBody>
                  <a:tcPr marL="108000" marR="108000" marT="0" marB="0" anchor="ctr">
                    <a:solidFill>
                      <a:schemeClr val="accent1">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2106744936"/>
                  </a:ext>
                </a:extLst>
              </a:tr>
              <a:tr h="379691">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実 施 内 容</a:t>
                      </a:r>
                      <a:endPar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lnR w="12700" cap="flat" cmpd="sng" algn="ctr">
                      <a:solidFill>
                        <a:schemeClr val="bg1"/>
                      </a:solidFill>
                      <a:prstDash val="solid"/>
                      <a:round/>
                      <a:headEnd type="none" w="med" len="med"/>
                      <a:tailEnd type="none" w="med" len="med"/>
                    </a:lnR>
                    <a:solidFill>
                      <a:schemeClr val="accent1"/>
                    </a:solidFill>
                  </a:tcPr>
                </a:tc>
                <a:tc gridSpan="4">
                  <a:txBody>
                    <a:bodyPr/>
                    <a:lstStyle/>
                    <a:p>
                      <a:pPr marL="457200" marR="0" lvl="1" indent="0" algn="l" defTabSz="914400" rtl="0" eaLnBrk="1" fontAlgn="ctr" latinLnBrk="0" hangingPunct="1">
                        <a:lnSpc>
                          <a:spcPct val="100000"/>
                        </a:lnSpc>
                        <a:spcBef>
                          <a:spcPts val="0"/>
                        </a:spcBef>
                        <a:spcAft>
                          <a:spcPts val="0"/>
                        </a:spcAft>
                        <a:buClrTx/>
                        <a:buSzTx/>
                        <a:buFontTx/>
                        <a:buNone/>
                        <a:tabLst/>
                        <a:defRPr/>
                      </a:pP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担い手確保に向けた工業高校生へのＩＣＴ施工現場見学会への協力</a:t>
                      </a:r>
                    </a:p>
                  </a:txBody>
                  <a:tcPr marL="108000" marR="108000" marT="0" marB="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817461031"/>
                  </a:ext>
                </a:extLst>
              </a:tr>
              <a:tr h="1442825">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説　    明</a:t>
                      </a:r>
                      <a:endPar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lnR w="12700" cap="flat" cmpd="sng" algn="ctr">
                      <a:solidFill>
                        <a:schemeClr val="bg1"/>
                      </a:solidFill>
                      <a:prstDash val="solid"/>
                      <a:round/>
                      <a:headEnd type="none" w="med" len="med"/>
                      <a:tailEnd type="none" w="med" len="med"/>
                    </a:lnR>
                    <a:solidFill>
                      <a:srgbClr val="4472C4"/>
                    </a:solidFill>
                  </a:tcPr>
                </a:tc>
                <a:tc gridSpan="4">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　当社で受注している日高自動車道新冠町稲荷改良工事にて「室蘭工業高校</a:t>
                      </a:r>
                      <a:r>
                        <a:rPr lang="en-US" altLang="ja-JP"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2</a:t>
                      </a: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年生」「苫小牧工業高校</a:t>
                      </a:r>
                      <a:r>
                        <a:rPr lang="en-US" altLang="ja-JP"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1</a:t>
                      </a: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年生」</a:t>
                      </a:r>
                      <a:endParaRPr lang="en-US" altLang="ja-JP"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を対象に現場見学会を実施。</a:t>
                      </a:r>
                      <a:endParaRPr lang="en-US" altLang="ja-JP"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　ＩＣＴ施工についての力の入った丁寧な説明を行い、ＡＲ</a:t>
                      </a:r>
                      <a:r>
                        <a:rPr lang="en-US" altLang="ja-JP"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a:t>
                      </a: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拡張現実</a:t>
                      </a:r>
                      <a:r>
                        <a:rPr lang="en-US" altLang="ja-JP"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a:t>
                      </a: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やドローン飛行など</a:t>
                      </a:r>
                      <a:endParaRPr lang="en-US" altLang="ja-JP"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土木技術の広がりと楽しさを</a:t>
                      </a:r>
                      <a:r>
                        <a:rPr lang="ja-JP" altLang="en-US" sz="1100" b="0" i="0" u="none" strike="noStrike">
                          <a:ln>
                            <a:noFill/>
                          </a:ln>
                          <a:solidFill>
                            <a:srgbClr val="002060"/>
                          </a:solidFill>
                          <a:effectLst/>
                          <a:latin typeface="BIZ UDゴシック" panose="020B0400000000000000" pitchFamily="49" charset="-128"/>
                          <a:ea typeface="BIZ UDゴシック" panose="020B0400000000000000" pitchFamily="49" charset="-128"/>
                        </a:rPr>
                        <a:t>多くの土木科生徒</a:t>
                      </a: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に</a:t>
                      </a:r>
                      <a:r>
                        <a:rPr lang="ja-JP" altLang="en-US" sz="1100" b="0" i="0" u="none" strike="noStrike">
                          <a:ln>
                            <a:noFill/>
                          </a:ln>
                          <a:solidFill>
                            <a:srgbClr val="002060"/>
                          </a:solidFill>
                          <a:effectLst/>
                          <a:latin typeface="BIZ UDゴシック" panose="020B0400000000000000" pitchFamily="49" charset="-128"/>
                          <a:ea typeface="BIZ UDゴシック" panose="020B0400000000000000" pitchFamily="49" charset="-128"/>
                        </a:rPr>
                        <a:t>伝えた。</a:t>
                      </a:r>
                      <a:endParaRPr lang="en-US" altLang="ja-JP"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endParaRPr>
                    </a:p>
                  </a:txBody>
                  <a:tcPr marL="108000" marR="108000" marT="3600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DAE3F3"/>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376653904"/>
                  </a:ext>
                </a:extLst>
              </a:tr>
              <a:tr h="4276105">
                <a:tc gridSpan="5">
                  <a:txBody>
                    <a:bodyPr/>
                    <a:lstStyle/>
                    <a:p>
                      <a:pPr algn="l" fontAlgn="b"/>
                      <a:endParaRPr lang="ja-JP" altLang="en-US" sz="1100" b="0" i="0" u="none" strike="noStrike" dirty="0">
                        <a:ln>
                          <a:noFill/>
                        </a:ln>
                        <a:solidFill>
                          <a:srgbClr val="002060"/>
                        </a:solidFill>
                        <a:effectLst/>
                        <a:latin typeface="メイリオ" panose="020B0604030504040204" pitchFamily="50" charset="-128"/>
                        <a:ea typeface="メイリオ" panose="020B0604030504040204" pitchFamily="50" charset="-128"/>
                      </a:endParaRPr>
                    </a:p>
                  </a:txBody>
                  <a:tcPr marL="9525" marR="9525" marT="9525" marB="0">
                    <a:solidFill>
                      <a:srgbClr val="DAE3F3"/>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107951424"/>
                  </a:ext>
                </a:extLst>
              </a:tr>
            </a:tbl>
          </a:graphicData>
        </a:graphic>
      </p:graphicFrame>
      <p:pic>
        <p:nvPicPr>
          <p:cNvPr id="15" name="図 14" descr="屋外, 人, 男, 民衆 が含まれている画像&#10;&#10;自動的に生成された説明">
            <a:extLst>
              <a:ext uri="{FF2B5EF4-FFF2-40B4-BE49-F238E27FC236}">
                <a16:creationId xmlns:a16="http://schemas.microsoft.com/office/drawing/2014/main" id="{48FC7923-3E67-7C93-E128-434A3FAEA1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056812"/>
            <a:ext cx="11389349" cy="4801188"/>
          </a:xfrm>
          <a:prstGeom prst="rect">
            <a:avLst/>
          </a:prstGeom>
        </p:spPr>
      </p:pic>
      <p:pic>
        <p:nvPicPr>
          <p:cNvPr id="18" name="図 17">
            <a:extLst>
              <a:ext uri="{FF2B5EF4-FFF2-40B4-BE49-F238E27FC236}">
                <a16:creationId xmlns:a16="http://schemas.microsoft.com/office/drawing/2014/main" id="{28A52903-EC23-4990-88D9-97EE753259CE}"/>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89000"/>
                    </a14:imgEffect>
                  </a14:imgLayer>
                </a14:imgProps>
              </a:ext>
              <a:ext uri="{28A0092B-C50C-407E-A947-70E740481C1C}">
                <a14:useLocalDpi xmlns:a14="http://schemas.microsoft.com/office/drawing/2010/main" val="0"/>
              </a:ext>
            </a:extLst>
          </a:blip>
          <a:srcRect/>
          <a:stretch/>
        </p:blipFill>
        <p:spPr>
          <a:xfrm>
            <a:off x="9219774" y="459427"/>
            <a:ext cx="2887524" cy="2165643"/>
          </a:xfrm>
          <a:prstGeom prst="rect">
            <a:avLst/>
          </a:prstGeom>
          <a:solidFill>
            <a:schemeClr val="tx1">
              <a:lumMod val="50000"/>
              <a:lumOff val="50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
        <p:nvSpPr>
          <p:cNvPr id="26" name="テキスト ボックス 25">
            <a:extLst>
              <a:ext uri="{FF2B5EF4-FFF2-40B4-BE49-F238E27FC236}">
                <a16:creationId xmlns:a16="http://schemas.microsoft.com/office/drawing/2014/main" id="{C31F176B-5138-499F-83AC-70DACB037B85}"/>
              </a:ext>
            </a:extLst>
          </p:cNvPr>
          <p:cNvSpPr txBox="1"/>
          <p:nvPr/>
        </p:nvSpPr>
        <p:spPr>
          <a:xfrm>
            <a:off x="0" y="2056810"/>
            <a:ext cx="2954655" cy="276999"/>
          </a:xfrm>
          <a:prstGeom prst="rect">
            <a:avLst/>
          </a:prstGeom>
          <a:solidFill>
            <a:srgbClr val="00FFCC"/>
          </a:solidFill>
        </p:spPr>
        <p:txBody>
          <a:bodyPr wrap="none" rtlCol="0">
            <a:spAutoFit/>
          </a:bodyPr>
          <a:lstStyle/>
          <a:p>
            <a:r>
              <a:rPr lang="ja-JP" altLang="en-US" sz="1200" dirty="0"/>
              <a:t>ＡＲ画像よりＩＣＴ施工の見学会の様子</a:t>
            </a:r>
            <a:endParaRPr kumimoji="1" lang="ja-JP" altLang="en-US" sz="1200" dirty="0"/>
          </a:p>
        </p:txBody>
      </p:sp>
      <p:sp>
        <p:nvSpPr>
          <p:cNvPr id="20" name="テキスト ボックス 5">
            <a:extLst>
              <a:ext uri="{FF2B5EF4-FFF2-40B4-BE49-F238E27FC236}">
                <a16:creationId xmlns:a16="http://schemas.microsoft.com/office/drawing/2014/main" id="{3ABAF0B8-25F8-44DB-A0E9-BF43C8A15C32}"/>
              </a:ext>
            </a:extLst>
          </p:cNvPr>
          <p:cNvSpPr txBox="1"/>
          <p:nvPr/>
        </p:nvSpPr>
        <p:spPr>
          <a:xfrm>
            <a:off x="9197912" y="2383091"/>
            <a:ext cx="2909386" cy="241980"/>
          </a:xfrm>
          <a:prstGeom prst="rect">
            <a:avLst/>
          </a:prstGeom>
          <a:solidFill>
            <a:srgbClr val="00FFCC"/>
          </a:solidFill>
          <a:ln w="9525" cmpd="sng">
            <a:noFill/>
          </a:ln>
        </p:spPr>
        <p:style>
          <a:lnRef idx="0">
            <a:scrgbClr r="0" g="0" b="0"/>
          </a:lnRef>
          <a:fillRef idx="0">
            <a:scrgbClr r="0" g="0" b="0"/>
          </a:fillRef>
          <a:effectRef idx="0">
            <a:scrgbClr r="0" g="0" b="0"/>
          </a:effectRef>
          <a:fontRef idx="minor">
            <a:schemeClr val="dk1"/>
          </a:fontRef>
        </p:style>
        <p:txBody>
          <a:bodyPr wrap="square" tIns="36000" bIns="36000"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dirty="0"/>
              <a:t>2022.1.1</a:t>
            </a:r>
            <a:r>
              <a:rPr lang="ja-JP" altLang="en-US" dirty="0"/>
              <a:t>　日高報知新聞１面</a:t>
            </a:r>
          </a:p>
        </p:txBody>
      </p:sp>
    </p:spTree>
    <p:extLst>
      <p:ext uri="{BB962C8B-B14F-4D97-AF65-F5344CB8AC3E}">
        <p14:creationId xmlns:p14="http://schemas.microsoft.com/office/powerpoint/2010/main" val="2127636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aphicFrame>
        <p:nvGraphicFramePr>
          <p:cNvPr id="17" name="表 16">
            <a:extLst>
              <a:ext uri="{FF2B5EF4-FFF2-40B4-BE49-F238E27FC236}">
                <a16:creationId xmlns:a16="http://schemas.microsoft.com/office/drawing/2014/main" id="{2201639C-A9C7-47E0-942B-4B8D421D9B4E}"/>
              </a:ext>
            </a:extLst>
          </p:cNvPr>
          <p:cNvGraphicFramePr>
            <a:graphicFrameLocks noGrp="1"/>
          </p:cNvGraphicFramePr>
          <p:nvPr>
            <p:extLst>
              <p:ext uri="{D42A27DB-BD31-4B8C-83A1-F6EECF244321}">
                <p14:modId xmlns:p14="http://schemas.microsoft.com/office/powerpoint/2010/main" val="982766310"/>
              </p:ext>
            </p:extLst>
          </p:nvPr>
        </p:nvGraphicFramePr>
        <p:xfrm>
          <a:off x="6" y="-1"/>
          <a:ext cx="12196803" cy="6858003"/>
        </p:xfrm>
        <a:graphic>
          <a:graphicData uri="http://schemas.openxmlformats.org/drawingml/2006/table">
            <a:tbl>
              <a:tblPr>
                <a:tableStyleId>{5C22544A-7EE6-4342-B048-85BDC9FD1C3A}</a:tableStyleId>
              </a:tblPr>
              <a:tblGrid>
                <a:gridCol w="2030752">
                  <a:extLst>
                    <a:ext uri="{9D8B030D-6E8A-4147-A177-3AD203B41FA5}">
                      <a16:colId xmlns:a16="http://schemas.microsoft.com/office/drawing/2014/main" val="9547173"/>
                    </a:ext>
                  </a:extLst>
                </a:gridCol>
                <a:gridCol w="2257591">
                  <a:extLst>
                    <a:ext uri="{9D8B030D-6E8A-4147-A177-3AD203B41FA5}">
                      <a16:colId xmlns:a16="http://schemas.microsoft.com/office/drawing/2014/main" val="3182321955"/>
                    </a:ext>
                  </a:extLst>
                </a:gridCol>
                <a:gridCol w="2030752">
                  <a:extLst>
                    <a:ext uri="{9D8B030D-6E8A-4147-A177-3AD203B41FA5}">
                      <a16:colId xmlns:a16="http://schemas.microsoft.com/office/drawing/2014/main" val="2607255482"/>
                    </a:ext>
                  </a:extLst>
                </a:gridCol>
                <a:gridCol w="4693102">
                  <a:extLst>
                    <a:ext uri="{9D8B030D-6E8A-4147-A177-3AD203B41FA5}">
                      <a16:colId xmlns:a16="http://schemas.microsoft.com/office/drawing/2014/main" val="3740763531"/>
                    </a:ext>
                  </a:extLst>
                </a:gridCol>
                <a:gridCol w="1184606">
                  <a:extLst>
                    <a:ext uri="{9D8B030D-6E8A-4147-A177-3AD203B41FA5}">
                      <a16:colId xmlns:a16="http://schemas.microsoft.com/office/drawing/2014/main" val="3177450486"/>
                    </a:ext>
                  </a:extLst>
                </a:gridCol>
              </a:tblGrid>
              <a:tr h="379691">
                <a:tc>
                  <a:txBody>
                    <a:bodyPr/>
                    <a:lstStyle/>
                    <a:p>
                      <a:pPr algn="ctr" fontAlgn="ctr"/>
                      <a:r>
                        <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rPr>
                        <a:t>ローカルサイト名</a:t>
                      </a:r>
                      <a:endParaRPr lang="en-US" altLang="ja-JP"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solidFill>
                      <a:schemeClr val="accent1"/>
                    </a:solidFill>
                  </a:tcPr>
                </a:tc>
                <a:tc grid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[202126-0200]</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日高自動車道</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_</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新冠町</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_</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高江東改良工事／</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株</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出口組</a:t>
                      </a:r>
                    </a:p>
                  </a:txBody>
                  <a:tcPr marL="108000" marR="108000" marT="0" marB="0" anchor="ctr">
                    <a:lnR w="31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a:txBody>
                    <a:bodyPr/>
                    <a:lstStyle/>
                    <a:p>
                      <a:pPr algn="ctr" fontAlgn="ctr"/>
                      <a:r>
                        <a:rPr lang="en-US" altLang="ja-JP" sz="2000" b="0" i="0" u="none" strike="noStrike" dirty="0">
                          <a:ln>
                            <a:noFill/>
                          </a:ln>
                          <a:solidFill>
                            <a:schemeClr val="bg1"/>
                          </a:solidFill>
                          <a:effectLst/>
                          <a:latin typeface="メイリオ" panose="020B0604030504040204" pitchFamily="50" charset="-128"/>
                          <a:ea typeface="メイリオ" panose="020B0604030504040204" pitchFamily="50" charset="-128"/>
                        </a:rPr>
                        <a:t>A1</a:t>
                      </a:r>
                    </a:p>
                  </a:txBody>
                  <a:tcPr marL="108000" marR="108000" marT="0" marB="0" anchor="ctr">
                    <a:lnL w="3175" cap="flat" cmpd="sng" algn="ctr">
                      <a:solidFill>
                        <a:schemeClr val="bg1"/>
                      </a:solidFill>
                      <a:prstDash val="solid"/>
                      <a:round/>
                      <a:headEnd type="none" w="med" len="med"/>
                      <a:tailEnd type="none" w="med" len="med"/>
                    </a:lnL>
                    <a:lnB w="3175" cap="flat" cmpd="sng" algn="ctr">
                      <a:solidFill>
                        <a:schemeClr val="bg1"/>
                      </a:solidFill>
                      <a:prstDash val="solid"/>
                      <a:round/>
                      <a:headEnd type="none" w="med" len="med"/>
                      <a:tailEnd type="none" w="med" len="med"/>
                    </a:lnB>
                    <a:solidFill>
                      <a:srgbClr val="4472C4"/>
                    </a:solidFill>
                  </a:tcPr>
                </a:tc>
                <a:extLst>
                  <a:ext uri="{0D108BD9-81ED-4DB2-BD59-A6C34878D82A}">
                    <a16:rowId xmlns:a16="http://schemas.microsoft.com/office/drawing/2014/main" val="1903256034"/>
                  </a:ext>
                </a:extLst>
              </a:tr>
              <a:tr h="379691">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項　  　目</a:t>
                      </a:r>
                      <a:endParaRPr lang="en-US" altLang="ja-JP" sz="1100" b="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solidFill>
                      <a:schemeClr val="accent1"/>
                    </a:solidFill>
                  </a:tcPr>
                </a:tc>
                <a:tc>
                  <a:txBody>
                    <a:bodyPr/>
                    <a:lstStyle/>
                    <a:p>
                      <a:pPr algn="ctr" fontAlgn="ct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創意工夫</a:t>
                      </a:r>
                    </a:p>
                  </a:txBody>
                  <a:tcPr marL="108000" marR="108000" marT="0" marB="0"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評 価 内 容</a:t>
                      </a:r>
                      <a:endPar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lnT w="12700" cap="flat" cmpd="sng" algn="ctr">
                      <a:solidFill>
                        <a:schemeClr val="bg1"/>
                      </a:solidFill>
                      <a:prstDash val="solid"/>
                      <a:round/>
                      <a:headEnd type="none" w="med" len="med"/>
                      <a:tailEnd type="none" w="med" len="med"/>
                    </a:lnT>
                    <a:solidFill>
                      <a:schemeClr val="accent1"/>
                    </a:solidFill>
                  </a:tcPr>
                </a:tc>
                <a:tc gridSpan="2">
                  <a:txBody>
                    <a:bodyPr/>
                    <a:lstStyle/>
                    <a:p>
                      <a:pPr marL="457200" marR="0" lvl="1" indent="0" algn="l" defTabSz="914400" rtl="0" eaLnBrk="1" fontAlgn="b" latinLnBrk="0" hangingPunct="1">
                        <a:lnSpc>
                          <a:spcPct val="100000"/>
                        </a:lnSpc>
                        <a:spcBef>
                          <a:spcPts val="0"/>
                        </a:spcBef>
                        <a:spcAft>
                          <a:spcPts val="0"/>
                        </a:spcAft>
                        <a:buClrTx/>
                        <a:buSzTx/>
                        <a:buFontTx/>
                        <a:buNone/>
                        <a:tabLst/>
                        <a:defRPr/>
                      </a:pPr>
                      <a:r>
                        <a:rPr lang="ja-JP" altLang="en-US"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rPr>
                        <a:t>働き方改革</a:t>
                      </a:r>
                      <a:r>
                        <a:rPr lang="en-US" altLang="ja-JP"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rPr>
                        <a:t>(</a:t>
                      </a:r>
                      <a:r>
                        <a:rPr lang="ja-JP" altLang="en-US"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rPr>
                        <a:t>インフラＤＸ</a:t>
                      </a:r>
                      <a:r>
                        <a:rPr lang="en-US" altLang="ja-JP"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rPr>
                        <a:t>)</a:t>
                      </a:r>
                      <a:endPar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endParaRPr>
                    </a:p>
                  </a:txBody>
                  <a:tcPr marL="108000" marR="108000" marT="0" marB="0" anchor="ctr">
                    <a:solidFill>
                      <a:schemeClr val="accent1">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2106744936"/>
                  </a:ext>
                </a:extLst>
              </a:tr>
              <a:tr h="379691">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実 施 内 容</a:t>
                      </a:r>
                      <a:endPar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lnR w="12700" cap="flat" cmpd="sng" algn="ctr">
                      <a:solidFill>
                        <a:schemeClr val="bg1"/>
                      </a:solidFill>
                      <a:prstDash val="solid"/>
                      <a:round/>
                      <a:headEnd type="none" w="med" len="med"/>
                      <a:tailEnd type="none" w="med" len="med"/>
                    </a:lnR>
                    <a:solidFill>
                      <a:schemeClr val="accent1"/>
                    </a:solidFill>
                  </a:tcPr>
                </a:tc>
                <a:tc gridSpan="4">
                  <a:txBody>
                    <a:bodyPr/>
                    <a:lstStyle/>
                    <a:p>
                      <a:pPr marL="457200" marR="0" lvl="1" indent="0" algn="l" defTabSz="914400" rtl="0" eaLnBrk="1" fontAlgn="ctr" latinLnBrk="0" hangingPunct="1">
                        <a:lnSpc>
                          <a:spcPct val="100000"/>
                        </a:lnSpc>
                        <a:spcBef>
                          <a:spcPts val="0"/>
                        </a:spcBef>
                        <a:spcAft>
                          <a:spcPts val="0"/>
                        </a:spcAft>
                        <a:buClrTx/>
                        <a:buSzTx/>
                        <a:buFontTx/>
                        <a:buNone/>
                        <a:tabLst/>
                        <a:defRPr/>
                      </a:pP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工事開始前に過不足が終了する設計変更確認会議を開催し繁忙期の負担低減を実現</a:t>
                      </a:r>
                    </a:p>
                  </a:txBody>
                  <a:tcPr marL="108000" marR="108000" marT="0" marB="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817461031"/>
                  </a:ext>
                </a:extLst>
              </a:tr>
              <a:tr h="1442825">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説　    明</a:t>
                      </a:r>
                      <a:endPar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lnR w="12700" cap="flat" cmpd="sng" algn="ctr">
                      <a:solidFill>
                        <a:schemeClr val="bg1"/>
                      </a:solidFill>
                      <a:prstDash val="solid"/>
                      <a:round/>
                      <a:headEnd type="none" w="med" len="med"/>
                      <a:tailEnd type="none" w="med" len="med"/>
                    </a:lnR>
                    <a:solidFill>
                      <a:srgbClr val="4472C4"/>
                    </a:solidFill>
                  </a:tcPr>
                </a:tc>
                <a:tc gridSpan="4">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rPr>
                        <a:t>スケジュール管理表にもとづき、契約後、２ヶ月で設計変更最終のほぼ数量確定、市販ソフトでの積算を完了し、</a:t>
                      </a:r>
                      <a:endParaRPr lang="en-US" altLang="ja-JP"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rPr>
                        <a:t>概算金額を付した資料により</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設計変更確認会議を開催することで工事の最終形を早期に確定した。</a:t>
                      </a:r>
                      <a:endPar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■効果■</a:t>
                      </a:r>
                      <a:endPar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rPr>
                        <a:t>監督員は、積算補助業務への依頼が非常に早期にでき、繁忙期の分散が可能となった。</a:t>
                      </a:r>
                      <a:endParaRPr lang="en-US" altLang="ja-JP"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rPr>
                        <a:t>積算補助業務は、７月の閑散期に作業が可能となった。</a:t>
                      </a:r>
                      <a:endParaRPr lang="en-US" altLang="ja-JP"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rPr>
                        <a:t>受注者は、数量確定に苦労したが、その後、突発的な工種の増設や数量の増加などが生じず作業効率が向上するとともに、下請け契約の事務処理が大幅に軽減された。結果、工事の最盛期に現場に集中することが可能となり品質管理、安全管理、工程管理など好影響をもたらした。</a:t>
                      </a:r>
                    </a:p>
                    <a:p>
                      <a:pPr marL="0" marR="0" lvl="0" indent="0" algn="l" defTabSz="914400" rtl="0" eaLnBrk="1" fontAlgn="t" latinLnBrk="0" hangingPunct="1">
                        <a:lnSpc>
                          <a:spcPct val="100000"/>
                        </a:lnSpc>
                        <a:spcBef>
                          <a:spcPts val="0"/>
                        </a:spcBef>
                        <a:spcAft>
                          <a:spcPts val="0"/>
                        </a:spcAft>
                        <a:buClrTx/>
                        <a:buSzTx/>
                        <a:buFontTx/>
                        <a:buNone/>
                        <a:tabLst/>
                        <a:defRPr/>
                      </a:pPr>
                      <a:endParaRPr lang="en-US" altLang="ja-JP"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endParaRPr>
                    </a:p>
                  </a:txBody>
                  <a:tcPr marL="108000" marR="108000" marT="3600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DAE3F3"/>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376653904"/>
                  </a:ext>
                </a:extLst>
              </a:tr>
              <a:tr h="4276105">
                <a:tc gridSpan="5">
                  <a:txBody>
                    <a:bodyPr/>
                    <a:lstStyle/>
                    <a:p>
                      <a:pPr algn="l" fontAlgn="b"/>
                      <a:endParaRPr lang="ja-JP" altLang="en-US" sz="1100" b="0" i="0" u="none" strike="noStrike" dirty="0">
                        <a:ln>
                          <a:noFill/>
                        </a:ln>
                        <a:solidFill>
                          <a:srgbClr val="002060"/>
                        </a:solidFill>
                        <a:effectLst/>
                        <a:latin typeface="メイリオ" panose="020B0604030504040204" pitchFamily="50" charset="-128"/>
                        <a:ea typeface="メイリオ" panose="020B0604030504040204" pitchFamily="50" charset="-128"/>
                      </a:endParaRPr>
                    </a:p>
                  </a:txBody>
                  <a:tcPr marL="9525" marR="9525" marT="9525" marB="0">
                    <a:solidFill>
                      <a:srgbClr val="DAE3F3"/>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107951424"/>
                  </a:ext>
                </a:extLst>
              </a:tr>
            </a:tbl>
          </a:graphicData>
        </a:graphic>
      </p:graphicFrame>
      <p:sp>
        <p:nvSpPr>
          <p:cNvPr id="12" name="テキスト ボックス 5">
            <a:extLst>
              <a:ext uri="{FF2B5EF4-FFF2-40B4-BE49-F238E27FC236}">
                <a16:creationId xmlns:a16="http://schemas.microsoft.com/office/drawing/2014/main" id="{A162680E-7768-DAC3-BEF2-81E9041C96FF}"/>
              </a:ext>
            </a:extLst>
          </p:cNvPr>
          <p:cNvSpPr txBox="1"/>
          <p:nvPr/>
        </p:nvSpPr>
        <p:spPr>
          <a:xfrm>
            <a:off x="2918496" y="6579297"/>
            <a:ext cx="2159566" cy="24198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none" tIns="36000" bIns="36000"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dirty="0">
                <a:latin typeface="BIZ UDゴシック" panose="020B0400000000000000" pitchFamily="49" charset="-128"/>
                <a:ea typeface="BIZ UDゴシック" panose="020B0400000000000000" pitchFamily="49" charset="-128"/>
              </a:rPr>
              <a:t>▲遠隔臨場による品質証明検査</a:t>
            </a:r>
          </a:p>
        </p:txBody>
      </p:sp>
      <p:pic>
        <p:nvPicPr>
          <p:cNvPr id="9" name="図 8" descr="コンピューターの画面のスクリーンショット&#10;&#10;自動的に生成された説明">
            <a:extLst>
              <a:ext uri="{FF2B5EF4-FFF2-40B4-BE49-F238E27FC236}">
                <a16:creationId xmlns:a16="http://schemas.microsoft.com/office/drawing/2014/main" id="{E75D07AC-B92D-22F6-45A5-C331B49428AB}"/>
              </a:ext>
            </a:extLst>
          </p:cNvPr>
          <p:cNvPicPr>
            <a:picLocks noChangeAspect="1"/>
          </p:cNvPicPr>
          <p:nvPr/>
        </p:nvPicPr>
        <p:blipFill rotWithShape="1">
          <a:blip r:embed="rId2">
            <a:extLst>
              <a:ext uri="{28A0092B-C50C-407E-A947-70E740481C1C}">
                <a14:useLocalDpi xmlns:a14="http://schemas.microsoft.com/office/drawing/2010/main" val="0"/>
              </a:ext>
            </a:extLst>
          </a:blip>
          <a:srcRect l="20491"/>
          <a:stretch/>
        </p:blipFill>
        <p:spPr>
          <a:xfrm>
            <a:off x="70339" y="3027529"/>
            <a:ext cx="5968395" cy="3733756"/>
          </a:xfrm>
          <a:prstGeom prst="rect">
            <a:avLst/>
          </a:prstGeom>
          <a:ln>
            <a:solidFill>
              <a:schemeClr val="tx1"/>
            </a:solidFill>
          </a:ln>
        </p:spPr>
      </p:pic>
      <p:sp>
        <p:nvSpPr>
          <p:cNvPr id="10" name="テキスト ボックス 5">
            <a:extLst>
              <a:ext uri="{FF2B5EF4-FFF2-40B4-BE49-F238E27FC236}">
                <a16:creationId xmlns:a16="http://schemas.microsoft.com/office/drawing/2014/main" id="{D4DA75F6-448F-AC1D-4954-77C48632CF82}"/>
              </a:ext>
            </a:extLst>
          </p:cNvPr>
          <p:cNvSpPr txBox="1"/>
          <p:nvPr/>
        </p:nvSpPr>
        <p:spPr>
          <a:xfrm>
            <a:off x="952040" y="2721631"/>
            <a:ext cx="4204997" cy="24198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none" tIns="36000" bIns="36000"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dirty="0">
                <a:latin typeface="BIZ UDゴシック" panose="020B0400000000000000" pitchFamily="49" charset="-128"/>
                <a:ea typeface="BIZ UDゴシック" panose="020B0400000000000000" pitchFamily="49" charset="-128"/>
              </a:rPr>
              <a:t>▼設計変更確認会議（</a:t>
            </a:r>
            <a:r>
              <a:rPr lang="en-US" altLang="ja-JP" dirty="0">
                <a:latin typeface="BIZ UDゴシック" panose="020B0400000000000000" pitchFamily="49" charset="-128"/>
                <a:ea typeface="BIZ UDゴシック" panose="020B0400000000000000" pitchFamily="49" charset="-128"/>
              </a:rPr>
              <a:t>2021.6.23</a:t>
            </a:r>
            <a:r>
              <a:rPr lang="ja-JP" altLang="en-US" dirty="0">
                <a:latin typeface="BIZ UDゴシック" panose="020B0400000000000000" pitchFamily="49" charset="-128"/>
                <a:ea typeface="BIZ UDゴシック" panose="020B0400000000000000" pitchFamily="49" charset="-128"/>
              </a:rPr>
              <a:t>）スケジュール管理表を表示中</a:t>
            </a:r>
          </a:p>
        </p:txBody>
      </p:sp>
      <p:pic>
        <p:nvPicPr>
          <p:cNvPr id="11" name="図 10" descr="グラフィカル ユーザー インターフェイス が含まれている画像&#10;&#10;自動的に生成された説明">
            <a:extLst>
              <a:ext uri="{FF2B5EF4-FFF2-40B4-BE49-F238E27FC236}">
                <a16:creationId xmlns:a16="http://schemas.microsoft.com/office/drawing/2014/main" id="{E6CAAB7C-DF3C-5269-C881-D040D7AEDAC0}"/>
              </a:ext>
            </a:extLst>
          </p:cNvPr>
          <p:cNvPicPr>
            <a:picLocks noChangeAspect="1"/>
          </p:cNvPicPr>
          <p:nvPr/>
        </p:nvPicPr>
        <p:blipFill rotWithShape="1">
          <a:blip r:embed="rId3">
            <a:extLst>
              <a:ext uri="{28A0092B-C50C-407E-A947-70E740481C1C}">
                <a14:useLocalDpi xmlns:a14="http://schemas.microsoft.com/office/drawing/2010/main" val="0"/>
              </a:ext>
            </a:extLst>
          </a:blip>
          <a:srcRect l="10326" r="9930"/>
          <a:stretch/>
        </p:blipFill>
        <p:spPr>
          <a:xfrm rot="5400000">
            <a:off x="7528988" y="2162863"/>
            <a:ext cx="3269333" cy="5801607"/>
          </a:xfrm>
          <a:prstGeom prst="rect">
            <a:avLst/>
          </a:prstGeom>
        </p:spPr>
      </p:pic>
      <p:sp>
        <p:nvSpPr>
          <p:cNvPr id="2" name="吹き出し: 四角形 1">
            <a:extLst>
              <a:ext uri="{FF2B5EF4-FFF2-40B4-BE49-F238E27FC236}">
                <a16:creationId xmlns:a16="http://schemas.microsoft.com/office/drawing/2014/main" id="{66A7F7F8-81B3-19E2-86ED-7085703EAD2E}"/>
              </a:ext>
            </a:extLst>
          </p:cNvPr>
          <p:cNvSpPr/>
          <p:nvPr/>
        </p:nvSpPr>
        <p:spPr>
          <a:xfrm>
            <a:off x="7670972" y="2497687"/>
            <a:ext cx="3392263" cy="931313"/>
          </a:xfrm>
          <a:prstGeom prst="wedgeRectCallout">
            <a:avLst>
              <a:gd name="adj1" fmla="val -58418"/>
              <a:gd name="adj2" fmla="val 206984"/>
            </a:avLst>
          </a:prstGeom>
          <a:solidFill>
            <a:srgbClr val="ED9A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lumMod val="85000"/>
                    <a:lumOff val="15000"/>
                  </a:schemeClr>
                </a:solidFill>
              </a:rPr>
              <a:t>市販積算ソフト</a:t>
            </a:r>
            <a:endParaRPr kumimoji="1" lang="en-US" altLang="ja-JP" dirty="0">
              <a:solidFill>
                <a:schemeClr val="tx1">
                  <a:lumMod val="85000"/>
                  <a:lumOff val="15000"/>
                </a:schemeClr>
              </a:solidFill>
            </a:endParaRPr>
          </a:p>
          <a:p>
            <a:pPr algn="ctr"/>
            <a:r>
              <a:rPr kumimoji="1" lang="ja-JP" altLang="en-US" dirty="0">
                <a:solidFill>
                  <a:schemeClr val="tx1">
                    <a:lumMod val="85000"/>
                    <a:lumOff val="15000"/>
                  </a:schemeClr>
                </a:solidFill>
              </a:rPr>
              <a:t>（ガイア、アトラス等）</a:t>
            </a:r>
            <a:endParaRPr kumimoji="1" lang="en-US" altLang="ja-JP" dirty="0">
              <a:solidFill>
                <a:schemeClr val="tx1">
                  <a:lumMod val="85000"/>
                  <a:lumOff val="15000"/>
                </a:schemeClr>
              </a:solidFill>
            </a:endParaRPr>
          </a:p>
          <a:p>
            <a:pPr algn="ctr"/>
            <a:r>
              <a:rPr kumimoji="1" lang="ja-JP" altLang="en-US" dirty="0">
                <a:solidFill>
                  <a:schemeClr val="tx1">
                    <a:lumMod val="85000"/>
                    <a:lumOff val="15000"/>
                  </a:schemeClr>
                </a:solidFill>
              </a:rPr>
              <a:t>の積算金額を参考に提示</a:t>
            </a:r>
          </a:p>
        </p:txBody>
      </p:sp>
    </p:spTree>
    <p:extLst>
      <p:ext uri="{BB962C8B-B14F-4D97-AF65-F5344CB8AC3E}">
        <p14:creationId xmlns:p14="http://schemas.microsoft.com/office/powerpoint/2010/main" val="3212352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aphicFrame>
        <p:nvGraphicFramePr>
          <p:cNvPr id="17" name="表 16">
            <a:extLst>
              <a:ext uri="{FF2B5EF4-FFF2-40B4-BE49-F238E27FC236}">
                <a16:creationId xmlns:a16="http://schemas.microsoft.com/office/drawing/2014/main" id="{2201639C-A9C7-47E0-942B-4B8D421D9B4E}"/>
              </a:ext>
            </a:extLst>
          </p:cNvPr>
          <p:cNvGraphicFramePr>
            <a:graphicFrameLocks noGrp="1"/>
          </p:cNvGraphicFramePr>
          <p:nvPr>
            <p:extLst>
              <p:ext uri="{D42A27DB-BD31-4B8C-83A1-F6EECF244321}">
                <p14:modId xmlns:p14="http://schemas.microsoft.com/office/powerpoint/2010/main" val="904292769"/>
              </p:ext>
            </p:extLst>
          </p:nvPr>
        </p:nvGraphicFramePr>
        <p:xfrm>
          <a:off x="6" y="-1"/>
          <a:ext cx="12196803" cy="6858003"/>
        </p:xfrm>
        <a:graphic>
          <a:graphicData uri="http://schemas.openxmlformats.org/drawingml/2006/table">
            <a:tbl>
              <a:tblPr>
                <a:tableStyleId>{5C22544A-7EE6-4342-B048-85BDC9FD1C3A}</a:tableStyleId>
              </a:tblPr>
              <a:tblGrid>
                <a:gridCol w="2030752">
                  <a:extLst>
                    <a:ext uri="{9D8B030D-6E8A-4147-A177-3AD203B41FA5}">
                      <a16:colId xmlns:a16="http://schemas.microsoft.com/office/drawing/2014/main" val="9547173"/>
                    </a:ext>
                  </a:extLst>
                </a:gridCol>
                <a:gridCol w="2257591">
                  <a:extLst>
                    <a:ext uri="{9D8B030D-6E8A-4147-A177-3AD203B41FA5}">
                      <a16:colId xmlns:a16="http://schemas.microsoft.com/office/drawing/2014/main" val="3182321955"/>
                    </a:ext>
                  </a:extLst>
                </a:gridCol>
                <a:gridCol w="2030752">
                  <a:extLst>
                    <a:ext uri="{9D8B030D-6E8A-4147-A177-3AD203B41FA5}">
                      <a16:colId xmlns:a16="http://schemas.microsoft.com/office/drawing/2014/main" val="2607255482"/>
                    </a:ext>
                  </a:extLst>
                </a:gridCol>
                <a:gridCol w="4693102">
                  <a:extLst>
                    <a:ext uri="{9D8B030D-6E8A-4147-A177-3AD203B41FA5}">
                      <a16:colId xmlns:a16="http://schemas.microsoft.com/office/drawing/2014/main" val="3740763531"/>
                    </a:ext>
                  </a:extLst>
                </a:gridCol>
                <a:gridCol w="1184606">
                  <a:extLst>
                    <a:ext uri="{9D8B030D-6E8A-4147-A177-3AD203B41FA5}">
                      <a16:colId xmlns:a16="http://schemas.microsoft.com/office/drawing/2014/main" val="3177450486"/>
                    </a:ext>
                  </a:extLst>
                </a:gridCol>
              </a:tblGrid>
              <a:tr h="379691">
                <a:tc>
                  <a:txBody>
                    <a:bodyPr/>
                    <a:lstStyle/>
                    <a:p>
                      <a:pPr algn="ctr" fontAlgn="ctr"/>
                      <a:r>
                        <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rPr>
                        <a:t>ローカルサイト名</a:t>
                      </a:r>
                      <a:endParaRPr lang="en-US" altLang="ja-JP"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solidFill>
                      <a:schemeClr val="accent1"/>
                    </a:solidFill>
                  </a:tcPr>
                </a:tc>
                <a:tc grid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[202126-0200]</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日高自動車道</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_</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新冠町</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_</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高江東改良工事／</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株</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出口組</a:t>
                      </a:r>
                    </a:p>
                  </a:txBody>
                  <a:tcPr marL="108000" marR="108000" marT="0" marB="0" anchor="ctr">
                    <a:lnR w="31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a:txBody>
                    <a:bodyPr/>
                    <a:lstStyle/>
                    <a:p>
                      <a:pPr algn="ctr" fontAlgn="ctr"/>
                      <a:r>
                        <a:rPr lang="en-US" altLang="ja-JP" sz="2000" b="0" i="0" u="none" strike="noStrike" dirty="0">
                          <a:ln>
                            <a:noFill/>
                          </a:ln>
                          <a:solidFill>
                            <a:schemeClr val="bg1"/>
                          </a:solidFill>
                          <a:effectLst/>
                          <a:latin typeface="メイリオ" panose="020B0604030504040204" pitchFamily="50" charset="-128"/>
                          <a:ea typeface="メイリオ" panose="020B0604030504040204" pitchFamily="50" charset="-128"/>
                        </a:rPr>
                        <a:t>A2</a:t>
                      </a:r>
                    </a:p>
                  </a:txBody>
                  <a:tcPr marL="108000" marR="108000" marT="0" marB="0" anchor="ctr">
                    <a:lnL w="3175" cap="flat" cmpd="sng" algn="ctr">
                      <a:solidFill>
                        <a:schemeClr val="bg1"/>
                      </a:solidFill>
                      <a:prstDash val="solid"/>
                      <a:round/>
                      <a:headEnd type="none" w="med" len="med"/>
                      <a:tailEnd type="none" w="med" len="med"/>
                    </a:lnL>
                    <a:lnB w="3175" cap="flat" cmpd="sng" algn="ctr">
                      <a:solidFill>
                        <a:schemeClr val="bg1"/>
                      </a:solidFill>
                      <a:prstDash val="solid"/>
                      <a:round/>
                      <a:headEnd type="none" w="med" len="med"/>
                      <a:tailEnd type="none" w="med" len="med"/>
                    </a:lnB>
                    <a:solidFill>
                      <a:srgbClr val="4472C4"/>
                    </a:solidFill>
                  </a:tcPr>
                </a:tc>
                <a:extLst>
                  <a:ext uri="{0D108BD9-81ED-4DB2-BD59-A6C34878D82A}">
                    <a16:rowId xmlns:a16="http://schemas.microsoft.com/office/drawing/2014/main" val="1903256034"/>
                  </a:ext>
                </a:extLst>
              </a:tr>
              <a:tr h="379691">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項　  　目</a:t>
                      </a:r>
                      <a:endParaRPr lang="en-US" altLang="ja-JP" sz="1100" b="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solidFill>
                      <a:schemeClr val="accent1"/>
                    </a:solidFill>
                  </a:tcPr>
                </a:tc>
                <a:tc>
                  <a:txBody>
                    <a:bodyPr/>
                    <a:lstStyle/>
                    <a:p>
                      <a:pPr algn="ctr" fontAlgn="ct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創意工夫</a:t>
                      </a:r>
                    </a:p>
                  </a:txBody>
                  <a:tcPr marL="108000" marR="108000" marT="0" marB="0"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評 価 内 容</a:t>
                      </a:r>
                      <a:endPar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lnT w="12700" cap="flat" cmpd="sng" algn="ctr">
                      <a:solidFill>
                        <a:schemeClr val="bg1"/>
                      </a:solidFill>
                      <a:prstDash val="solid"/>
                      <a:round/>
                      <a:headEnd type="none" w="med" len="med"/>
                      <a:tailEnd type="none" w="med" len="med"/>
                    </a:lnT>
                    <a:solidFill>
                      <a:schemeClr val="accent1"/>
                    </a:solidFill>
                  </a:tcPr>
                </a:tc>
                <a:tc gridSpan="2">
                  <a:txBody>
                    <a:bodyPr/>
                    <a:lstStyle/>
                    <a:p>
                      <a:pPr marL="457200" marR="0" lvl="1" indent="0" algn="l" defTabSz="914400" rtl="0" eaLnBrk="1" fontAlgn="b" latinLnBrk="0" hangingPunct="1">
                        <a:lnSpc>
                          <a:spcPct val="100000"/>
                        </a:lnSpc>
                        <a:spcBef>
                          <a:spcPts val="0"/>
                        </a:spcBef>
                        <a:spcAft>
                          <a:spcPts val="0"/>
                        </a:spcAft>
                        <a:buClrTx/>
                        <a:buSzTx/>
                        <a:buFontTx/>
                        <a:buNone/>
                        <a:tabLst/>
                        <a:defRPr/>
                      </a:pPr>
                      <a:r>
                        <a:rPr lang="ja-JP" altLang="en-US"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rPr>
                        <a:t>働き方改革</a:t>
                      </a:r>
                      <a:r>
                        <a:rPr lang="en-US" altLang="ja-JP"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rPr>
                        <a:t>(</a:t>
                      </a:r>
                      <a:r>
                        <a:rPr lang="ja-JP" altLang="en-US"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rPr>
                        <a:t>インフラＤＸ</a:t>
                      </a:r>
                      <a:r>
                        <a:rPr lang="en-US" altLang="ja-JP"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rPr>
                        <a:t>)</a:t>
                      </a:r>
                      <a:endPar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endParaRPr>
                    </a:p>
                  </a:txBody>
                  <a:tcPr marL="108000" marR="108000" marT="0" marB="0" anchor="ctr">
                    <a:solidFill>
                      <a:schemeClr val="accent1">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2106744936"/>
                  </a:ext>
                </a:extLst>
              </a:tr>
              <a:tr h="379691">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実 施 内 容</a:t>
                      </a:r>
                      <a:endPar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lnR w="12700" cap="flat" cmpd="sng" algn="ctr">
                      <a:solidFill>
                        <a:schemeClr val="bg1"/>
                      </a:solidFill>
                      <a:prstDash val="solid"/>
                      <a:round/>
                      <a:headEnd type="none" w="med" len="med"/>
                      <a:tailEnd type="none" w="med" len="med"/>
                    </a:lnR>
                    <a:solidFill>
                      <a:schemeClr val="accent1"/>
                    </a:solidFill>
                  </a:tcPr>
                </a:tc>
                <a:tc gridSpan="4">
                  <a:txBody>
                    <a:bodyPr/>
                    <a:lstStyle/>
                    <a:p>
                      <a:pPr marL="457200" marR="0" lvl="1"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rPr>
                        <a:t>フル電子納品の取り組みをスタート時から用意周到に行った。最終は検査箱無</a:t>
                      </a:r>
                      <a:r>
                        <a:rPr lang="ja-JP" altLang="en-US" sz="1100" b="0" i="0" u="none" strike="noStrike" dirty="0" err="1">
                          <a:ln>
                            <a:noFill/>
                          </a:ln>
                          <a:solidFill>
                            <a:schemeClr val="accent1">
                              <a:lumMod val="50000"/>
                            </a:schemeClr>
                          </a:solidFill>
                          <a:effectLst/>
                          <a:latin typeface="BIZ UDゴシック" panose="020B0400000000000000" pitchFamily="49" charset="-128"/>
                          <a:ea typeface="BIZ UDゴシック" panose="020B0400000000000000" pitchFamily="49" charset="-128"/>
                        </a:rPr>
                        <a:t>しを</a:t>
                      </a:r>
                      <a:r>
                        <a:rPr lang="ja-JP" altLang="en-US"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rPr>
                        <a:t>実現！</a:t>
                      </a:r>
                      <a:endPar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endParaRPr>
                    </a:p>
                  </a:txBody>
                  <a:tcPr marL="108000" marR="108000" marT="0" marB="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817461031"/>
                  </a:ext>
                </a:extLst>
              </a:tr>
              <a:tr h="1442825">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説　    明</a:t>
                      </a:r>
                      <a:endPar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lnR w="12700" cap="flat" cmpd="sng" algn="ctr">
                      <a:solidFill>
                        <a:schemeClr val="bg1"/>
                      </a:solidFill>
                      <a:prstDash val="solid"/>
                      <a:round/>
                      <a:headEnd type="none" w="med" len="med"/>
                      <a:tailEnd type="none" w="med" len="med"/>
                    </a:lnR>
                    <a:solidFill>
                      <a:srgbClr val="4472C4"/>
                    </a:solidFill>
                  </a:tcPr>
                </a:tc>
                <a:tc gridSpan="4">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lang="en-US" altLang="ja-JP"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rPr>
                        <a:t>フル電子化に向けて工事開始時から以下を徹底した。</a:t>
                      </a:r>
                      <a:endParaRPr lang="en-US" altLang="ja-JP"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rPr>
                        <a:t>（</a:t>
                      </a:r>
                      <a:r>
                        <a:rPr lang="en-US" altLang="ja-JP"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rPr>
                        <a:t>1</a:t>
                      </a:r>
                      <a:r>
                        <a:rPr lang="ja-JP" altLang="en-US"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rPr>
                        <a:t>）</a:t>
                      </a:r>
                      <a:r>
                        <a:rPr lang="en-US" altLang="ja-JP" sz="1100" b="0" i="0" u="none" strike="noStrike" dirty="0" err="1">
                          <a:ln>
                            <a:noFill/>
                          </a:ln>
                          <a:solidFill>
                            <a:schemeClr val="accent1">
                              <a:lumMod val="50000"/>
                            </a:schemeClr>
                          </a:solidFill>
                          <a:effectLst/>
                          <a:latin typeface="BIZ UDゴシック" panose="020B0400000000000000" pitchFamily="49" charset="-128"/>
                          <a:ea typeface="BIZ UDゴシック" panose="020B0400000000000000" pitchFamily="49" charset="-128"/>
                        </a:rPr>
                        <a:t>basepage</a:t>
                      </a:r>
                      <a:r>
                        <a:rPr lang="ja-JP" altLang="en-US"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rPr>
                        <a:t>のファイルキャビネットの</a:t>
                      </a:r>
                      <a:r>
                        <a:rPr lang="en-US" altLang="ja-JP" sz="1100" b="0" i="0" u="none" strike="noStrike" dirty="0" err="1">
                          <a:ln>
                            <a:noFill/>
                          </a:ln>
                          <a:solidFill>
                            <a:schemeClr val="accent1">
                              <a:lumMod val="50000"/>
                            </a:schemeClr>
                          </a:solidFill>
                          <a:effectLst/>
                          <a:latin typeface="BIZ UDゴシック" panose="020B0400000000000000" pitchFamily="49" charset="-128"/>
                          <a:ea typeface="BIZ UDゴシック" panose="020B0400000000000000" pitchFamily="49" charset="-128"/>
                        </a:rPr>
                        <a:t>othrs</a:t>
                      </a:r>
                      <a:r>
                        <a:rPr lang="ja-JP" altLang="en-US"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rPr>
                        <a:t>フォルダへのデータの整理保存</a:t>
                      </a:r>
                      <a:endParaRPr lang="en-US" altLang="ja-JP"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rPr>
                        <a:t>（</a:t>
                      </a:r>
                      <a:r>
                        <a:rPr lang="en-US" altLang="ja-JP"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rPr>
                        <a:t>2</a:t>
                      </a:r>
                      <a:r>
                        <a:rPr lang="ja-JP" altLang="en-US"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rPr>
                        <a:t>）基本的に“ＦＣリンク添付”による起案とした。</a:t>
                      </a:r>
                      <a:endParaRPr lang="en-US" altLang="ja-JP"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rPr>
                        <a:t>（</a:t>
                      </a:r>
                      <a:r>
                        <a:rPr lang="en-US" altLang="ja-JP"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rPr>
                        <a:t>3</a:t>
                      </a:r>
                      <a:r>
                        <a:rPr lang="ja-JP" altLang="en-US"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rPr>
                        <a:t>）ＰＤＦは３階層を標準としたしおりを付け、検査時にテキパキと表示できるようにした。</a:t>
                      </a:r>
                      <a:endParaRPr lang="en-US" altLang="ja-JP"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rPr>
                        <a:t>（</a:t>
                      </a:r>
                      <a:r>
                        <a:rPr lang="en-US" altLang="ja-JP"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rPr>
                        <a:t>4) </a:t>
                      </a:r>
                      <a:r>
                        <a:rPr lang="ja-JP" altLang="en-US"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rPr>
                        <a:t>普段からペーペレスの会議や打合せを心がけた。（ペーパーがないためスキャニングの手間が無くなる。）</a:t>
                      </a:r>
                      <a:endParaRPr lang="en-US" altLang="ja-JP"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endParaRPr>
                    </a:p>
                  </a:txBody>
                  <a:tcPr marL="108000" marR="108000" marT="3600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DAE3F3"/>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376653904"/>
                  </a:ext>
                </a:extLst>
              </a:tr>
              <a:tr h="4276105">
                <a:tc gridSpan="5">
                  <a:txBody>
                    <a:bodyPr/>
                    <a:lstStyle/>
                    <a:p>
                      <a:pPr algn="l" fontAlgn="b"/>
                      <a:endParaRPr lang="ja-JP" altLang="en-US" sz="1100" b="0" i="0" u="none" strike="noStrike" dirty="0">
                        <a:ln>
                          <a:noFill/>
                        </a:ln>
                        <a:solidFill>
                          <a:srgbClr val="002060"/>
                        </a:solidFill>
                        <a:effectLst/>
                        <a:latin typeface="メイリオ" panose="020B0604030504040204" pitchFamily="50" charset="-128"/>
                        <a:ea typeface="メイリオ" panose="020B0604030504040204" pitchFamily="50" charset="-128"/>
                      </a:endParaRPr>
                    </a:p>
                  </a:txBody>
                  <a:tcPr marL="9525" marR="9525" marT="9525" marB="0">
                    <a:solidFill>
                      <a:srgbClr val="DAE3F3"/>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107951424"/>
                  </a:ext>
                </a:extLst>
              </a:tr>
            </a:tbl>
          </a:graphicData>
        </a:graphic>
      </p:graphicFrame>
      <p:pic>
        <p:nvPicPr>
          <p:cNvPr id="6" name="図 5" descr="グラフィカル ユーザー インターフェイス, テキスト, アプリケーション, メール&#10;&#10;自動的に生成された説明">
            <a:extLst>
              <a:ext uri="{FF2B5EF4-FFF2-40B4-BE49-F238E27FC236}">
                <a16:creationId xmlns:a16="http://schemas.microsoft.com/office/drawing/2014/main" id="{FCD94ABF-145F-5DDE-F457-B302D2F39548}"/>
              </a:ext>
            </a:extLst>
          </p:cNvPr>
          <p:cNvPicPr>
            <a:picLocks noChangeAspect="1"/>
          </p:cNvPicPr>
          <p:nvPr/>
        </p:nvPicPr>
        <p:blipFill rotWithShape="1">
          <a:blip r:embed="rId2">
            <a:extLst>
              <a:ext uri="{28A0092B-C50C-407E-A947-70E740481C1C}">
                <a14:useLocalDpi xmlns:a14="http://schemas.microsoft.com/office/drawing/2010/main" val="0"/>
              </a:ext>
            </a:extLst>
          </a:blip>
          <a:srcRect b="19719"/>
          <a:stretch/>
        </p:blipFill>
        <p:spPr>
          <a:xfrm>
            <a:off x="134315" y="2981571"/>
            <a:ext cx="6195176" cy="3184098"/>
          </a:xfrm>
          <a:prstGeom prst="rect">
            <a:avLst/>
          </a:prstGeom>
          <a:ln>
            <a:solidFill>
              <a:schemeClr val="tx1"/>
            </a:solidFill>
          </a:ln>
        </p:spPr>
      </p:pic>
      <p:sp>
        <p:nvSpPr>
          <p:cNvPr id="7" name="正方形/長方形 6">
            <a:extLst>
              <a:ext uri="{FF2B5EF4-FFF2-40B4-BE49-F238E27FC236}">
                <a16:creationId xmlns:a16="http://schemas.microsoft.com/office/drawing/2014/main" id="{E1979428-9E56-F490-A049-7739DE162FAE}"/>
              </a:ext>
            </a:extLst>
          </p:cNvPr>
          <p:cNvSpPr/>
          <p:nvPr/>
        </p:nvSpPr>
        <p:spPr>
          <a:xfrm>
            <a:off x="138158" y="4493623"/>
            <a:ext cx="1159419" cy="161108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407C0D78-0A6B-155A-1518-F3ADABBC7AD6}"/>
              </a:ext>
            </a:extLst>
          </p:cNvPr>
          <p:cNvSpPr/>
          <p:nvPr/>
        </p:nvSpPr>
        <p:spPr>
          <a:xfrm>
            <a:off x="2873829" y="4554583"/>
            <a:ext cx="1355485" cy="22109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descr="テーブル&#10;&#10;自動的に生成された説明">
            <a:extLst>
              <a:ext uri="{FF2B5EF4-FFF2-40B4-BE49-F238E27FC236}">
                <a16:creationId xmlns:a16="http://schemas.microsoft.com/office/drawing/2014/main" id="{F18A8B4C-E500-5D4E-C0B3-9EF2FEFC0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197" y="3352801"/>
            <a:ext cx="5430983" cy="3385370"/>
          </a:xfrm>
          <a:prstGeom prst="rect">
            <a:avLst/>
          </a:prstGeom>
          <a:ln>
            <a:solidFill>
              <a:schemeClr val="tx1"/>
            </a:solidFill>
          </a:ln>
        </p:spPr>
      </p:pic>
      <p:pic>
        <p:nvPicPr>
          <p:cNvPr id="3" name="図 2" descr="テーブル, コンピュータ, 机, ノートパソコン が含まれている画像&#10;&#10;自動的に生成された説明">
            <a:extLst>
              <a:ext uri="{FF2B5EF4-FFF2-40B4-BE49-F238E27FC236}">
                <a16:creationId xmlns:a16="http://schemas.microsoft.com/office/drawing/2014/main" id="{83967ADD-7FB2-4150-C9AB-3E43004AA8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5196" y="4121950"/>
            <a:ext cx="3508646" cy="2631485"/>
          </a:xfrm>
          <a:prstGeom prst="rect">
            <a:avLst/>
          </a:prstGeom>
        </p:spPr>
      </p:pic>
      <p:sp>
        <p:nvSpPr>
          <p:cNvPr id="4" name="テキスト ボックス 3">
            <a:extLst>
              <a:ext uri="{FF2B5EF4-FFF2-40B4-BE49-F238E27FC236}">
                <a16:creationId xmlns:a16="http://schemas.microsoft.com/office/drawing/2014/main" id="{4D0AEA4B-6A6D-8CC1-6794-39A1D446A9AD}"/>
              </a:ext>
            </a:extLst>
          </p:cNvPr>
          <p:cNvSpPr txBox="1"/>
          <p:nvPr/>
        </p:nvSpPr>
        <p:spPr>
          <a:xfrm>
            <a:off x="8605752" y="4214956"/>
            <a:ext cx="2441694" cy="261610"/>
          </a:xfrm>
          <a:prstGeom prst="rect">
            <a:avLst/>
          </a:prstGeom>
          <a:solidFill>
            <a:srgbClr val="00B0F0"/>
          </a:solidFill>
          <a:ln>
            <a:solidFill>
              <a:schemeClr val="bg1"/>
            </a:solidFill>
          </a:ln>
        </p:spPr>
        <p:txBody>
          <a:bodyPr wrap="none" rtlCol="0">
            <a:spAutoFit/>
          </a:bodyPr>
          <a:lstStyle/>
          <a:p>
            <a:r>
              <a:rPr kumimoji="1" lang="ja-JP" altLang="en-US" sz="1100" dirty="0">
                <a:solidFill>
                  <a:schemeClr val="bg1"/>
                </a:solidFill>
                <a:latin typeface="BIZ UDゴシック" panose="020B0400000000000000" pitchFamily="49" charset="-128"/>
                <a:ea typeface="BIZ UDゴシック" panose="020B0400000000000000" pitchFamily="49" charset="-128"/>
              </a:rPr>
              <a:t>ノート</a:t>
            </a:r>
            <a:r>
              <a:rPr kumimoji="1" lang="en-US" altLang="ja-JP" sz="1100" dirty="0">
                <a:solidFill>
                  <a:schemeClr val="bg1"/>
                </a:solidFill>
                <a:latin typeface="BIZ UDゴシック" panose="020B0400000000000000" pitchFamily="49" charset="-128"/>
                <a:ea typeface="BIZ UDゴシック" panose="020B0400000000000000" pitchFamily="49" charset="-128"/>
              </a:rPr>
              <a:t>PC×2</a:t>
            </a:r>
            <a:r>
              <a:rPr kumimoji="1" lang="ja-JP" altLang="en-US" sz="1100" dirty="0">
                <a:solidFill>
                  <a:schemeClr val="bg1"/>
                </a:solidFill>
                <a:latin typeface="BIZ UDゴシック" panose="020B0400000000000000" pitchFamily="49" charset="-128"/>
                <a:ea typeface="BIZ UDゴシック" panose="020B0400000000000000" pitchFamily="49" charset="-128"/>
              </a:rPr>
              <a:t>台</a:t>
            </a:r>
            <a:r>
              <a:rPr lang="ja-JP" altLang="en-US" sz="1100" dirty="0">
                <a:solidFill>
                  <a:schemeClr val="bg1"/>
                </a:solidFill>
                <a:latin typeface="BIZ UDゴシック" panose="020B0400000000000000" pitchFamily="49" charset="-128"/>
                <a:ea typeface="BIZ UDゴシック" panose="020B0400000000000000" pitchFamily="49" charset="-128"/>
              </a:rPr>
              <a:t>、モニター</a:t>
            </a:r>
            <a:r>
              <a:rPr lang="en-US" altLang="ja-JP" sz="1100" dirty="0">
                <a:solidFill>
                  <a:schemeClr val="bg1"/>
                </a:solidFill>
                <a:latin typeface="BIZ UDゴシック" panose="020B0400000000000000" pitchFamily="49" charset="-128"/>
                <a:ea typeface="BIZ UDゴシック" panose="020B0400000000000000" pitchFamily="49" charset="-128"/>
              </a:rPr>
              <a:t>×2</a:t>
            </a:r>
            <a:r>
              <a:rPr lang="ja-JP" altLang="en-US" sz="1100" dirty="0">
                <a:solidFill>
                  <a:schemeClr val="bg1"/>
                </a:solidFill>
                <a:latin typeface="BIZ UDゴシック" panose="020B0400000000000000" pitchFamily="49" charset="-128"/>
                <a:ea typeface="BIZ UDゴシック" panose="020B0400000000000000" pitchFamily="49" charset="-128"/>
              </a:rPr>
              <a:t>台のみ</a:t>
            </a:r>
            <a:endParaRPr kumimoji="1" lang="ja-JP" altLang="en-US" sz="1100" dirty="0">
              <a:solidFill>
                <a:schemeClr val="bg1"/>
              </a:solidFill>
              <a:latin typeface="BIZ UDゴシック" panose="020B0400000000000000" pitchFamily="49" charset="-128"/>
              <a:ea typeface="BIZ UDゴシック" panose="020B0400000000000000" pitchFamily="49" charset="-128"/>
            </a:endParaRPr>
          </a:p>
        </p:txBody>
      </p:sp>
      <p:sp>
        <p:nvSpPr>
          <p:cNvPr id="15" name="テキスト ボックス 5">
            <a:extLst>
              <a:ext uri="{FF2B5EF4-FFF2-40B4-BE49-F238E27FC236}">
                <a16:creationId xmlns:a16="http://schemas.microsoft.com/office/drawing/2014/main" id="{D440AA71-FF58-7213-9B29-3F84E4B2BF9B}"/>
              </a:ext>
            </a:extLst>
          </p:cNvPr>
          <p:cNvSpPr txBox="1"/>
          <p:nvPr/>
        </p:nvSpPr>
        <p:spPr>
          <a:xfrm>
            <a:off x="9984822" y="3817190"/>
            <a:ext cx="1031051" cy="24198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none" tIns="36000" bIns="36000"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dirty="0">
                <a:latin typeface="BIZ UDゴシック" panose="020B0400000000000000" pitchFamily="49" charset="-128"/>
                <a:ea typeface="BIZ UDゴシック" panose="020B0400000000000000" pitchFamily="49" charset="-128"/>
              </a:rPr>
              <a:t>▼完成検査時</a:t>
            </a:r>
          </a:p>
        </p:txBody>
      </p:sp>
      <p:sp>
        <p:nvSpPr>
          <p:cNvPr id="16" name="正方形/長方形 15">
            <a:extLst>
              <a:ext uri="{FF2B5EF4-FFF2-40B4-BE49-F238E27FC236}">
                <a16:creationId xmlns:a16="http://schemas.microsoft.com/office/drawing/2014/main" id="{D21CC62E-36DD-4D28-D81B-2BA3E1832F15}"/>
              </a:ext>
            </a:extLst>
          </p:cNvPr>
          <p:cNvSpPr/>
          <p:nvPr/>
        </p:nvSpPr>
        <p:spPr>
          <a:xfrm>
            <a:off x="4555368" y="4046331"/>
            <a:ext cx="1250198" cy="269183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5">
            <a:extLst>
              <a:ext uri="{FF2B5EF4-FFF2-40B4-BE49-F238E27FC236}">
                <a16:creationId xmlns:a16="http://schemas.microsoft.com/office/drawing/2014/main" id="{96DF6F25-2893-BD10-27D4-DF1EC36C8335}"/>
              </a:ext>
            </a:extLst>
          </p:cNvPr>
          <p:cNvSpPr txBox="1"/>
          <p:nvPr/>
        </p:nvSpPr>
        <p:spPr>
          <a:xfrm>
            <a:off x="6447218" y="3058568"/>
            <a:ext cx="1595309" cy="24198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none" tIns="36000" bIns="36000"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dirty="0">
                <a:latin typeface="BIZ UDゴシック" panose="020B0400000000000000" pitchFamily="49" charset="-128"/>
                <a:ea typeface="BIZ UDゴシック" panose="020B0400000000000000" pitchFamily="49" charset="-128"/>
              </a:rPr>
              <a:t>▼ＰＤＦ</a:t>
            </a:r>
            <a:r>
              <a:rPr lang="en-US" altLang="ja-JP" dirty="0">
                <a:latin typeface="BIZ UDゴシック" panose="020B0400000000000000" pitchFamily="49" charset="-128"/>
                <a:ea typeface="BIZ UDゴシック" panose="020B0400000000000000" pitchFamily="49" charset="-128"/>
              </a:rPr>
              <a:t>(</a:t>
            </a:r>
            <a:r>
              <a:rPr lang="ja-JP" altLang="en-US" dirty="0">
                <a:latin typeface="BIZ UDゴシック" panose="020B0400000000000000" pitchFamily="49" charset="-128"/>
                <a:ea typeface="BIZ UDゴシック" panose="020B0400000000000000" pitchFamily="49" charset="-128"/>
              </a:rPr>
              <a:t>しおり付け</a:t>
            </a:r>
            <a:r>
              <a:rPr lang="en-US" altLang="ja-JP" dirty="0">
                <a:latin typeface="BIZ UDゴシック" panose="020B0400000000000000" pitchFamily="49" charset="-128"/>
                <a:ea typeface="BIZ UDゴシック" panose="020B0400000000000000" pitchFamily="49" charset="-128"/>
              </a:rPr>
              <a:t>)</a:t>
            </a:r>
            <a:endParaRPr lang="ja-JP" altLang="en-US" dirty="0">
              <a:latin typeface="BIZ UDゴシック" panose="020B0400000000000000" pitchFamily="49" charset="-128"/>
              <a:ea typeface="BIZ UDゴシック" panose="020B0400000000000000" pitchFamily="49" charset="-128"/>
            </a:endParaRPr>
          </a:p>
        </p:txBody>
      </p:sp>
      <p:sp>
        <p:nvSpPr>
          <p:cNvPr id="12" name="テキスト ボックス 11">
            <a:extLst>
              <a:ext uri="{FF2B5EF4-FFF2-40B4-BE49-F238E27FC236}">
                <a16:creationId xmlns:a16="http://schemas.microsoft.com/office/drawing/2014/main" id="{00519904-51FC-D569-D7AA-8804A32F9F44}"/>
              </a:ext>
            </a:extLst>
          </p:cNvPr>
          <p:cNvSpPr txBox="1"/>
          <p:nvPr/>
        </p:nvSpPr>
        <p:spPr>
          <a:xfrm>
            <a:off x="1554323" y="5705207"/>
            <a:ext cx="1680268" cy="276999"/>
          </a:xfrm>
          <a:prstGeom prst="rect">
            <a:avLst/>
          </a:prstGeom>
          <a:noFill/>
        </p:spPr>
        <p:txBody>
          <a:bodyPr wrap="none" rtlCol="0">
            <a:spAutoFit/>
          </a:bodyPr>
          <a:lstStyle/>
          <a:p>
            <a:r>
              <a:rPr kumimoji="1" lang="en-US" altLang="ja-JP" sz="1200" b="1" dirty="0">
                <a:solidFill>
                  <a:srgbClr val="FF0000"/>
                </a:solidFill>
              </a:rPr>
              <a:t>FC</a:t>
            </a:r>
            <a:r>
              <a:rPr lang="en-US" altLang="ja-JP" sz="1200" b="1" dirty="0">
                <a:solidFill>
                  <a:srgbClr val="FF0000"/>
                </a:solidFill>
              </a:rPr>
              <a:t>(OTHRS)</a:t>
            </a:r>
            <a:r>
              <a:rPr lang="ja-JP" altLang="en-US" sz="1200" b="1" dirty="0">
                <a:solidFill>
                  <a:srgbClr val="FF0000"/>
                </a:solidFill>
              </a:rPr>
              <a:t>フォルダ</a:t>
            </a:r>
            <a:endParaRPr kumimoji="1" lang="ja-JP" altLang="en-US" sz="1200" b="1" dirty="0">
              <a:solidFill>
                <a:srgbClr val="FF0000"/>
              </a:solidFill>
            </a:endParaRPr>
          </a:p>
        </p:txBody>
      </p:sp>
      <p:cxnSp>
        <p:nvCxnSpPr>
          <p:cNvPr id="20" name="直線矢印コネクタ 19">
            <a:extLst>
              <a:ext uri="{FF2B5EF4-FFF2-40B4-BE49-F238E27FC236}">
                <a16:creationId xmlns:a16="http://schemas.microsoft.com/office/drawing/2014/main" id="{EB46994C-E387-CF50-B66C-9B87904DE5ED}"/>
              </a:ext>
            </a:extLst>
          </p:cNvPr>
          <p:cNvCxnSpPr/>
          <p:nvPr/>
        </p:nvCxnSpPr>
        <p:spPr>
          <a:xfrm flipH="1">
            <a:off x="1355905" y="5929952"/>
            <a:ext cx="1852590"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E2BAA802-A8E1-BCE1-01F7-1BE72B783132}"/>
              </a:ext>
            </a:extLst>
          </p:cNvPr>
          <p:cNvSpPr txBox="1"/>
          <p:nvPr/>
        </p:nvSpPr>
        <p:spPr>
          <a:xfrm>
            <a:off x="2920318" y="5167513"/>
            <a:ext cx="1569660" cy="276999"/>
          </a:xfrm>
          <a:prstGeom prst="rect">
            <a:avLst/>
          </a:prstGeom>
          <a:noFill/>
        </p:spPr>
        <p:txBody>
          <a:bodyPr wrap="none" rtlCol="0">
            <a:spAutoFit/>
          </a:bodyPr>
          <a:lstStyle/>
          <a:p>
            <a:r>
              <a:rPr lang="ja-JP" altLang="en-US" sz="1200" b="1" dirty="0">
                <a:solidFill>
                  <a:srgbClr val="FF0000"/>
                </a:solidFill>
              </a:rPr>
              <a:t>ＦＣリンク添付起案</a:t>
            </a:r>
            <a:endParaRPr kumimoji="1" lang="ja-JP" altLang="en-US" sz="1200" b="1" dirty="0">
              <a:solidFill>
                <a:srgbClr val="FF0000"/>
              </a:solidFill>
            </a:endParaRPr>
          </a:p>
        </p:txBody>
      </p:sp>
      <p:sp>
        <p:nvSpPr>
          <p:cNvPr id="22" name="テキスト ボックス 21">
            <a:extLst>
              <a:ext uri="{FF2B5EF4-FFF2-40B4-BE49-F238E27FC236}">
                <a16:creationId xmlns:a16="http://schemas.microsoft.com/office/drawing/2014/main" id="{017D9D3F-C039-0569-6EC0-E7D16DA943F0}"/>
              </a:ext>
            </a:extLst>
          </p:cNvPr>
          <p:cNvSpPr txBox="1"/>
          <p:nvPr/>
        </p:nvSpPr>
        <p:spPr>
          <a:xfrm>
            <a:off x="6069374" y="4029168"/>
            <a:ext cx="954107" cy="276999"/>
          </a:xfrm>
          <a:prstGeom prst="rect">
            <a:avLst/>
          </a:prstGeom>
          <a:noFill/>
        </p:spPr>
        <p:txBody>
          <a:bodyPr wrap="none" rtlCol="0">
            <a:spAutoFit/>
          </a:bodyPr>
          <a:lstStyle/>
          <a:p>
            <a:r>
              <a:rPr lang="ja-JP" altLang="en-US" sz="1200" b="1" dirty="0">
                <a:solidFill>
                  <a:srgbClr val="FF0000"/>
                </a:solidFill>
              </a:rPr>
              <a:t>しおり付け</a:t>
            </a:r>
            <a:endParaRPr kumimoji="1" lang="ja-JP" altLang="en-US" sz="1200" b="1" dirty="0">
              <a:solidFill>
                <a:srgbClr val="FF0000"/>
              </a:solidFill>
            </a:endParaRPr>
          </a:p>
        </p:txBody>
      </p:sp>
      <p:cxnSp>
        <p:nvCxnSpPr>
          <p:cNvPr id="23" name="直線矢印コネクタ 22">
            <a:extLst>
              <a:ext uri="{FF2B5EF4-FFF2-40B4-BE49-F238E27FC236}">
                <a16:creationId xmlns:a16="http://schemas.microsoft.com/office/drawing/2014/main" id="{72FC89B2-4440-186F-F34B-E90A3C62FDD6}"/>
              </a:ext>
            </a:extLst>
          </p:cNvPr>
          <p:cNvCxnSpPr>
            <a:cxnSpLocks/>
          </p:cNvCxnSpPr>
          <p:nvPr/>
        </p:nvCxnSpPr>
        <p:spPr>
          <a:xfrm flipH="1">
            <a:off x="5870956" y="4253913"/>
            <a:ext cx="1152525"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フリーフォーム: 図形 24">
            <a:extLst>
              <a:ext uri="{FF2B5EF4-FFF2-40B4-BE49-F238E27FC236}">
                <a16:creationId xmlns:a16="http://schemas.microsoft.com/office/drawing/2014/main" id="{E9D5524C-3CC3-86D6-B2BD-1BFF6E10EAE4}"/>
              </a:ext>
            </a:extLst>
          </p:cNvPr>
          <p:cNvSpPr/>
          <p:nvPr/>
        </p:nvSpPr>
        <p:spPr>
          <a:xfrm>
            <a:off x="2994679" y="4815396"/>
            <a:ext cx="1372451" cy="600891"/>
          </a:xfrm>
          <a:custGeom>
            <a:avLst/>
            <a:gdLst>
              <a:gd name="connsiteX0" fmla="*/ 1288868 w 1288868"/>
              <a:gd name="connsiteY0" fmla="*/ 600891 h 600891"/>
              <a:gd name="connsiteX1" fmla="*/ 0 w 1288868"/>
              <a:gd name="connsiteY1" fmla="*/ 600891 h 600891"/>
              <a:gd name="connsiteX2" fmla="*/ 0 w 1288868"/>
              <a:gd name="connsiteY2" fmla="*/ 0 h 600891"/>
            </a:gdLst>
            <a:ahLst/>
            <a:cxnLst>
              <a:cxn ang="0">
                <a:pos x="connsiteX0" y="connsiteY0"/>
              </a:cxn>
              <a:cxn ang="0">
                <a:pos x="connsiteX1" y="connsiteY1"/>
              </a:cxn>
              <a:cxn ang="0">
                <a:pos x="connsiteX2" y="connsiteY2"/>
              </a:cxn>
            </a:cxnLst>
            <a:rect l="l" t="t" r="r" b="b"/>
            <a:pathLst>
              <a:path w="1288868" h="600891">
                <a:moveTo>
                  <a:pt x="1288868" y="600891"/>
                </a:moveTo>
                <a:lnTo>
                  <a:pt x="0" y="600891"/>
                </a:lnTo>
                <a:lnTo>
                  <a:pt x="0" y="0"/>
                </a:lnTo>
              </a:path>
            </a:pathLst>
          </a:custGeom>
          <a:noFill/>
          <a:ln w="15875">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5">
            <a:extLst>
              <a:ext uri="{FF2B5EF4-FFF2-40B4-BE49-F238E27FC236}">
                <a16:creationId xmlns:a16="http://schemas.microsoft.com/office/drawing/2014/main" id="{CD11662F-CC49-4066-74F7-B1D933861D25}"/>
              </a:ext>
            </a:extLst>
          </p:cNvPr>
          <p:cNvSpPr txBox="1"/>
          <p:nvPr/>
        </p:nvSpPr>
        <p:spPr>
          <a:xfrm>
            <a:off x="1137456" y="2687338"/>
            <a:ext cx="1736373" cy="24198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none" tIns="36000" bIns="36000"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dirty="0">
                <a:latin typeface="BIZ UDゴシック" panose="020B0400000000000000" pitchFamily="49" charset="-128"/>
                <a:ea typeface="BIZ UDゴシック" panose="020B0400000000000000" pitchFamily="49" charset="-128"/>
              </a:rPr>
              <a:t>▼完成書類保存フォルダ</a:t>
            </a:r>
          </a:p>
        </p:txBody>
      </p:sp>
      <p:sp>
        <p:nvSpPr>
          <p:cNvPr id="19" name="吹き出し: 四角形 18">
            <a:extLst>
              <a:ext uri="{FF2B5EF4-FFF2-40B4-BE49-F238E27FC236}">
                <a16:creationId xmlns:a16="http://schemas.microsoft.com/office/drawing/2014/main" id="{8E499DE0-1825-8E56-8F75-5D2F46B1ECC4}"/>
              </a:ext>
            </a:extLst>
          </p:cNvPr>
          <p:cNvSpPr/>
          <p:nvPr/>
        </p:nvSpPr>
        <p:spPr>
          <a:xfrm>
            <a:off x="9881180" y="2833634"/>
            <a:ext cx="1736373" cy="414599"/>
          </a:xfrm>
          <a:prstGeom prst="wedgeRectCallout">
            <a:avLst>
              <a:gd name="adj1" fmla="val 19252"/>
              <a:gd name="adj2" fmla="val 308019"/>
            </a:avLst>
          </a:prstGeom>
          <a:solidFill>
            <a:srgbClr val="ED9A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lumMod val="85000"/>
                    <a:lumOff val="15000"/>
                  </a:schemeClr>
                </a:solidFill>
              </a:rPr>
              <a:t>検定箱無し</a:t>
            </a:r>
          </a:p>
        </p:txBody>
      </p:sp>
    </p:spTree>
    <p:extLst>
      <p:ext uri="{BB962C8B-B14F-4D97-AF65-F5344CB8AC3E}">
        <p14:creationId xmlns:p14="http://schemas.microsoft.com/office/powerpoint/2010/main" val="2593569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aphicFrame>
        <p:nvGraphicFramePr>
          <p:cNvPr id="17" name="表 16">
            <a:extLst>
              <a:ext uri="{FF2B5EF4-FFF2-40B4-BE49-F238E27FC236}">
                <a16:creationId xmlns:a16="http://schemas.microsoft.com/office/drawing/2014/main" id="{2201639C-A9C7-47E0-942B-4B8D421D9B4E}"/>
              </a:ext>
            </a:extLst>
          </p:cNvPr>
          <p:cNvGraphicFramePr>
            <a:graphicFrameLocks noGrp="1"/>
          </p:cNvGraphicFramePr>
          <p:nvPr>
            <p:extLst>
              <p:ext uri="{D42A27DB-BD31-4B8C-83A1-F6EECF244321}">
                <p14:modId xmlns:p14="http://schemas.microsoft.com/office/powerpoint/2010/main" val="1472764356"/>
              </p:ext>
            </p:extLst>
          </p:nvPr>
        </p:nvGraphicFramePr>
        <p:xfrm>
          <a:off x="6" y="-1"/>
          <a:ext cx="12196803" cy="6858003"/>
        </p:xfrm>
        <a:graphic>
          <a:graphicData uri="http://schemas.openxmlformats.org/drawingml/2006/table">
            <a:tbl>
              <a:tblPr>
                <a:tableStyleId>{5C22544A-7EE6-4342-B048-85BDC9FD1C3A}</a:tableStyleId>
              </a:tblPr>
              <a:tblGrid>
                <a:gridCol w="2030752">
                  <a:extLst>
                    <a:ext uri="{9D8B030D-6E8A-4147-A177-3AD203B41FA5}">
                      <a16:colId xmlns:a16="http://schemas.microsoft.com/office/drawing/2014/main" val="9547173"/>
                    </a:ext>
                  </a:extLst>
                </a:gridCol>
                <a:gridCol w="2257591">
                  <a:extLst>
                    <a:ext uri="{9D8B030D-6E8A-4147-A177-3AD203B41FA5}">
                      <a16:colId xmlns:a16="http://schemas.microsoft.com/office/drawing/2014/main" val="3182321955"/>
                    </a:ext>
                  </a:extLst>
                </a:gridCol>
                <a:gridCol w="2030752">
                  <a:extLst>
                    <a:ext uri="{9D8B030D-6E8A-4147-A177-3AD203B41FA5}">
                      <a16:colId xmlns:a16="http://schemas.microsoft.com/office/drawing/2014/main" val="2607255482"/>
                    </a:ext>
                  </a:extLst>
                </a:gridCol>
                <a:gridCol w="4693102">
                  <a:extLst>
                    <a:ext uri="{9D8B030D-6E8A-4147-A177-3AD203B41FA5}">
                      <a16:colId xmlns:a16="http://schemas.microsoft.com/office/drawing/2014/main" val="3740763531"/>
                    </a:ext>
                  </a:extLst>
                </a:gridCol>
                <a:gridCol w="1184606">
                  <a:extLst>
                    <a:ext uri="{9D8B030D-6E8A-4147-A177-3AD203B41FA5}">
                      <a16:colId xmlns:a16="http://schemas.microsoft.com/office/drawing/2014/main" val="3177450486"/>
                    </a:ext>
                  </a:extLst>
                </a:gridCol>
              </a:tblGrid>
              <a:tr h="379691">
                <a:tc>
                  <a:txBody>
                    <a:bodyPr/>
                    <a:lstStyle/>
                    <a:p>
                      <a:pPr algn="ctr" fontAlgn="ctr"/>
                      <a:r>
                        <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rPr>
                        <a:t>ローカルサイト名</a:t>
                      </a:r>
                      <a:endParaRPr lang="en-US" altLang="ja-JP"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solidFill>
                      <a:schemeClr val="accent1"/>
                    </a:solidFill>
                  </a:tcPr>
                </a:tc>
                <a:tc grid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[202126-0200]</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日高自動車道</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_</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新冠町</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_</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高江東改良工事／</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株</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出口組</a:t>
                      </a:r>
                    </a:p>
                  </a:txBody>
                  <a:tcPr marL="108000" marR="108000" marT="0" marB="0" anchor="ctr">
                    <a:lnR w="31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a:txBody>
                    <a:bodyPr/>
                    <a:lstStyle/>
                    <a:p>
                      <a:pPr algn="ctr" fontAlgn="ctr"/>
                      <a:r>
                        <a:rPr lang="en-US" altLang="ja-JP" sz="2000" b="0" i="0" u="none" strike="noStrike" dirty="0">
                          <a:ln>
                            <a:noFill/>
                          </a:ln>
                          <a:solidFill>
                            <a:schemeClr val="bg1"/>
                          </a:solidFill>
                          <a:effectLst/>
                          <a:latin typeface="メイリオ" panose="020B0604030504040204" pitchFamily="50" charset="-128"/>
                          <a:ea typeface="メイリオ" panose="020B0604030504040204" pitchFamily="50" charset="-128"/>
                        </a:rPr>
                        <a:t>A3</a:t>
                      </a:r>
                    </a:p>
                  </a:txBody>
                  <a:tcPr marL="108000" marR="108000" marT="0" marB="0" anchor="ctr">
                    <a:lnL w="3175" cap="flat" cmpd="sng" algn="ctr">
                      <a:solidFill>
                        <a:schemeClr val="bg1"/>
                      </a:solidFill>
                      <a:prstDash val="solid"/>
                      <a:round/>
                      <a:headEnd type="none" w="med" len="med"/>
                      <a:tailEnd type="none" w="med" len="med"/>
                    </a:lnL>
                    <a:lnB w="3175" cap="flat" cmpd="sng" algn="ctr">
                      <a:solidFill>
                        <a:schemeClr val="bg1"/>
                      </a:solidFill>
                      <a:prstDash val="solid"/>
                      <a:round/>
                      <a:headEnd type="none" w="med" len="med"/>
                      <a:tailEnd type="none" w="med" len="med"/>
                    </a:lnB>
                    <a:solidFill>
                      <a:srgbClr val="4472C4"/>
                    </a:solidFill>
                  </a:tcPr>
                </a:tc>
                <a:extLst>
                  <a:ext uri="{0D108BD9-81ED-4DB2-BD59-A6C34878D82A}">
                    <a16:rowId xmlns:a16="http://schemas.microsoft.com/office/drawing/2014/main" val="1903256034"/>
                  </a:ext>
                </a:extLst>
              </a:tr>
              <a:tr h="379691">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項　  　目</a:t>
                      </a:r>
                      <a:endParaRPr lang="en-US" altLang="ja-JP" sz="1100" b="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solidFill>
                      <a:schemeClr val="accent1"/>
                    </a:solidFill>
                  </a:tcPr>
                </a:tc>
                <a:tc>
                  <a:txBody>
                    <a:bodyPr/>
                    <a:lstStyle/>
                    <a:p>
                      <a:pPr algn="ctr" fontAlgn="ct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創意工夫</a:t>
                      </a:r>
                    </a:p>
                  </a:txBody>
                  <a:tcPr marL="108000" marR="108000" marT="0" marB="0"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評 価 内 容</a:t>
                      </a:r>
                      <a:endPar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lnT w="12700" cap="flat" cmpd="sng" algn="ctr">
                      <a:solidFill>
                        <a:schemeClr val="bg1"/>
                      </a:solidFill>
                      <a:prstDash val="solid"/>
                      <a:round/>
                      <a:headEnd type="none" w="med" len="med"/>
                      <a:tailEnd type="none" w="med" len="med"/>
                    </a:lnT>
                    <a:solidFill>
                      <a:schemeClr val="accent1"/>
                    </a:solidFill>
                  </a:tcPr>
                </a:tc>
                <a:tc gridSpan="2">
                  <a:txBody>
                    <a:bodyPr/>
                    <a:lstStyle/>
                    <a:p>
                      <a:pPr marL="457200" marR="0" lvl="1" indent="0" algn="l" defTabSz="914400" rtl="0" eaLnBrk="1" fontAlgn="b" latinLnBrk="0" hangingPunct="1">
                        <a:lnSpc>
                          <a:spcPct val="100000"/>
                        </a:lnSpc>
                        <a:spcBef>
                          <a:spcPts val="0"/>
                        </a:spcBef>
                        <a:spcAft>
                          <a:spcPts val="0"/>
                        </a:spcAft>
                        <a:buClrTx/>
                        <a:buSzTx/>
                        <a:buFontTx/>
                        <a:buNone/>
                        <a:tabLst/>
                        <a:defRPr/>
                      </a:pPr>
                      <a:r>
                        <a:rPr lang="ja-JP" altLang="en-US"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rPr>
                        <a:t>働き方改革</a:t>
                      </a:r>
                      <a:r>
                        <a:rPr lang="en-US" altLang="ja-JP"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rPr>
                        <a:t>(</a:t>
                      </a:r>
                      <a:r>
                        <a:rPr lang="ja-JP" altLang="en-US"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rPr>
                        <a:t>インフラＤＸ</a:t>
                      </a:r>
                      <a:r>
                        <a:rPr lang="en-US" altLang="ja-JP"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rPr>
                        <a:t>)</a:t>
                      </a:r>
                      <a:endPar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endParaRPr>
                    </a:p>
                  </a:txBody>
                  <a:tcPr marL="108000" marR="108000" marT="0" marB="0" anchor="ctr">
                    <a:solidFill>
                      <a:schemeClr val="accent1">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2106744936"/>
                  </a:ext>
                </a:extLst>
              </a:tr>
              <a:tr h="379691">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実 施 内 容</a:t>
                      </a:r>
                      <a:endPar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lnR w="12700" cap="flat" cmpd="sng" algn="ctr">
                      <a:solidFill>
                        <a:schemeClr val="bg1"/>
                      </a:solidFill>
                      <a:prstDash val="solid"/>
                      <a:round/>
                      <a:headEnd type="none" w="med" len="med"/>
                      <a:tailEnd type="none" w="med" len="med"/>
                    </a:lnR>
                    <a:solidFill>
                      <a:schemeClr val="accent1"/>
                    </a:solidFill>
                  </a:tcPr>
                </a:tc>
                <a:tc gridSpan="4">
                  <a:txBody>
                    <a:bodyPr/>
                    <a:lstStyle/>
                    <a:p>
                      <a:pPr marL="457200" marR="0" lvl="1"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rPr>
                        <a:t>完成検査時にドローンによるライブ中継で出来形出来ばえの確認を実施</a:t>
                      </a:r>
                      <a:endPar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endParaRPr>
                    </a:p>
                  </a:txBody>
                  <a:tcPr marL="108000" marR="108000" marT="0" marB="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817461031"/>
                  </a:ext>
                </a:extLst>
              </a:tr>
              <a:tr h="1442825">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説　    明</a:t>
                      </a:r>
                      <a:endPar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lnR w="12700" cap="flat" cmpd="sng" algn="ctr">
                      <a:solidFill>
                        <a:schemeClr val="bg1"/>
                      </a:solidFill>
                      <a:prstDash val="solid"/>
                      <a:round/>
                      <a:headEnd type="none" w="med" len="med"/>
                      <a:tailEnd type="none" w="med" len="med"/>
                    </a:lnR>
                    <a:solidFill>
                      <a:srgbClr val="4472C4"/>
                    </a:solidFill>
                  </a:tcPr>
                </a:tc>
                <a:tc gridSpan="4">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rPr>
                        <a:t>　完成検査時にドローンによるライブ中継で出来形出来ばえの確認を実施。</a:t>
                      </a:r>
                      <a:endParaRPr lang="en-US" altLang="ja-JP"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rPr>
                        <a:t>（完成後のことなので創意工夫には本来記述できないが参考として。あるいは、ライブ中継を円滑に進めるため予行演習を用意周到に実施したと記述する手もある。）</a:t>
                      </a:r>
                      <a:endParaRPr lang="en-US" altLang="ja-JP"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endParaRPr lang="ja-JP" altLang="en-US"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rPr>
                        <a:t>■効果■</a:t>
                      </a:r>
                      <a:endParaRPr lang="en-US" altLang="ja-JP"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rPr>
                        <a:t>　弊社の技術研鑽に対する意気込みや努力を伝えられたと感じる。</a:t>
                      </a:r>
                      <a:endParaRPr lang="en-US" altLang="ja-JP"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rPr>
                        <a:t>　移動時間について、検査官が現場まで行く時間は低減したが、代理人が検査官との臨場場所まで移動したことから相殺されており効果は無い。</a:t>
                      </a:r>
                      <a:endParaRPr lang="en-US" altLang="ja-JP" sz="1100" b="0" i="0" u="none" strike="noStrike" dirty="0">
                        <a:ln>
                          <a:noFill/>
                        </a:ln>
                        <a:solidFill>
                          <a:schemeClr val="accent1">
                            <a:lumMod val="50000"/>
                          </a:schemeClr>
                        </a:solidFill>
                        <a:effectLst/>
                        <a:latin typeface="BIZ UDゴシック" panose="020B0400000000000000" pitchFamily="49" charset="-128"/>
                        <a:ea typeface="BIZ UDゴシック" panose="020B0400000000000000" pitchFamily="49" charset="-128"/>
                      </a:endParaRPr>
                    </a:p>
                  </a:txBody>
                  <a:tcPr marL="108000" marR="108000" marT="3600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DAE3F3"/>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376653904"/>
                  </a:ext>
                </a:extLst>
              </a:tr>
              <a:tr h="4276105">
                <a:tc gridSpan="5">
                  <a:txBody>
                    <a:bodyPr/>
                    <a:lstStyle/>
                    <a:p>
                      <a:pPr algn="l" fontAlgn="b"/>
                      <a:endParaRPr lang="ja-JP" altLang="en-US" sz="1100" b="0" i="0" u="none" strike="noStrike" dirty="0">
                        <a:ln>
                          <a:noFill/>
                        </a:ln>
                        <a:solidFill>
                          <a:srgbClr val="002060"/>
                        </a:solidFill>
                        <a:effectLst/>
                        <a:latin typeface="メイリオ" panose="020B0604030504040204" pitchFamily="50" charset="-128"/>
                        <a:ea typeface="メイリオ" panose="020B0604030504040204" pitchFamily="50" charset="-128"/>
                      </a:endParaRPr>
                    </a:p>
                  </a:txBody>
                  <a:tcPr marL="9525" marR="9525" marT="9525" marB="0">
                    <a:solidFill>
                      <a:srgbClr val="DAE3F3"/>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107951424"/>
                  </a:ext>
                </a:extLst>
              </a:tr>
            </a:tbl>
          </a:graphicData>
        </a:graphic>
      </p:graphicFrame>
      <p:grpSp>
        <p:nvGrpSpPr>
          <p:cNvPr id="5" name="グループ化 4">
            <a:extLst>
              <a:ext uri="{FF2B5EF4-FFF2-40B4-BE49-F238E27FC236}">
                <a16:creationId xmlns:a16="http://schemas.microsoft.com/office/drawing/2014/main" id="{69EB8F7B-33BA-3050-01E7-6C176E9E64E1}"/>
              </a:ext>
            </a:extLst>
          </p:cNvPr>
          <p:cNvGrpSpPr/>
          <p:nvPr/>
        </p:nvGrpSpPr>
        <p:grpSpPr>
          <a:xfrm>
            <a:off x="3166382" y="2740512"/>
            <a:ext cx="5859236" cy="3865326"/>
            <a:chOff x="3166382" y="2740512"/>
            <a:chExt cx="5859236" cy="3865326"/>
          </a:xfrm>
        </p:grpSpPr>
        <p:pic>
          <p:nvPicPr>
            <p:cNvPr id="3" name="図 2">
              <a:extLst>
                <a:ext uri="{FF2B5EF4-FFF2-40B4-BE49-F238E27FC236}">
                  <a16:creationId xmlns:a16="http://schemas.microsoft.com/office/drawing/2014/main" id="{765EC507-0CA2-82D2-A1F5-D814BA2B1A27}"/>
                </a:ext>
              </a:extLst>
            </p:cNvPr>
            <p:cNvPicPr>
              <a:picLocks noChangeAspect="1"/>
            </p:cNvPicPr>
            <p:nvPr/>
          </p:nvPicPr>
          <p:blipFill>
            <a:blip r:embed="rId2"/>
            <a:stretch>
              <a:fillRect/>
            </a:stretch>
          </p:blipFill>
          <p:spPr>
            <a:xfrm>
              <a:off x="3166382" y="2740512"/>
              <a:ext cx="5859236" cy="3865326"/>
            </a:xfrm>
            <a:prstGeom prst="rect">
              <a:avLst/>
            </a:prstGeom>
          </p:spPr>
        </p:pic>
        <p:sp>
          <p:nvSpPr>
            <p:cNvPr id="12" name="テキスト ボックス 5">
              <a:extLst>
                <a:ext uri="{FF2B5EF4-FFF2-40B4-BE49-F238E27FC236}">
                  <a16:creationId xmlns:a16="http://schemas.microsoft.com/office/drawing/2014/main" id="{D0114F85-F485-B403-1A53-BCA49F090692}"/>
                </a:ext>
              </a:extLst>
            </p:cNvPr>
            <p:cNvSpPr txBox="1"/>
            <p:nvPr/>
          </p:nvSpPr>
          <p:spPr>
            <a:xfrm>
              <a:off x="3166382" y="2740512"/>
              <a:ext cx="2441695" cy="24198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none" tIns="36000" bIns="36000"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dirty="0">
                  <a:latin typeface="BIZ UDゴシック" panose="020B0400000000000000" pitchFamily="49" charset="-128"/>
                  <a:ea typeface="BIZ UDゴシック" panose="020B0400000000000000" pitchFamily="49" charset="-128"/>
                </a:rPr>
                <a:t>▼完成検査時のドローンライブ中継</a:t>
              </a:r>
            </a:p>
          </p:txBody>
        </p:sp>
      </p:grpSp>
    </p:spTree>
    <p:extLst>
      <p:ext uri="{BB962C8B-B14F-4D97-AF65-F5344CB8AC3E}">
        <p14:creationId xmlns:p14="http://schemas.microsoft.com/office/powerpoint/2010/main" val="2141363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84E276-E422-4B04-8F0B-673DC3BB6A7A}"/>
              </a:ext>
            </a:extLst>
          </p:cNvPr>
          <p:cNvSpPr>
            <a:spLocks noGrp="1"/>
          </p:cNvSpPr>
          <p:nvPr>
            <p:ph type="ctrTitle"/>
          </p:nvPr>
        </p:nvSpPr>
        <p:spPr>
          <a:xfrm>
            <a:off x="1524001" y="2965635"/>
            <a:ext cx="9144000" cy="463369"/>
          </a:xfrm>
        </p:spPr>
        <p:txBody>
          <a:bodyPr>
            <a:noAutofit/>
          </a:bodyPr>
          <a:lstStyle/>
          <a:p>
            <a:r>
              <a:rPr lang="ja-JP" altLang="en-US" sz="2801" dirty="0">
                <a:solidFill>
                  <a:schemeClr val="bg1"/>
                </a:solidFill>
                <a:latin typeface="BIZ UDゴシック" panose="020B0400000000000000" pitchFamily="49" charset="-128"/>
                <a:ea typeface="BIZ UDゴシック" panose="020B0400000000000000" pitchFamily="49" charset="-128"/>
              </a:rPr>
              <a:t>創意工夫・社会性等に関する実施状況</a:t>
            </a:r>
          </a:p>
        </p:txBody>
      </p:sp>
      <p:sp>
        <p:nvSpPr>
          <p:cNvPr id="3" name="字幕 2">
            <a:extLst>
              <a:ext uri="{FF2B5EF4-FFF2-40B4-BE49-F238E27FC236}">
                <a16:creationId xmlns:a16="http://schemas.microsoft.com/office/drawing/2014/main" id="{50A03DC2-3D81-49BE-85A1-9BC80B3FD65F}"/>
              </a:ext>
            </a:extLst>
          </p:cNvPr>
          <p:cNvSpPr>
            <a:spLocks noGrp="1"/>
          </p:cNvSpPr>
          <p:nvPr>
            <p:ph type="subTitle" idx="1"/>
          </p:nvPr>
        </p:nvSpPr>
        <p:spPr>
          <a:xfrm>
            <a:off x="1524001" y="2394380"/>
            <a:ext cx="9144000" cy="463369"/>
          </a:xfrm>
        </p:spPr>
        <p:txBody>
          <a:bodyPr>
            <a:normAutofit/>
          </a:bodyPr>
          <a:lstStyle/>
          <a:p>
            <a:r>
              <a:rPr lang="en-US" altLang="zh-TW" sz="1801" dirty="0">
                <a:solidFill>
                  <a:schemeClr val="bg1"/>
                </a:solidFill>
                <a:latin typeface="BIZ UDゴシック" panose="020B0400000000000000" pitchFamily="49" charset="-128"/>
                <a:ea typeface="BIZ UDゴシック" panose="020B0400000000000000" pitchFamily="49" charset="-128"/>
              </a:rPr>
              <a:t>[202026-0390]</a:t>
            </a:r>
            <a:r>
              <a:rPr lang="zh-TW" altLang="en-US" sz="1801" dirty="0">
                <a:solidFill>
                  <a:schemeClr val="bg1"/>
                </a:solidFill>
                <a:latin typeface="BIZ UDゴシック" panose="020B0400000000000000" pitchFamily="49" charset="-128"/>
                <a:ea typeface="BIZ UDゴシック" panose="020B0400000000000000" pitchFamily="49" charset="-128"/>
              </a:rPr>
              <a:t>日高自動車道</a:t>
            </a:r>
            <a:r>
              <a:rPr lang="ja-JP" altLang="en-US" sz="1801" dirty="0">
                <a:solidFill>
                  <a:schemeClr val="bg1"/>
                </a:solidFill>
                <a:latin typeface="BIZ UDゴシック" panose="020B0400000000000000" pitchFamily="49" charset="-128"/>
                <a:ea typeface="BIZ UDゴシック" panose="020B0400000000000000" pitchFamily="49" charset="-128"/>
              </a:rPr>
              <a:t>　</a:t>
            </a:r>
            <a:r>
              <a:rPr lang="zh-TW" altLang="en-US" sz="1801" dirty="0">
                <a:solidFill>
                  <a:schemeClr val="bg1"/>
                </a:solidFill>
                <a:latin typeface="BIZ UDゴシック" panose="020B0400000000000000" pitchFamily="49" charset="-128"/>
                <a:ea typeface="BIZ UDゴシック" panose="020B0400000000000000" pitchFamily="49" charset="-128"/>
              </a:rPr>
              <a:t>新冠町</a:t>
            </a:r>
            <a:r>
              <a:rPr lang="ja-JP" altLang="en-US" sz="1801" dirty="0">
                <a:solidFill>
                  <a:schemeClr val="bg1"/>
                </a:solidFill>
                <a:latin typeface="BIZ UDゴシック" panose="020B0400000000000000" pitchFamily="49" charset="-128"/>
                <a:ea typeface="BIZ UDゴシック" panose="020B0400000000000000" pitchFamily="49" charset="-128"/>
              </a:rPr>
              <a:t>　</a:t>
            </a:r>
            <a:r>
              <a:rPr lang="zh-TW" altLang="en-US" sz="1801" dirty="0">
                <a:solidFill>
                  <a:schemeClr val="bg1"/>
                </a:solidFill>
                <a:latin typeface="BIZ UDゴシック" panose="020B0400000000000000" pitchFamily="49" charset="-128"/>
                <a:ea typeface="BIZ UDゴシック" panose="020B0400000000000000" pitchFamily="49" charset="-128"/>
              </a:rPr>
              <a:t>稲荷改良工事</a:t>
            </a:r>
            <a:endParaRPr lang="ja-JP" altLang="en-US" sz="1801" dirty="0">
              <a:solidFill>
                <a:schemeClr val="bg1"/>
              </a:solidFill>
              <a:latin typeface="BIZ UDゴシック" panose="020B0400000000000000" pitchFamily="49" charset="-128"/>
              <a:ea typeface="BIZ UDゴシック" panose="020B0400000000000000" pitchFamily="49" charset="-128"/>
            </a:endParaRPr>
          </a:p>
        </p:txBody>
      </p:sp>
      <p:sp>
        <p:nvSpPr>
          <p:cNvPr id="4" name="タイトル 1">
            <a:extLst>
              <a:ext uri="{FF2B5EF4-FFF2-40B4-BE49-F238E27FC236}">
                <a16:creationId xmlns:a16="http://schemas.microsoft.com/office/drawing/2014/main" id="{5E8941E0-7C8B-4DA7-A90D-889DD1D45868}"/>
              </a:ext>
            </a:extLst>
          </p:cNvPr>
          <p:cNvSpPr txBox="1">
            <a:spLocks/>
          </p:cNvSpPr>
          <p:nvPr/>
        </p:nvSpPr>
        <p:spPr>
          <a:xfrm>
            <a:off x="4977744" y="5318748"/>
            <a:ext cx="2236512" cy="369462"/>
          </a:xfrm>
          <a:prstGeom prst="rect">
            <a:avLst/>
          </a:prstGeom>
        </p:spPr>
        <p:txBody>
          <a:bodyPr vert="horz" wrap="none" lIns="91441" tIns="45721" rIns="91441" bIns="45721" rtlCol="0" anchor="b">
            <a:sp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2001" dirty="0">
                <a:solidFill>
                  <a:schemeClr val="bg1"/>
                </a:solidFill>
                <a:latin typeface="BIZ UDゴシック" panose="020B0400000000000000" pitchFamily="49" charset="-128"/>
                <a:ea typeface="BIZ UDゴシック" panose="020B0400000000000000" pitchFamily="49" charset="-128"/>
              </a:rPr>
              <a:t>株式会社　出口組</a:t>
            </a:r>
          </a:p>
        </p:txBody>
      </p:sp>
      <p:pic>
        <p:nvPicPr>
          <p:cNvPr id="6" name="Picture 2" descr="C:\Users\owner\Desktop\logo-deguchigumi.png">
            <a:extLst>
              <a:ext uri="{FF2B5EF4-FFF2-40B4-BE49-F238E27FC236}">
                <a16:creationId xmlns:a16="http://schemas.microsoft.com/office/drawing/2014/main" id="{AA0EE6AC-F7AD-4E3A-BBC5-117CCFF23BBA}"/>
              </a:ext>
            </a:extLst>
          </p:cNvPr>
          <p:cNvPicPr>
            <a:picLocks noChangeAspect="1" noChangeArrowheads="1"/>
          </p:cNvPicPr>
          <p:nvPr/>
        </p:nvPicPr>
        <p:blipFill rotWithShape="1">
          <a:blip r:embed="rId3" cstate="print"/>
          <a:srcRect r="73300"/>
          <a:stretch/>
        </p:blipFill>
        <p:spPr bwMode="auto">
          <a:xfrm>
            <a:off x="4561368" y="5360993"/>
            <a:ext cx="328504" cy="327217"/>
          </a:xfrm>
          <a:prstGeom prst="rect">
            <a:avLst/>
          </a:prstGeom>
          <a:noFill/>
        </p:spPr>
      </p:pic>
    </p:spTree>
    <p:extLst>
      <p:ext uri="{BB962C8B-B14F-4D97-AF65-F5344CB8AC3E}">
        <p14:creationId xmlns:p14="http://schemas.microsoft.com/office/powerpoint/2010/main" val="2845004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aphicFrame>
        <p:nvGraphicFramePr>
          <p:cNvPr id="3" name="表 3">
            <a:extLst>
              <a:ext uri="{FF2B5EF4-FFF2-40B4-BE49-F238E27FC236}">
                <a16:creationId xmlns:a16="http://schemas.microsoft.com/office/drawing/2014/main" id="{42A922C9-3A43-4887-AB7F-ABA9A25131C8}"/>
              </a:ext>
            </a:extLst>
          </p:cNvPr>
          <p:cNvGraphicFramePr>
            <a:graphicFrameLocks noGrp="1"/>
          </p:cNvGraphicFramePr>
          <p:nvPr>
            <p:extLst>
              <p:ext uri="{D42A27DB-BD31-4B8C-83A1-F6EECF244321}">
                <p14:modId xmlns:p14="http://schemas.microsoft.com/office/powerpoint/2010/main" val="47156114"/>
              </p:ext>
            </p:extLst>
          </p:nvPr>
        </p:nvGraphicFramePr>
        <p:xfrm>
          <a:off x="0" y="0"/>
          <a:ext cx="12192000" cy="6656959"/>
        </p:xfrm>
        <a:graphic>
          <a:graphicData uri="http://schemas.openxmlformats.org/drawingml/2006/table">
            <a:tbl>
              <a:tblPr firstRow="1" bandRow="1">
                <a:tableStyleId>{5C22544A-7EE6-4342-B048-85BDC9FD1C3A}</a:tableStyleId>
              </a:tblPr>
              <a:tblGrid>
                <a:gridCol w="513955">
                  <a:extLst>
                    <a:ext uri="{9D8B030D-6E8A-4147-A177-3AD203B41FA5}">
                      <a16:colId xmlns:a16="http://schemas.microsoft.com/office/drawing/2014/main" val="665770504"/>
                    </a:ext>
                  </a:extLst>
                </a:gridCol>
                <a:gridCol w="1272900">
                  <a:extLst>
                    <a:ext uri="{9D8B030D-6E8A-4147-A177-3AD203B41FA5}">
                      <a16:colId xmlns:a16="http://schemas.microsoft.com/office/drawing/2014/main" val="1556215372"/>
                    </a:ext>
                  </a:extLst>
                </a:gridCol>
                <a:gridCol w="481472">
                  <a:extLst>
                    <a:ext uri="{9D8B030D-6E8A-4147-A177-3AD203B41FA5}">
                      <a16:colId xmlns:a16="http://schemas.microsoft.com/office/drawing/2014/main" val="20002"/>
                    </a:ext>
                  </a:extLst>
                </a:gridCol>
                <a:gridCol w="2036277">
                  <a:extLst>
                    <a:ext uri="{9D8B030D-6E8A-4147-A177-3AD203B41FA5}">
                      <a16:colId xmlns:a16="http://schemas.microsoft.com/office/drawing/2014/main" val="979571703"/>
                    </a:ext>
                  </a:extLst>
                </a:gridCol>
                <a:gridCol w="7887396">
                  <a:extLst>
                    <a:ext uri="{9D8B030D-6E8A-4147-A177-3AD203B41FA5}">
                      <a16:colId xmlns:a16="http://schemas.microsoft.com/office/drawing/2014/main" val="20004"/>
                    </a:ext>
                  </a:extLst>
                </a:gridCol>
              </a:tblGrid>
              <a:tr h="569634">
                <a:tc gridSpan="5">
                  <a:txBody>
                    <a:bodyPr/>
                    <a:lstStyle/>
                    <a:p>
                      <a:pPr algn="ctr"/>
                      <a:r>
                        <a:rPr kumimoji="1" lang="ja-JP" altLang="en-US" sz="2400" b="0" dirty="0">
                          <a:solidFill>
                            <a:schemeClr val="bg1"/>
                          </a:solidFill>
                          <a:latin typeface="BIZ UDゴシック" panose="020B0400000000000000" pitchFamily="49" charset="-128"/>
                          <a:ea typeface="BIZ UDゴシック" panose="020B0400000000000000" pitchFamily="49" charset="-128"/>
                        </a:rPr>
                        <a:t>創意工夫・社会性等に関する実施一覧表　</a:t>
                      </a:r>
                      <a:r>
                        <a:rPr kumimoji="1" lang="en-US" altLang="ja-JP" sz="2400" b="0" dirty="0">
                          <a:solidFill>
                            <a:schemeClr val="bg1"/>
                          </a:solidFill>
                          <a:latin typeface="BIZ UDゴシック" panose="020B0400000000000000" pitchFamily="49" charset="-128"/>
                          <a:ea typeface="BIZ UDゴシック" panose="020B0400000000000000" pitchFamily="49" charset="-128"/>
                        </a:rPr>
                        <a:t>1of3</a:t>
                      </a:r>
                      <a:endParaRPr kumimoji="1" lang="ja-JP" altLang="en-US" sz="2400" b="0" dirty="0">
                        <a:solidFill>
                          <a:schemeClr val="bg1"/>
                        </a:solidFill>
                        <a:latin typeface="BIZ UDゴシック" panose="020B0400000000000000" pitchFamily="49" charset="-128"/>
                        <a:ea typeface="BIZ UDゴシック" panose="020B0400000000000000" pitchFamily="49" charset="-128"/>
                      </a:endParaRPr>
                    </a:p>
                  </a:txBody>
                  <a:tcPr marL="91441" marR="91441" marT="0" marB="0" anchor="ctr">
                    <a:lnB w="19050" cap="flat" cmpd="sng" algn="ctr">
                      <a:solidFill>
                        <a:schemeClr val="bg1"/>
                      </a:solidFill>
                      <a:prstDash val="solid"/>
                      <a:round/>
                      <a:headEnd type="none" w="med" len="med"/>
                      <a:tailEnd type="none" w="med" len="med"/>
                    </a:lnB>
                    <a:solidFill>
                      <a:srgbClr val="002060"/>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dirty="0"/>
                    </a:p>
                  </a:txBody>
                  <a:tcPr/>
                </a:tc>
                <a:tc hMerge="1">
                  <a:txBody>
                    <a:bodyPr/>
                    <a:lstStyle/>
                    <a:p>
                      <a:endParaRPr kumimoji="1" lang="ja-JP" altLang="en-US"/>
                    </a:p>
                  </a:txBody>
                  <a:tcPr/>
                </a:tc>
                <a:extLst>
                  <a:ext uri="{0D108BD9-81ED-4DB2-BD59-A6C34878D82A}">
                    <a16:rowId xmlns:a16="http://schemas.microsoft.com/office/drawing/2014/main" val="1642692552"/>
                  </a:ext>
                </a:extLst>
              </a:tr>
              <a:tr h="306254">
                <a:tc gridSpan="3">
                  <a:txBody>
                    <a:bodyPr/>
                    <a:lstStyle/>
                    <a:p>
                      <a:pPr algn="ctr"/>
                      <a:r>
                        <a:rPr kumimoji="1" lang="ja-JP" altLang="en-US" sz="1400" dirty="0">
                          <a:solidFill>
                            <a:schemeClr val="bg1"/>
                          </a:solidFill>
                          <a:latin typeface="BIZ UDゴシック" panose="020B0400000000000000" pitchFamily="49" charset="-128"/>
                          <a:ea typeface="BIZ UDゴシック" panose="020B0400000000000000" pitchFamily="49" charset="-128"/>
                        </a:rPr>
                        <a:t>ローカルサイト名</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solidFill>
                  </a:tcPr>
                </a:tc>
                <a:tc hMerge="1">
                  <a:txBody>
                    <a:bodyPr/>
                    <a:lstStyle/>
                    <a:p>
                      <a:endParaRPr kumimoji="1" lang="ja-JP" altLang="en-US"/>
                    </a:p>
                  </a:txBody>
                  <a:tcPr/>
                </a:tc>
                <a:tc hMerge="1">
                  <a:txBody>
                    <a:bodyPr/>
                    <a:lstStyle/>
                    <a:p>
                      <a:endParaRPr kumimoji="1" lang="ja-JP" altLang="en-US"/>
                    </a:p>
                  </a:txBody>
                  <a:tcPr/>
                </a:tc>
                <a:tc gridSpan="2">
                  <a:txBody>
                    <a:bodyPr/>
                    <a:lstStyle/>
                    <a:p>
                      <a:pPr algn="l"/>
                      <a:r>
                        <a:rPr kumimoji="1" lang="en-US" altLang="ja-JP" sz="1400" dirty="0">
                          <a:latin typeface="BIZ UDゴシック" panose="020B0400000000000000" pitchFamily="49" charset="-128"/>
                          <a:ea typeface="BIZ UDゴシック" panose="020B0400000000000000" pitchFamily="49" charset="-128"/>
                        </a:rPr>
                        <a:t>[202026-0390]</a:t>
                      </a:r>
                      <a:r>
                        <a:rPr kumimoji="1" lang="ja-JP" altLang="en-US" sz="1400" dirty="0">
                          <a:latin typeface="BIZ UDゴシック" panose="020B0400000000000000" pitchFamily="49" charset="-128"/>
                          <a:ea typeface="BIZ UDゴシック" panose="020B0400000000000000" pitchFamily="49" charset="-128"/>
                        </a:rPr>
                        <a:t>日高自動車道</a:t>
                      </a:r>
                      <a:r>
                        <a:rPr kumimoji="1" lang="en-US" altLang="ja-JP" sz="1400" dirty="0">
                          <a:latin typeface="BIZ UDゴシック" panose="020B0400000000000000" pitchFamily="49" charset="-128"/>
                          <a:ea typeface="BIZ UDゴシック" panose="020B0400000000000000" pitchFamily="49" charset="-128"/>
                        </a:rPr>
                        <a:t>_</a:t>
                      </a:r>
                      <a:r>
                        <a:rPr kumimoji="1" lang="ja-JP" altLang="en-US" sz="1400" dirty="0">
                          <a:latin typeface="BIZ UDゴシック" panose="020B0400000000000000" pitchFamily="49" charset="-128"/>
                          <a:ea typeface="BIZ UDゴシック" panose="020B0400000000000000" pitchFamily="49" charset="-128"/>
                        </a:rPr>
                        <a:t>新冠町</a:t>
                      </a:r>
                      <a:r>
                        <a:rPr kumimoji="1" lang="en-US" altLang="ja-JP" sz="1400" dirty="0">
                          <a:latin typeface="BIZ UDゴシック" panose="020B0400000000000000" pitchFamily="49" charset="-128"/>
                          <a:ea typeface="BIZ UDゴシック" panose="020B0400000000000000" pitchFamily="49" charset="-128"/>
                        </a:rPr>
                        <a:t>_</a:t>
                      </a:r>
                      <a:r>
                        <a:rPr kumimoji="1" lang="ja-JP" altLang="en-US" sz="1400" dirty="0">
                          <a:latin typeface="BIZ UDゴシック" panose="020B0400000000000000" pitchFamily="49" charset="-128"/>
                          <a:ea typeface="BIZ UDゴシック" panose="020B0400000000000000" pitchFamily="49" charset="-128"/>
                        </a:rPr>
                        <a:t>稲荷改良工事</a:t>
                      </a:r>
                      <a:r>
                        <a:rPr kumimoji="1" lang="en-US" altLang="ja-JP" sz="1400" dirty="0">
                          <a:latin typeface="BIZ UDゴシック" panose="020B0400000000000000" pitchFamily="49" charset="-128"/>
                          <a:ea typeface="BIZ UDゴシック" panose="020B0400000000000000" pitchFamily="49" charset="-128"/>
                        </a:rPr>
                        <a:t>/(</a:t>
                      </a:r>
                      <a:r>
                        <a:rPr kumimoji="1" lang="ja-JP" altLang="en-US" sz="1400" dirty="0">
                          <a:latin typeface="BIZ UDゴシック" panose="020B0400000000000000" pitchFamily="49" charset="-128"/>
                          <a:ea typeface="BIZ UDゴシック" panose="020B0400000000000000" pitchFamily="49" charset="-128"/>
                        </a:rPr>
                        <a:t>株</a:t>
                      </a:r>
                      <a:r>
                        <a:rPr kumimoji="1" lang="en-US" altLang="ja-JP" sz="1400" dirty="0">
                          <a:latin typeface="BIZ UDゴシック" panose="020B0400000000000000" pitchFamily="49" charset="-128"/>
                          <a:ea typeface="BIZ UDゴシック" panose="020B0400000000000000" pitchFamily="49" charset="-128"/>
                        </a:rPr>
                        <a:t>)</a:t>
                      </a:r>
                      <a:r>
                        <a:rPr kumimoji="1" lang="ja-JP" altLang="en-US" sz="1400" dirty="0">
                          <a:latin typeface="BIZ UDゴシック" panose="020B0400000000000000" pitchFamily="49" charset="-128"/>
                          <a:ea typeface="BIZ UDゴシック" panose="020B0400000000000000" pitchFamily="49" charset="-128"/>
                        </a:rPr>
                        <a:t>出口組</a:t>
                      </a:r>
                    </a:p>
                  </a:txBody>
                  <a:tcPr marL="91441" marR="91441" marT="0" marB="0" anchor="ctr">
                    <a:lnL w="19050" cap="flat" cmpd="sng" algn="ctr">
                      <a:solidFill>
                        <a:schemeClr val="bg1"/>
                      </a:solidFill>
                      <a:prstDash val="solid"/>
                      <a:round/>
                      <a:headEnd type="none" w="med" len="med"/>
                      <a:tailEnd type="none" w="med" len="med"/>
                    </a:lnL>
                    <a:lnB w="19050" cap="flat" cmpd="sng" algn="ctr">
                      <a:solidFill>
                        <a:schemeClr val="bg1"/>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2647292716"/>
                  </a:ext>
                </a:extLst>
              </a:tr>
              <a:tr h="306254">
                <a:tc>
                  <a:txBody>
                    <a:bodyPr/>
                    <a:lstStyle/>
                    <a:p>
                      <a:pPr algn="ctr"/>
                      <a:r>
                        <a:rPr kumimoji="1" lang="en-US" altLang="ja-JP" sz="1400" dirty="0">
                          <a:solidFill>
                            <a:schemeClr val="bg1"/>
                          </a:solidFill>
                          <a:latin typeface="BIZ UDゴシック" panose="020B0400000000000000" pitchFamily="49" charset="-128"/>
                          <a:ea typeface="BIZ UDゴシック" panose="020B0400000000000000" pitchFamily="49" charset="-128"/>
                        </a:rPr>
                        <a:t>No.</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solidFill>
                  </a:tcPr>
                </a:tc>
                <a:tc>
                  <a:txBody>
                    <a:bodyPr/>
                    <a:lstStyle/>
                    <a:p>
                      <a:pPr algn="ctr"/>
                      <a:r>
                        <a:rPr kumimoji="1" lang="ja-JP" altLang="en-US" sz="1400" dirty="0">
                          <a:solidFill>
                            <a:schemeClr val="bg1"/>
                          </a:solidFill>
                          <a:latin typeface="BIZ UDゴシック" panose="020B0400000000000000" pitchFamily="49" charset="-128"/>
                          <a:ea typeface="BIZ UDゴシック" panose="020B0400000000000000" pitchFamily="49" charset="-128"/>
                        </a:rPr>
                        <a:t>項目</a:t>
                      </a:r>
                      <a:endParaRPr kumimoji="1" lang="en-US" altLang="ja-JP" sz="1400" dirty="0">
                        <a:solidFill>
                          <a:schemeClr val="bg1"/>
                        </a:solidFill>
                        <a:latin typeface="BIZ UDゴシック" panose="020B0400000000000000" pitchFamily="49" charset="-128"/>
                        <a:ea typeface="BIZ UDゴシック" panose="020B0400000000000000" pitchFamily="49" charset="-128"/>
                      </a:endParaRP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solidFill>
                  </a:tcPr>
                </a:tc>
                <a:tc gridSpan="2">
                  <a:txBody>
                    <a:bodyPr/>
                    <a:lstStyle/>
                    <a:p>
                      <a:pPr algn="ctr"/>
                      <a:r>
                        <a:rPr kumimoji="1" lang="ja-JP" altLang="en-US" sz="1400">
                          <a:solidFill>
                            <a:schemeClr val="bg1"/>
                          </a:solidFill>
                          <a:latin typeface="BIZ UDゴシック" panose="020B0400000000000000" pitchFamily="49" charset="-128"/>
                          <a:ea typeface="BIZ UDゴシック" panose="020B0400000000000000" pitchFamily="49" charset="-128"/>
                        </a:rPr>
                        <a:t>評価内容</a:t>
                      </a:r>
                      <a:endParaRPr kumimoji="1" lang="ja-JP" altLang="en-US" sz="1400" dirty="0">
                        <a:latin typeface="メイリオ" panose="020B0604030504040204" pitchFamily="50" charset="-128"/>
                        <a:ea typeface="メイリオ" panose="020B0604030504040204" pitchFamily="50" charset="-128"/>
                      </a:endParaRP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chemeClr val="accent1"/>
                    </a:solidFill>
                  </a:tcPr>
                </a:tc>
                <a:tc hMerge="1">
                  <a:txBody>
                    <a:bodyPr/>
                    <a:lstStyle/>
                    <a:p>
                      <a:pPr algn="ctr"/>
                      <a:endParaRPr kumimoji="1" lang="ja-JP" altLang="en-US" sz="1400" dirty="0">
                        <a:latin typeface="メイリオ" panose="020B0604030504040204" pitchFamily="50" charset="-128"/>
                        <a:ea typeface="メイリオ" panose="020B0604030504040204" pitchFamily="50" charset="-128"/>
                      </a:endParaRP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chemeClr val="accent1"/>
                    </a:solidFill>
                  </a:tcPr>
                </a:tc>
                <a:tc>
                  <a:txBody>
                    <a:bodyPr/>
                    <a:lstStyle/>
                    <a:p>
                      <a:pPr algn="ctr"/>
                      <a:r>
                        <a:rPr kumimoji="1" lang="ja-JP" altLang="en-US" sz="1400" dirty="0">
                          <a:solidFill>
                            <a:schemeClr val="bg1"/>
                          </a:solidFill>
                          <a:latin typeface="BIZ UDゴシック" panose="020B0400000000000000" pitchFamily="49" charset="-128"/>
                          <a:ea typeface="BIZ UDゴシック" panose="020B0400000000000000" pitchFamily="49" charset="-128"/>
                        </a:rPr>
                        <a:t>提　案　内　容</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827316550"/>
                  </a:ext>
                </a:extLst>
              </a:tr>
              <a:tr h="309055">
                <a:tc>
                  <a:txBody>
                    <a:bodyPr/>
                    <a:lstStyle/>
                    <a:p>
                      <a:pPr algn="ctr"/>
                      <a:r>
                        <a:rPr kumimoji="1" lang="en-US" altLang="ja-JP" sz="1400" dirty="0">
                          <a:latin typeface="BIZ UDゴシック" panose="020B0400000000000000" pitchFamily="49" charset="-128"/>
                          <a:ea typeface="BIZ UDゴシック" panose="020B0400000000000000" pitchFamily="49" charset="-128"/>
                        </a:rPr>
                        <a:t>01</a:t>
                      </a:r>
                      <a:endParaRPr kumimoji="1" lang="ja-JP" altLang="en-US" sz="1400" dirty="0">
                        <a:latin typeface="BIZ UDゴシック" panose="020B0400000000000000" pitchFamily="49" charset="-128"/>
                        <a:ea typeface="BIZ UDゴシック" panose="020B0400000000000000" pitchFamily="49" charset="-128"/>
                      </a:endParaRP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r>
                        <a:rPr kumimoji="1" lang="ja-JP" altLang="en-US" sz="1400" dirty="0">
                          <a:latin typeface="BIZ UDゴシック" panose="020B0400000000000000" pitchFamily="49" charset="-128"/>
                          <a:ea typeface="BIZ UDゴシック" panose="020B0400000000000000" pitchFamily="49" charset="-128"/>
                        </a:rPr>
                        <a:t>創意工夫</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gridSpan="2">
                  <a:txBody>
                    <a:bodyPr/>
                    <a:lstStyle/>
                    <a:p>
                      <a:r>
                        <a:rPr kumimoji="1" lang="ja-JP" altLang="en-US" sz="1400" dirty="0">
                          <a:latin typeface="BIZ UDゴシック" panose="020B0400000000000000" pitchFamily="49" charset="-128"/>
                          <a:ea typeface="BIZ UDゴシック" panose="020B0400000000000000" pitchFamily="49" charset="-128"/>
                        </a:rPr>
                        <a:t>施工</a:t>
                      </a:r>
                      <a:endParaRPr kumimoji="1" lang="ja-JP" altLang="en-US" sz="1400" dirty="0">
                        <a:latin typeface="メイリオ" panose="020B0604030504040204" pitchFamily="50" charset="-128"/>
                        <a:ea typeface="メイリオ" panose="020B0604030504040204" pitchFamily="50" charset="-128"/>
                      </a:endParaRPr>
                    </a:p>
                  </a:txBody>
                  <a:tcPr marL="108000"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kumimoji="1" lang="ja-JP" altLang="en-US" sz="1400" dirty="0">
                        <a:latin typeface="メイリオ" panose="020B0604030504040204" pitchFamily="50" charset="-128"/>
                        <a:ea typeface="メイリオ" panose="020B0604030504040204" pitchFamily="50" charset="-128"/>
                      </a:endParaRPr>
                    </a:p>
                  </a:txBody>
                  <a:tcPr marL="108000"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非公開</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3973679"/>
                  </a:ext>
                </a:extLst>
              </a:tr>
              <a:tr h="309055">
                <a:tc>
                  <a:txBody>
                    <a:bodyPr/>
                    <a:lstStyle/>
                    <a:p>
                      <a:pPr algn="ctr"/>
                      <a:r>
                        <a:rPr kumimoji="1" lang="en-US" altLang="ja-JP" sz="1400" dirty="0">
                          <a:latin typeface="BIZ UDゴシック" panose="020B0400000000000000" pitchFamily="49" charset="-128"/>
                          <a:ea typeface="BIZ UDゴシック" panose="020B0400000000000000" pitchFamily="49" charset="-128"/>
                        </a:rPr>
                        <a:t>02</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創意工夫</a:t>
                      </a:r>
                      <a:endParaRPr kumimoji="1" lang="en-US" altLang="ja-JP" sz="1400" dirty="0">
                        <a:latin typeface="BIZ UDゴシック" panose="020B0400000000000000" pitchFamily="49" charset="-128"/>
                        <a:ea typeface="BIZ UDゴシック" panose="020B0400000000000000" pitchFamily="49" charset="-128"/>
                      </a:endParaRP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gridSpan="2">
                  <a:txBody>
                    <a:bodyPr/>
                    <a:lstStyle/>
                    <a:p>
                      <a:r>
                        <a:rPr kumimoji="1" lang="ja-JP" altLang="en-US" sz="1400">
                          <a:latin typeface="BIZ UDゴシック" panose="020B0400000000000000" pitchFamily="49" charset="-128"/>
                          <a:ea typeface="BIZ UDゴシック" panose="020B0400000000000000" pitchFamily="49" charset="-128"/>
                        </a:rPr>
                        <a:t>施工</a:t>
                      </a:r>
                      <a:endParaRPr kumimoji="1" lang="ja-JP" altLang="en-US" sz="1400" dirty="0">
                        <a:latin typeface="メイリオ" panose="020B0604030504040204" pitchFamily="50" charset="-128"/>
                        <a:ea typeface="メイリオ" panose="020B0604030504040204" pitchFamily="50" charset="-128"/>
                      </a:endParaRPr>
                    </a:p>
                  </a:txBody>
                  <a:tcPr marL="108000"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kumimoji="1" lang="ja-JP" altLang="en-US" sz="1400" dirty="0">
                        <a:latin typeface="メイリオ" panose="020B0604030504040204" pitchFamily="50" charset="-128"/>
                        <a:ea typeface="メイリオ" panose="020B0604030504040204" pitchFamily="50" charset="-128"/>
                      </a:endParaRPr>
                    </a:p>
                  </a:txBody>
                  <a:tcPr marL="108000"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非公開</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17899765"/>
                  </a:ext>
                </a:extLst>
              </a:tr>
              <a:tr h="309055">
                <a:tc>
                  <a:txBody>
                    <a:bodyPr/>
                    <a:lstStyle/>
                    <a:p>
                      <a:pPr algn="ctr"/>
                      <a:r>
                        <a:rPr kumimoji="1" lang="en-US" altLang="ja-JP" sz="1400" dirty="0">
                          <a:latin typeface="BIZ UDゴシック" panose="020B0400000000000000" pitchFamily="49" charset="-128"/>
                          <a:ea typeface="BIZ UDゴシック" panose="020B0400000000000000" pitchFamily="49" charset="-128"/>
                        </a:rPr>
                        <a:t>03</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創意工夫</a:t>
                      </a:r>
                      <a:endParaRPr kumimoji="1" lang="en-US" altLang="ja-JP" sz="1400" dirty="0">
                        <a:latin typeface="BIZ UDゴシック" panose="020B0400000000000000" pitchFamily="49" charset="-128"/>
                        <a:ea typeface="BIZ UDゴシック" panose="020B0400000000000000" pitchFamily="49" charset="-128"/>
                      </a:endParaRP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gridSpan="2">
                  <a:txBody>
                    <a:bodyPr/>
                    <a:lstStyle/>
                    <a:p>
                      <a:r>
                        <a:rPr kumimoji="1" lang="ja-JP" altLang="en-US" sz="1400">
                          <a:latin typeface="BIZ UDゴシック" panose="020B0400000000000000" pitchFamily="49" charset="-128"/>
                          <a:ea typeface="BIZ UDゴシック" panose="020B0400000000000000" pitchFamily="49" charset="-128"/>
                        </a:rPr>
                        <a:t>施工</a:t>
                      </a:r>
                      <a:endParaRPr kumimoji="1" lang="ja-JP" altLang="en-US" sz="1400" dirty="0">
                        <a:latin typeface="メイリオ" panose="020B0604030504040204" pitchFamily="50" charset="-128"/>
                        <a:ea typeface="メイリオ" panose="020B0604030504040204" pitchFamily="50" charset="-128"/>
                      </a:endParaRPr>
                    </a:p>
                  </a:txBody>
                  <a:tcPr marL="108000"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kumimoji="1" lang="ja-JP" altLang="en-US" sz="1400" dirty="0">
                        <a:latin typeface="メイリオ" panose="020B0604030504040204" pitchFamily="50" charset="-128"/>
                        <a:ea typeface="メイリオ" panose="020B0604030504040204" pitchFamily="50" charset="-128"/>
                      </a:endParaRPr>
                    </a:p>
                  </a:txBody>
                  <a:tcPr marL="108000"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非公開</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81927902"/>
                  </a:ext>
                </a:extLst>
              </a:tr>
              <a:tr h="309055">
                <a:tc>
                  <a:txBody>
                    <a:bodyPr/>
                    <a:lstStyle/>
                    <a:p>
                      <a:pPr algn="ctr"/>
                      <a:r>
                        <a:rPr kumimoji="1" lang="en-US" altLang="ja-JP" sz="1400" dirty="0">
                          <a:latin typeface="BIZ UDゴシック" panose="020B0400000000000000" pitchFamily="49" charset="-128"/>
                          <a:ea typeface="BIZ UDゴシック" panose="020B0400000000000000" pitchFamily="49" charset="-128"/>
                        </a:rPr>
                        <a:t>04</a:t>
                      </a:r>
                      <a:endParaRPr kumimoji="1" lang="ja-JP" altLang="en-US" sz="1400" dirty="0">
                        <a:latin typeface="BIZ UDゴシック" panose="020B0400000000000000" pitchFamily="49" charset="-128"/>
                        <a:ea typeface="BIZ UDゴシック" panose="020B0400000000000000" pitchFamily="49" charset="-128"/>
                      </a:endParaRP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創意工夫</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施工</a:t>
                      </a:r>
                      <a:r>
                        <a:rPr kumimoji="1" lang="en-US" altLang="ja-JP" sz="1400" dirty="0">
                          <a:latin typeface="BIZ UDゴシック" panose="020B0400000000000000" pitchFamily="49" charset="-128"/>
                          <a:ea typeface="BIZ UDゴシック" panose="020B0400000000000000" pitchFamily="49" charset="-128"/>
                        </a:rPr>
                        <a:t>(</a:t>
                      </a:r>
                      <a:r>
                        <a:rPr kumimoji="1" lang="ja-JP" altLang="en-US" sz="1400" dirty="0">
                          <a:latin typeface="BIZ UDゴシック" panose="020B0400000000000000" pitchFamily="49" charset="-128"/>
                          <a:ea typeface="BIZ UDゴシック" panose="020B0400000000000000" pitchFamily="49" charset="-128"/>
                        </a:rPr>
                        <a:t>インフラＤＸ</a:t>
                      </a:r>
                      <a:r>
                        <a:rPr kumimoji="1" lang="en-US" altLang="ja-JP" sz="1400" dirty="0">
                          <a:latin typeface="BIZ UDゴシック" panose="020B0400000000000000" pitchFamily="49" charset="-128"/>
                          <a:ea typeface="BIZ UDゴシック" panose="020B0400000000000000" pitchFamily="49" charset="-128"/>
                        </a:rPr>
                        <a:t>)</a:t>
                      </a:r>
                      <a:endParaRPr kumimoji="1" lang="ja-JP" altLang="en-US" sz="1400" dirty="0">
                        <a:latin typeface="メイリオ" panose="020B0604030504040204" pitchFamily="50" charset="-128"/>
                        <a:ea typeface="メイリオ" panose="020B0604030504040204" pitchFamily="50" charset="-128"/>
                      </a:endParaRPr>
                    </a:p>
                  </a:txBody>
                  <a:tcPr marL="108000"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dirty="0">
                        <a:latin typeface="メイリオ" panose="020B0604030504040204" pitchFamily="50" charset="-128"/>
                        <a:ea typeface="メイリオ" panose="020B0604030504040204" pitchFamily="50" charset="-128"/>
                      </a:endParaRPr>
                    </a:p>
                  </a:txBody>
                  <a:tcPr marL="108000"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工事成果品フル電子化への取組</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52766399"/>
                  </a:ext>
                </a:extLst>
              </a:tr>
              <a:tr h="309055">
                <a:tc>
                  <a:txBody>
                    <a:bodyPr/>
                    <a:lstStyle/>
                    <a:p>
                      <a:pPr algn="ctr"/>
                      <a:r>
                        <a:rPr kumimoji="1" lang="en-US" altLang="ja-JP" sz="1400" dirty="0">
                          <a:latin typeface="BIZ UDゴシック" panose="020B0400000000000000" pitchFamily="49" charset="-128"/>
                          <a:ea typeface="BIZ UDゴシック" panose="020B0400000000000000" pitchFamily="49" charset="-128"/>
                        </a:rPr>
                        <a:t>05</a:t>
                      </a:r>
                      <a:endParaRPr kumimoji="1" lang="ja-JP" altLang="en-US" sz="1400" dirty="0">
                        <a:latin typeface="BIZ UDゴシック" panose="020B0400000000000000" pitchFamily="49" charset="-128"/>
                        <a:ea typeface="BIZ UDゴシック" panose="020B0400000000000000" pitchFamily="49" charset="-128"/>
                      </a:endParaRP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創意工夫</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gridSpan="2">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施工</a:t>
                      </a:r>
                      <a:endParaRPr kumimoji="1" lang="ja-JP" altLang="en-US" sz="1400" dirty="0">
                        <a:latin typeface="メイリオ" panose="020B0604030504040204" pitchFamily="50" charset="-128"/>
                        <a:ea typeface="メイリオ" panose="020B0604030504040204" pitchFamily="50" charset="-128"/>
                      </a:endParaRPr>
                    </a:p>
                  </a:txBody>
                  <a:tcPr marL="108000"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1" lang="ja-JP" altLang="en-US" sz="1400" dirty="0">
                        <a:latin typeface="メイリオ" panose="020B0604030504040204" pitchFamily="50" charset="-128"/>
                        <a:ea typeface="メイリオ" panose="020B0604030504040204" pitchFamily="50" charset="-128"/>
                      </a:endParaRPr>
                    </a:p>
                  </a:txBody>
                  <a:tcPr marL="108000"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スマートフォンアプリ</a:t>
                      </a:r>
                      <a:r>
                        <a:rPr kumimoji="1" lang="en-US" altLang="ja-JP" sz="1400" dirty="0">
                          <a:latin typeface="BIZ UDゴシック" panose="020B0400000000000000" pitchFamily="49" charset="-128"/>
                          <a:ea typeface="BIZ UDゴシック" panose="020B0400000000000000" pitchFamily="49" charset="-128"/>
                        </a:rPr>
                        <a:t>『LINE』</a:t>
                      </a:r>
                      <a:r>
                        <a:rPr kumimoji="1" lang="ja-JP" altLang="en-US" sz="1400" dirty="0">
                          <a:latin typeface="BIZ UDゴシック" panose="020B0400000000000000" pitchFamily="49" charset="-128"/>
                          <a:ea typeface="BIZ UDゴシック" panose="020B0400000000000000" pitchFamily="49" charset="-128"/>
                        </a:rPr>
                        <a:t>による他工事とのリアルタイムな情報共有</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97020154"/>
                  </a:ext>
                </a:extLst>
              </a:tr>
              <a:tr h="272637">
                <a:tc>
                  <a:txBody>
                    <a:bodyPr/>
                    <a:lstStyle/>
                    <a:p>
                      <a:pPr algn="ctr"/>
                      <a:r>
                        <a:rPr kumimoji="1" lang="en-US" altLang="ja-JP" sz="1400" dirty="0">
                          <a:latin typeface="BIZ UDゴシック" panose="020B0400000000000000" pitchFamily="49" charset="-128"/>
                          <a:ea typeface="BIZ UDゴシック" panose="020B0400000000000000" pitchFamily="49" charset="-128"/>
                        </a:rPr>
                        <a:t>06</a:t>
                      </a:r>
                      <a:endParaRPr kumimoji="1" lang="ja-JP" altLang="en-US" sz="1400" dirty="0">
                        <a:latin typeface="BIZ UDゴシック" panose="020B0400000000000000" pitchFamily="49" charset="-128"/>
                        <a:ea typeface="BIZ UDゴシック" panose="020B0400000000000000" pitchFamily="49" charset="-128"/>
                      </a:endParaRP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創意工夫</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施工</a:t>
                      </a:r>
                      <a:r>
                        <a:rPr kumimoji="1" lang="en-US" altLang="ja-JP" sz="1400" dirty="0">
                          <a:latin typeface="BIZ UDゴシック" panose="020B0400000000000000" pitchFamily="49" charset="-128"/>
                          <a:ea typeface="BIZ UDゴシック" panose="020B0400000000000000" pitchFamily="49" charset="-128"/>
                        </a:rPr>
                        <a:t>(</a:t>
                      </a:r>
                      <a:r>
                        <a:rPr kumimoji="1" lang="ja-JP" altLang="en-US" sz="1400" dirty="0">
                          <a:latin typeface="BIZ UDゴシック" panose="020B0400000000000000" pitchFamily="49" charset="-128"/>
                          <a:ea typeface="BIZ UDゴシック" panose="020B0400000000000000" pitchFamily="49" charset="-128"/>
                        </a:rPr>
                        <a:t>インフラＤＸ</a:t>
                      </a:r>
                      <a:r>
                        <a:rPr kumimoji="1" lang="en-US" altLang="ja-JP" sz="1400" dirty="0">
                          <a:latin typeface="BIZ UDゴシック" panose="020B0400000000000000" pitchFamily="49" charset="-128"/>
                          <a:ea typeface="BIZ UDゴシック" panose="020B0400000000000000" pitchFamily="49" charset="-128"/>
                        </a:rPr>
                        <a:t>)</a:t>
                      </a:r>
                      <a:endParaRPr kumimoji="1" lang="ja-JP" altLang="en-US" sz="1400" dirty="0">
                        <a:latin typeface="メイリオ" panose="020B0604030504040204" pitchFamily="50" charset="-128"/>
                        <a:ea typeface="メイリオ" panose="020B0604030504040204" pitchFamily="50" charset="-128"/>
                      </a:endParaRPr>
                    </a:p>
                  </a:txBody>
                  <a:tcPr marL="108000"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dirty="0">
                        <a:latin typeface="メイリオ" panose="020B0604030504040204" pitchFamily="50" charset="-128"/>
                        <a:ea typeface="メイリオ" panose="020B0604030504040204" pitchFamily="50" charset="-128"/>
                      </a:endParaRPr>
                    </a:p>
                  </a:txBody>
                  <a:tcPr marL="108000"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BIZ UDゴシック" panose="020B0400000000000000" pitchFamily="49" charset="-128"/>
                          <a:ea typeface="BIZ UDゴシック" panose="020B0400000000000000" pitchFamily="49" charset="-128"/>
                        </a:rPr>
                        <a:t>地将来の維持管理に活かせる三次元データの作成～地下埋設物の積極的なＣＩＭモデル化～</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38664328"/>
                  </a:ext>
                </a:extLst>
              </a:tr>
              <a:tr h="309055">
                <a:tc>
                  <a:txBody>
                    <a:bodyPr/>
                    <a:lstStyle/>
                    <a:p>
                      <a:pPr algn="ctr"/>
                      <a:r>
                        <a:rPr kumimoji="1" lang="en-US" altLang="ja-JP" sz="1400" dirty="0">
                          <a:latin typeface="BIZ UDゴシック" panose="020B0400000000000000" pitchFamily="49" charset="-128"/>
                          <a:ea typeface="BIZ UDゴシック" panose="020B0400000000000000" pitchFamily="49" charset="-128"/>
                        </a:rPr>
                        <a:t>07</a:t>
                      </a:r>
                      <a:endParaRPr kumimoji="1" lang="ja-JP" altLang="en-US" sz="1400" dirty="0">
                        <a:latin typeface="BIZ UDゴシック" panose="020B0400000000000000" pitchFamily="49" charset="-128"/>
                        <a:ea typeface="BIZ UDゴシック" panose="020B0400000000000000" pitchFamily="49" charset="-128"/>
                      </a:endParaRP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創意工夫</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gridSpan="2">
                  <a:txBody>
                    <a:bodyPr/>
                    <a:lstStyle/>
                    <a:p>
                      <a:r>
                        <a:rPr kumimoji="1" lang="ja-JP" altLang="en-US" sz="1400" dirty="0">
                          <a:latin typeface="BIZ UDゴシック" panose="020B0400000000000000" pitchFamily="49" charset="-128"/>
                          <a:ea typeface="BIZ UDゴシック" panose="020B0400000000000000" pitchFamily="49" charset="-128"/>
                        </a:rPr>
                        <a:t>施工</a:t>
                      </a:r>
                      <a:r>
                        <a:rPr kumimoji="1" lang="en-US" altLang="ja-JP" sz="1400" dirty="0">
                          <a:latin typeface="BIZ UDゴシック" panose="020B0400000000000000" pitchFamily="49" charset="-128"/>
                          <a:ea typeface="BIZ UDゴシック" panose="020B0400000000000000" pitchFamily="49" charset="-128"/>
                        </a:rPr>
                        <a:t>(</a:t>
                      </a:r>
                      <a:r>
                        <a:rPr kumimoji="1" lang="ja-JP" altLang="en-US" sz="1400" dirty="0">
                          <a:latin typeface="BIZ UDゴシック" panose="020B0400000000000000" pitchFamily="49" charset="-128"/>
                          <a:ea typeface="BIZ UDゴシック" panose="020B0400000000000000" pitchFamily="49" charset="-128"/>
                        </a:rPr>
                        <a:t>インフラＤＸ</a:t>
                      </a:r>
                      <a:r>
                        <a:rPr kumimoji="1" lang="en-US" altLang="ja-JP" sz="1400" dirty="0">
                          <a:latin typeface="BIZ UDゴシック" panose="020B0400000000000000" pitchFamily="49" charset="-128"/>
                          <a:ea typeface="BIZ UDゴシック" panose="020B0400000000000000" pitchFamily="49" charset="-128"/>
                        </a:rPr>
                        <a:t>)</a:t>
                      </a:r>
                      <a:endParaRPr kumimoji="1" lang="ja-JP" altLang="en-US" sz="1400" dirty="0">
                        <a:latin typeface="メイリオ" panose="020B0604030504040204" pitchFamily="50" charset="-128"/>
                        <a:ea typeface="メイリオ" panose="020B0604030504040204" pitchFamily="50" charset="-128"/>
                      </a:endParaRPr>
                    </a:p>
                  </a:txBody>
                  <a:tcPr marL="108000"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kumimoji="1" lang="ja-JP" altLang="en-US" sz="1400" dirty="0">
                        <a:latin typeface="メイリオ" panose="020B0604030504040204" pitchFamily="50" charset="-128"/>
                        <a:ea typeface="メイリオ" panose="020B0604030504040204" pitchFamily="50" charset="-128"/>
                      </a:endParaRPr>
                    </a:p>
                  </a:txBody>
                  <a:tcPr marL="108000" marR="91441"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aseline="0" dirty="0">
                          <a:solidFill>
                            <a:schemeClr val="tx1"/>
                          </a:solidFill>
                          <a:latin typeface="BIZ UDゴシック" panose="020B0400000000000000" pitchFamily="49" charset="-128"/>
                          <a:ea typeface="BIZ UDゴシック" panose="020B0400000000000000" pitchFamily="49" charset="-128"/>
                        </a:rPr>
                        <a:t>３次元パーツのテンプレート</a:t>
                      </a:r>
                      <a:r>
                        <a:rPr kumimoji="1" lang="en-US" altLang="ja-JP" sz="1400" baseline="0" dirty="0">
                          <a:solidFill>
                            <a:schemeClr val="tx1"/>
                          </a:solidFill>
                          <a:latin typeface="BIZ UDゴシック" panose="020B0400000000000000" pitchFamily="49" charset="-128"/>
                          <a:ea typeface="BIZ UDゴシック" panose="020B0400000000000000" pitchFamily="49" charset="-128"/>
                        </a:rPr>
                        <a:t>BANK</a:t>
                      </a:r>
                      <a:r>
                        <a:rPr kumimoji="1" lang="ja-JP" altLang="en-US" sz="1400" baseline="0" dirty="0" err="1">
                          <a:solidFill>
                            <a:schemeClr val="tx1"/>
                          </a:solidFill>
                          <a:latin typeface="BIZ UDゴシック" panose="020B0400000000000000" pitchFamily="49" charset="-128"/>
                          <a:ea typeface="BIZ UDゴシック" panose="020B0400000000000000" pitchFamily="49" charset="-128"/>
                        </a:rPr>
                        <a:t>の開</a:t>
                      </a:r>
                      <a:r>
                        <a:rPr kumimoji="1" lang="ja-JP" altLang="en-US" sz="1400" baseline="0" dirty="0">
                          <a:solidFill>
                            <a:schemeClr val="tx1"/>
                          </a:solidFill>
                          <a:latin typeface="BIZ UDゴシック" panose="020B0400000000000000" pitchFamily="49" charset="-128"/>
                          <a:ea typeface="BIZ UDゴシック" panose="020B0400000000000000" pitchFamily="49" charset="-128"/>
                        </a:rPr>
                        <a:t>行準備</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9"/>
                  </a:ext>
                </a:extLst>
              </a:tr>
              <a:tr h="309055">
                <a:tc>
                  <a:txBody>
                    <a:bodyPr/>
                    <a:lstStyle/>
                    <a:p>
                      <a:pPr algn="ctr"/>
                      <a:r>
                        <a:rPr kumimoji="1" lang="en-US" altLang="ja-JP" sz="1400" dirty="0">
                          <a:latin typeface="BIZ UDゴシック" panose="020B0400000000000000" pitchFamily="49" charset="-128"/>
                          <a:ea typeface="BIZ UDゴシック" panose="020B0400000000000000" pitchFamily="49" charset="-128"/>
                        </a:rPr>
                        <a:t>08</a:t>
                      </a:r>
                      <a:endParaRPr kumimoji="1" lang="ja-JP" altLang="en-US" sz="1400" dirty="0">
                        <a:latin typeface="BIZ UDゴシック" panose="020B0400000000000000" pitchFamily="49" charset="-128"/>
                        <a:ea typeface="BIZ UDゴシック" panose="020B0400000000000000" pitchFamily="49" charset="-128"/>
                      </a:endParaRP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創意工夫</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gridSpan="2">
                  <a:txBody>
                    <a:bodyPr/>
                    <a:lstStyle/>
                    <a:p>
                      <a:r>
                        <a:rPr kumimoji="1" lang="ja-JP" altLang="en-US" sz="1400" dirty="0">
                          <a:latin typeface="BIZ UDゴシック" panose="020B0400000000000000" pitchFamily="49" charset="-128"/>
                          <a:ea typeface="BIZ UDゴシック" panose="020B0400000000000000" pitchFamily="49" charset="-128"/>
                        </a:rPr>
                        <a:t>施工</a:t>
                      </a:r>
                      <a:r>
                        <a:rPr kumimoji="1" lang="en-US" altLang="ja-JP" sz="1400" dirty="0">
                          <a:latin typeface="BIZ UDゴシック" panose="020B0400000000000000" pitchFamily="49" charset="-128"/>
                          <a:ea typeface="BIZ UDゴシック" panose="020B0400000000000000" pitchFamily="49" charset="-128"/>
                        </a:rPr>
                        <a:t>(</a:t>
                      </a:r>
                      <a:r>
                        <a:rPr kumimoji="1" lang="ja-JP" altLang="en-US" sz="1400" dirty="0">
                          <a:latin typeface="BIZ UDゴシック" panose="020B0400000000000000" pitchFamily="49" charset="-128"/>
                          <a:ea typeface="BIZ UDゴシック" panose="020B0400000000000000" pitchFamily="49" charset="-128"/>
                        </a:rPr>
                        <a:t>インフラＤＸ</a:t>
                      </a:r>
                      <a:r>
                        <a:rPr kumimoji="1" lang="en-US" altLang="ja-JP" sz="1400" dirty="0">
                          <a:latin typeface="BIZ UDゴシック" panose="020B0400000000000000" pitchFamily="49" charset="-128"/>
                          <a:ea typeface="BIZ UDゴシック" panose="020B0400000000000000" pitchFamily="49" charset="-128"/>
                        </a:rPr>
                        <a:t>)</a:t>
                      </a:r>
                      <a:endParaRPr kumimoji="1" lang="ja-JP" altLang="en-US" sz="1400" dirty="0">
                        <a:latin typeface="メイリオ" panose="020B0604030504040204" pitchFamily="50" charset="-128"/>
                        <a:ea typeface="メイリオ" panose="020B0604030504040204" pitchFamily="50" charset="-128"/>
                      </a:endParaRPr>
                    </a:p>
                  </a:txBody>
                  <a:tcPr marL="108000"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kumimoji="1" lang="ja-JP" altLang="en-US" sz="1400" dirty="0">
                        <a:latin typeface="メイリオ" panose="020B0604030504040204" pitchFamily="50" charset="-128"/>
                        <a:ea typeface="メイリオ" panose="020B0604030504040204" pitchFamily="50" charset="-128"/>
                      </a:endParaRPr>
                    </a:p>
                  </a:txBody>
                  <a:tcPr marL="108000"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aseline="0" dirty="0">
                          <a:solidFill>
                            <a:schemeClr val="tx1"/>
                          </a:solidFill>
                          <a:latin typeface="BIZ UDゴシック" panose="020B0400000000000000" pitchFamily="49" charset="-128"/>
                          <a:ea typeface="BIZ UDゴシック" panose="020B0400000000000000" pitchFamily="49" charset="-128"/>
                        </a:rPr>
                        <a:t>Google Earth</a:t>
                      </a:r>
                      <a:r>
                        <a:rPr kumimoji="1" lang="ja-JP" altLang="en-US" sz="1400" baseline="0" dirty="0">
                          <a:solidFill>
                            <a:schemeClr val="tx1"/>
                          </a:solidFill>
                          <a:latin typeface="BIZ UDゴシック" panose="020B0400000000000000" pitchFamily="49" charset="-128"/>
                          <a:ea typeface="BIZ UDゴシック" panose="020B0400000000000000" pitchFamily="49" charset="-128"/>
                        </a:rPr>
                        <a:t>に完成想定図を描写し対外協議に積極活用</a:t>
                      </a:r>
                      <a:endParaRPr kumimoji="1" lang="en-US" altLang="ja-JP" sz="1400" baseline="0" dirty="0">
                        <a:solidFill>
                          <a:schemeClr val="tx1"/>
                        </a:solidFill>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aseline="0" dirty="0">
                          <a:solidFill>
                            <a:schemeClr val="tx1"/>
                          </a:solidFill>
                          <a:latin typeface="BIZ UDゴシック" panose="020B0400000000000000" pitchFamily="49" charset="-128"/>
                          <a:ea typeface="BIZ UDゴシック" panose="020B0400000000000000" pitchFamily="49" charset="-128"/>
                        </a:rPr>
                        <a:t>　</a:t>
                      </a:r>
                      <a:r>
                        <a:rPr kumimoji="1" lang="ja-JP" altLang="en-US" sz="1400" baseline="0" dirty="0">
                          <a:solidFill>
                            <a:srgbClr val="0070C0"/>
                          </a:solidFill>
                          <a:latin typeface="BIZ UDゴシック" panose="020B0400000000000000" pitchFamily="49" charset="-128"/>
                          <a:ea typeface="BIZ UDゴシック" panose="020B0400000000000000" pitchFamily="49" charset="-128"/>
                        </a:rPr>
                        <a:t>今後、実施予定のものを参考に掲載しました。</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80687728"/>
                  </a:ext>
                </a:extLst>
              </a:tr>
              <a:tr h="309055">
                <a:tc>
                  <a:txBody>
                    <a:bodyPr/>
                    <a:lstStyle/>
                    <a:p>
                      <a:pPr algn="ctr"/>
                      <a:r>
                        <a:rPr kumimoji="1" lang="en-US" altLang="ja-JP" sz="1400" dirty="0">
                          <a:latin typeface="BIZ UDゴシック" panose="020B0400000000000000" pitchFamily="49" charset="-128"/>
                          <a:ea typeface="BIZ UDゴシック" panose="020B0400000000000000" pitchFamily="49" charset="-128"/>
                        </a:rPr>
                        <a:t>09</a:t>
                      </a:r>
                      <a:endParaRPr kumimoji="1" lang="ja-JP" altLang="en-US" sz="1400" dirty="0">
                        <a:latin typeface="BIZ UDゴシック" panose="020B0400000000000000" pitchFamily="49" charset="-128"/>
                        <a:ea typeface="BIZ UDゴシック" panose="020B0400000000000000" pitchFamily="49" charset="-128"/>
                      </a:endParaRP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創意工夫</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gridSpan="2">
                  <a:txBody>
                    <a:bodyPr/>
                    <a:lstStyle/>
                    <a:p>
                      <a:r>
                        <a:rPr kumimoji="1" lang="ja-JP" altLang="en-US" sz="1400" dirty="0">
                          <a:latin typeface="BIZ UDゴシック" panose="020B0400000000000000" pitchFamily="49" charset="-128"/>
                          <a:ea typeface="BIZ UDゴシック" panose="020B0400000000000000" pitchFamily="49" charset="-128"/>
                        </a:rPr>
                        <a:t>施工</a:t>
                      </a:r>
                      <a:r>
                        <a:rPr kumimoji="1" lang="en-US" altLang="ja-JP" sz="1400" dirty="0">
                          <a:latin typeface="BIZ UDゴシック" panose="020B0400000000000000" pitchFamily="49" charset="-128"/>
                          <a:ea typeface="BIZ UDゴシック" panose="020B0400000000000000" pitchFamily="49" charset="-128"/>
                        </a:rPr>
                        <a:t>(</a:t>
                      </a:r>
                      <a:r>
                        <a:rPr kumimoji="1" lang="ja-JP" altLang="en-US" sz="1400" dirty="0">
                          <a:latin typeface="BIZ UDゴシック" panose="020B0400000000000000" pitchFamily="49" charset="-128"/>
                          <a:ea typeface="BIZ UDゴシック" panose="020B0400000000000000" pitchFamily="49" charset="-128"/>
                        </a:rPr>
                        <a:t>インフラＤＸ</a:t>
                      </a:r>
                      <a:r>
                        <a:rPr kumimoji="1" lang="en-US" altLang="ja-JP" sz="1400" dirty="0">
                          <a:latin typeface="BIZ UDゴシック" panose="020B0400000000000000" pitchFamily="49" charset="-128"/>
                          <a:ea typeface="BIZ UDゴシック" panose="020B0400000000000000" pitchFamily="49" charset="-128"/>
                        </a:rPr>
                        <a:t>)</a:t>
                      </a:r>
                      <a:endParaRPr kumimoji="1" lang="ja-JP" altLang="en-US" sz="1400" dirty="0">
                        <a:latin typeface="メイリオ" panose="020B0604030504040204" pitchFamily="50" charset="-128"/>
                        <a:ea typeface="メイリオ" panose="020B0604030504040204" pitchFamily="50" charset="-128"/>
                      </a:endParaRPr>
                    </a:p>
                  </a:txBody>
                  <a:tcPr marL="108000"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kumimoji="1" lang="ja-JP" altLang="en-US" sz="1400" dirty="0">
                        <a:latin typeface="メイリオ" panose="020B0604030504040204" pitchFamily="50" charset="-128"/>
                        <a:ea typeface="メイリオ" panose="020B0604030504040204" pitchFamily="50" charset="-128"/>
                      </a:endParaRPr>
                    </a:p>
                  </a:txBody>
                  <a:tcPr marL="108000"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aseline="0" dirty="0">
                          <a:solidFill>
                            <a:schemeClr val="tx1"/>
                          </a:solidFill>
                          <a:latin typeface="BIZ UDゴシック" panose="020B0400000000000000" pitchFamily="49" charset="-128"/>
                          <a:ea typeface="BIZ UDゴシック" panose="020B0400000000000000" pitchFamily="49" charset="-128"/>
                        </a:rPr>
                        <a:t>GIS</a:t>
                      </a:r>
                      <a:r>
                        <a:rPr kumimoji="1" lang="ja-JP" altLang="en-US" sz="1400" baseline="0" dirty="0">
                          <a:solidFill>
                            <a:schemeClr val="tx1"/>
                          </a:solidFill>
                          <a:latin typeface="BIZ UDゴシック" panose="020B0400000000000000" pitchFamily="49" charset="-128"/>
                          <a:ea typeface="BIZ UDゴシック" panose="020B0400000000000000" pitchFamily="49" charset="-128"/>
                        </a:rPr>
                        <a:t>アプリの活用</a:t>
                      </a:r>
                      <a:r>
                        <a:rPr kumimoji="1" lang="en-US" altLang="ja-JP" sz="1400" baseline="0" dirty="0">
                          <a:solidFill>
                            <a:schemeClr val="tx1"/>
                          </a:solidFill>
                          <a:latin typeface="BIZ UDゴシック" panose="020B0400000000000000" pitchFamily="49" charset="-128"/>
                          <a:ea typeface="BIZ UDゴシック" panose="020B0400000000000000" pitchFamily="49" charset="-128"/>
                        </a:rPr>
                        <a:t>『Google</a:t>
                      </a:r>
                      <a:r>
                        <a:rPr kumimoji="1" lang="ja-JP" altLang="en-US" sz="1400" baseline="0" dirty="0">
                          <a:solidFill>
                            <a:schemeClr val="tx1"/>
                          </a:solidFill>
                          <a:latin typeface="BIZ UDゴシック" panose="020B0400000000000000" pitchFamily="49" charset="-128"/>
                          <a:ea typeface="BIZ UDゴシック" panose="020B0400000000000000" pitchFamily="49" charset="-128"/>
                        </a:rPr>
                        <a:t>マイマップの共有</a:t>
                      </a:r>
                      <a:r>
                        <a:rPr kumimoji="1" lang="en-US" altLang="ja-JP" sz="1400" baseline="0" dirty="0">
                          <a:solidFill>
                            <a:schemeClr val="tx1"/>
                          </a:solidFill>
                          <a:latin typeface="BIZ UDゴシック" panose="020B0400000000000000" pitchFamily="49" charset="-128"/>
                          <a:ea typeface="BIZ UDゴシック" panose="020B0400000000000000" pitchFamily="49" charset="-128"/>
                        </a:rPr>
                        <a:t>』</a:t>
                      </a:r>
                      <a:endParaRPr kumimoji="1" lang="ja-JP" altLang="en-US" sz="1400" baseline="0" dirty="0">
                        <a:solidFill>
                          <a:schemeClr val="tx1"/>
                        </a:solidFill>
                        <a:latin typeface="BIZ UDゴシック" panose="020B0400000000000000" pitchFamily="49" charset="-128"/>
                        <a:ea typeface="BIZ UDゴシック" panose="020B0400000000000000" pitchFamily="49" charset="-128"/>
                      </a:endParaRP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52650381"/>
                  </a:ext>
                </a:extLst>
              </a:tr>
              <a:tr h="309055">
                <a:tc>
                  <a:txBody>
                    <a:bodyPr/>
                    <a:lstStyle/>
                    <a:p>
                      <a:pPr algn="ctr"/>
                      <a:r>
                        <a:rPr kumimoji="1" lang="en-US" altLang="ja-JP" sz="1400" dirty="0">
                          <a:latin typeface="BIZ UDゴシック" panose="020B0400000000000000" pitchFamily="49" charset="-128"/>
                          <a:ea typeface="BIZ UDゴシック" panose="020B0400000000000000" pitchFamily="49" charset="-128"/>
                        </a:rPr>
                        <a:t>10</a:t>
                      </a:r>
                      <a:endParaRPr kumimoji="1" lang="ja-JP" altLang="en-US" sz="1400" dirty="0">
                        <a:latin typeface="BIZ UDゴシック" panose="020B0400000000000000" pitchFamily="49" charset="-128"/>
                        <a:ea typeface="BIZ UDゴシック" panose="020B0400000000000000" pitchFamily="49" charset="-128"/>
                      </a:endParaRP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創意工夫</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gridSpan="2">
                  <a:txBody>
                    <a:bodyPr/>
                    <a:lstStyle/>
                    <a:p>
                      <a:r>
                        <a:rPr kumimoji="1" lang="ja-JP" altLang="en-US" sz="1400" dirty="0">
                          <a:latin typeface="BIZ UDゴシック" panose="020B0400000000000000" pitchFamily="49" charset="-128"/>
                          <a:ea typeface="BIZ UDゴシック" panose="020B0400000000000000" pitchFamily="49" charset="-128"/>
                        </a:rPr>
                        <a:t>新技術</a:t>
                      </a:r>
                      <a:endParaRPr kumimoji="1" lang="ja-JP" altLang="en-US" sz="1400" dirty="0">
                        <a:latin typeface="メイリオ" panose="020B0604030504040204" pitchFamily="50" charset="-128"/>
                        <a:ea typeface="メイリオ" panose="020B0604030504040204" pitchFamily="50" charset="-128"/>
                      </a:endParaRPr>
                    </a:p>
                  </a:txBody>
                  <a:tcPr marL="108000"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kumimoji="1" lang="ja-JP" altLang="en-US" sz="1400" dirty="0">
                        <a:latin typeface="メイリオ" panose="020B0604030504040204" pitchFamily="50" charset="-128"/>
                        <a:ea typeface="メイリオ" panose="020B0604030504040204" pitchFamily="50" charset="-128"/>
                      </a:endParaRPr>
                    </a:p>
                  </a:txBody>
                  <a:tcPr marL="108000"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95"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BIZ UDゴシック" panose="020B0400000000000000" pitchFamily="49" charset="-128"/>
                          <a:ea typeface="BIZ UDゴシック" panose="020B0400000000000000" pitchFamily="49" charset="-128"/>
                        </a:rPr>
                        <a:t>（１）</a:t>
                      </a:r>
                      <a:r>
                        <a:rPr kumimoji="1" lang="ja-JP" altLang="en-US" sz="1400" dirty="0">
                          <a:latin typeface="BIZ UDゴシック" panose="020B0400000000000000" pitchFamily="49" charset="-128"/>
                          <a:ea typeface="BIZ UDゴシック" panose="020B0400000000000000" pitchFamily="49" charset="-128"/>
                        </a:rPr>
                        <a:t>非公開</a:t>
                      </a:r>
                    </a:p>
                    <a:p>
                      <a:pPr marL="0" marR="0" lvl="0" indent="0" algn="l" defTabSz="914495"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BIZ UDゴシック" panose="020B0400000000000000" pitchFamily="49" charset="-128"/>
                          <a:ea typeface="BIZ UDゴシック" panose="020B0400000000000000" pitchFamily="49" charset="-128"/>
                        </a:rPr>
                        <a:t>（２）</a:t>
                      </a:r>
                      <a:r>
                        <a:rPr kumimoji="1" lang="ja-JP" altLang="en-US" sz="1400" dirty="0">
                          <a:latin typeface="BIZ UDゴシック" panose="020B0400000000000000" pitchFamily="49" charset="-128"/>
                          <a:ea typeface="BIZ UDゴシック" panose="020B0400000000000000" pitchFamily="49" charset="-128"/>
                        </a:rPr>
                        <a:t>非公開</a:t>
                      </a:r>
                      <a:endParaRPr kumimoji="1" lang="en-US" altLang="ja-JP" sz="1400" dirty="0">
                        <a:latin typeface="BIZ UDゴシック" panose="020B0400000000000000" pitchFamily="49" charset="-128"/>
                        <a:ea typeface="BIZ UDゴシック" panose="020B0400000000000000" pitchFamily="49" charset="-128"/>
                      </a:endParaRPr>
                    </a:p>
                    <a:p>
                      <a:pPr marL="0" marR="0" lvl="0" indent="0" algn="l" defTabSz="914495"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BIZ UDゴシック" panose="020B0400000000000000" pitchFamily="49" charset="-128"/>
                          <a:ea typeface="BIZ UDゴシック" panose="020B0400000000000000" pitchFamily="49" charset="-128"/>
                        </a:rPr>
                        <a:t>（３）</a:t>
                      </a:r>
                      <a:r>
                        <a:rPr kumimoji="1" lang="ja-JP" altLang="en-US" sz="1400" dirty="0">
                          <a:latin typeface="BIZ UDゴシック" panose="020B0400000000000000" pitchFamily="49" charset="-128"/>
                          <a:ea typeface="BIZ UDゴシック" panose="020B0400000000000000" pitchFamily="49" charset="-128"/>
                        </a:rPr>
                        <a:t>非公開</a:t>
                      </a:r>
                    </a:p>
                    <a:p>
                      <a:pPr marL="0" marR="0" lvl="0" indent="0" algn="l" defTabSz="914495"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BIZ UDゴシック" panose="020B0400000000000000" pitchFamily="49" charset="-128"/>
                          <a:ea typeface="BIZ UDゴシック" panose="020B0400000000000000" pitchFamily="49" charset="-128"/>
                        </a:rPr>
                        <a:t>（４）</a:t>
                      </a:r>
                      <a:r>
                        <a:rPr kumimoji="1" lang="ja-JP" altLang="en-US" sz="1400" dirty="0">
                          <a:latin typeface="BIZ UDゴシック" panose="020B0400000000000000" pitchFamily="49" charset="-128"/>
                          <a:ea typeface="BIZ UDゴシック" panose="020B0400000000000000" pitchFamily="49" charset="-128"/>
                        </a:rPr>
                        <a:t>非公開</a:t>
                      </a:r>
                    </a:p>
                    <a:p>
                      <a:pPr marL="0" marR="0" lvl="0" indent="0" algn="l" defTabSz="914495"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BIZ UDゴシック" panose="020B0400000000000000" pitchFamily="49" charset="-128"/>
                          <a:ea typeface="BIZ UDゴシック" panose="020B0400000000000000" pitchFamily="49" charset="-128"/>
                        </a:rPr>
                        <a:t>（５）</a:t>
                      </a:r>
                      <a:r>
                        <a:rPr kumimoji="1" lang="ja-JP" altLang="en-US" sz="1400" dirty="0">
                          <a:latin typeface="BIZ UDゴシック" panose="020B0400000000000000" pitchFamily="49" charset="-128"/>
                          <a:ea typeface="BIZ UDゴシック" panose="020B0400000000000000" pitchFamily="49" charset="-128"/>
                        </a:rPr>
                        <a:t>非公開</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47661325"/>
                  </a:ext>
                </a:extLst>
              </a:tr>
              <a:tr h="309055">
                <a:tc>
                  <a:txBody>
                    <a:bodyPr/>
                    <a:lstStyle/>
                    <a:p>
                      <a:pPr algn="ctr"/>
                      <a:r>
                        <a:rPr kumimoji="1" lang="en-US" altLang="ja-JP" sz="1400" dirty="0">
                          <a:latin typeface="BIZ UDゴシック" panose="020B0400000000000000" pitchFamily="49" charset="-128"/>
                          <a:ea typeface="BIZ UDゴシック" panose="020B0400000000000000" pitchFamily="49" charset="-128"/>
                        </a:rPr>
                        <a:t>11</a:t>
                      </a:r>
                      <a:endParaRPr kumimoji="1" lang="ja-JP" altLang="en-US" sz="1400" dirty="0">
                        <a:latin typeface="BIZ UDゴシック" panose="020B0400000000000000" pitchFamily="49" charset="-128"/>
                        <a:ea typeface="BIZ UDゴシック" panose="020B0400000000000000" pitchFamily="49" charset="-128"/>
                      </a:endParaRP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創意工夫</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gridSpan="2">
                  <a:txBody>
                    <a:bodyPr/>
                    <a:lstStyle/>
                    <a:p>
                      <a:r>
                        <a:rPr kumimoji="1" lang="ja-JP" altLang="en-US" sz="1400" dirty="0">
                          <a:latin typeface="BIZ UDPゴシック" panose="020B0400000000000000" pitchFamily="50" charset="-128"/>
                          <a:ea typeface="BIZ UDPゴシック" panose="020B0400000000000000" pitchFamily="50" charset="-128"/>
                        </a:rPr>
                        <a:t>写真</a:t>
                      </a:r>
                      <a:r>
                        <a:rPr kumimoji="1" lang="en-US" altLang="ja-JP" sz="1400" dirty="0">
                          <a:latin typeface="BIZ UDPゴシック" panose="020B0400000000000000" pitchFamily="50" charset="-128"/>
                          <a:ea typeface="BIZ UDPゴシック" panose="020B0400000000000000" pitchFamily="50" charset="-128"/>
                        </a:rPr>
                        <a:t>(</a:t>
                      </a:r>
                      <a:r>
                        <a:rPr kumimoji="1" lang="ja-JP" altLang="en-US" sz="1400" dirty="0">
                          <a:latin typeface="BIZ UDPゴシック" panose="020B0400000000000000" pitchFamily="50" charset="-128"/>
                          <a:ea typeface="BIZ UDPゴシック" panose="020B0400000000000000" pitchFamily="50" charset="-128"/>
                        </a:rPr>
                        <a:t>インフラＤＸ</a:t>
                      </a:r>
                      <a:r>
                        <a:rPr kumimoji="1" lang="en-US" altLang="ja-JP" sz="1400" dirty="0">
                          <a:latin typeface="BIZ UDPゴシック" panose="020B0400000000000000" pitchFamily="50" charset="-128"/>
                          <a:ea typeface="BIZ UDPゴシック" panose="020B0400000000000000" pitchFamily="50" charset="-128"/>
                        </a:rPr>
                        <a:t>)</a:t>
                      </a:r>
                      <a:endParaRPr kumimoji="1" lang="ja-JP" altLang="en-US" sz="1400" dirty="0">
                        <a:latin typeface="BIZ UDPゴシック" panose="020B0400000000000000" pitchFamily="50" charset="-128"/>
                        <a:ea typeface="BIZ UDPゴシック" panose="020B0400000000000000" pitchFamily="50" charset="-128"/>
                      </a:endParaRPr>
                    </a:p>
                  </a:txBody>
                  <a:tcPr marL="108000"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kumimoji="1" lang="ja-JP" altLang="en-US" sz="1400" dirty="0">
                        <a:latin typeface="BIZ UDPゴシック" panose="020B0400000000000000" pitchFamily="50" charset="-128"/>
                        <a:ea typeface="BIZ UDPゴシック" panose="020B0400000000000000" pitchFamily="50" charset="-128"/>
                      </a:endParaRPr>
                    </a:p>
                  </a:txBody>
                  <a:tcPr marL="108000"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95" rtl="0" eaLnBrk="1" fontAlgn="auto" latinLnBrk="0" hangingPunct="1">
                        <a:lnSpc>
                          <a:spcPct val="100000"/>
                        </a:lnSpc>
                        <a:spcBef>
                          <a:spcPts val="0"/>
                        </a:spcBef>
                        <a:spcAft>
                          <a:spcPts val="0"/>
                        </a:spcAft>
                        <a:buClrTx/>
                        <a:buSzTx/>
                        <a:buFontTx/>
                        <a:buNone/>
                        <a:tabLst/>
                        <a:defRPr/>
                      </a:pPr>
                      <a:r>
                        <a:rPr kumimoji="1" lang="en-US" altLang="ja-JP" sz="1400" dirty="0">
                          <a:solidFill>
                            <a:schemeClr val="tx1"/>
                          </a:solidFill>
                          <a:latin typeface="BIZ UDゴシック" panose="020B0400000000000000" pitchFamily="49" charset="-128"/>
                          <a:ea typeface="BIZ UDゴシック" panose="020B0400000000000000" pitchFamily="49" charset="-128"/>
                        </a:rPr>
                        <a:t>GNSS</a:t>
                      </a:r>
                      <a:r>
                        <a:rPr kumimoji="1" lang="ja-JP" altLang="en-US" sz="1400" dirty="0">
                          <a:solidFill>
                            <a:schemeClr val="tx1"/>
                          </a:solidFill>
                          <a:latin typeface="BIZ UDゴシック" panose="020B0400000000000000" pitchFamily="49" charset="-128"/>
                          <a:ea typeface="BIZ UDゴシック" panose="020B0400000000000000" pitchFamily="49" charset="-128"/>
                        </a:rPr>
                        <a:t>による座標入り写真を標準とし、</a:t>
                      </a:r>
                      <a:r>
                        <a:rPr kumimoji="1" lang="en-US" altLang="ja-JP" sz="1400" dirty="0">
                          <a:solidFill>
                            <a:schemeClr val="tx1"/>
                          </a:solidFill>
                          <a:latin typeface="BIZ UDゴシック" panose="020B0400000000000000" pitchFamily="49" charset="-128"/>
                          <a:ea typeface="BIZ UDゴシック" panose="020B0400000000000000" pitchFamily="49" charset="-128"/>
                        </a:rPr>
                        <a:t>GIS</a:t>
                      </a:r>
                      <a:r>
                        <a:rPr kumimoji="1" lang="ja-JP" altLang="en-US" sz="1400" dirty="0">
                          <a:solidFill>
                            <a:schemeClr val="tx1"/>
                          </a:solidFill>
                          <a:latin typeface="BIZ UDゴシック" panose="020B0400000000000000" pitchFamily="49" charset="-128"/>
                          <a:ea typeface="BIZ UDゴシック" panose="020B0400000000000000" pitchFamily="49" charset="-128"/>
                        </a:rPr>
                        <a:t>アプリとの連携を強化</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17859595"/>
                  </a:ext>
                </a:extLst>
              </a:tr>
              <a:tr h="309055">
                <a:tc>
                  <a:txBody>
                    <a:bodyPr/>
                    <a:lstStyle/>
                    <a:p>
                      <a:pPr algn="ctr"/>
                      <a:r>
                        <a:rPr kumimoji="1" lang="en-US" altLang="ja-JP" sz="1400" dirty="0">
                          <a:latin typeface="BIZ UDゴシック" panose="020B0400000000000000" pitchFamily="49" charset="-128"/>
                          <a:ea typeface="BIZ UDゴシック" panose="020B0400000000000000" pitchFamily="49" charset="-128"/>
                        </a:rPr>
                        <a:t>12</a:t>
                      </a:r>
                      <a:endParaRPr kumimoji="1" lang="ja-JP" altLang="en-US" sz="1400" dirty="0">
                        <a:latin typeface="BIZ UDゴシック" panose="020B0400000000000000" pitchFamily="49" charset="-128"/>
                        <a:ea typeface="BIZ UDゴシック" panose="020B0400000000000000" pitchFamily="49" charset="-128"/>
                      </a:endParaRP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創意工夫</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gridSpan="2">
                  <a:txBody>
                    <a:bodyPr/>
                    <a:lstStyle/>
                    <a:p>
                      <a:r>
                        <a:rPr kumimoji="1" lang="ja-JP" altLang="en-US" sz="1400" dirty="0">
                          <a:latin typeface="BIZ UDPゴシック" panose="020B0400000000000000" pitchFamily="50" charset="-128"/>
                          <a:ea typeface="BIZ UDPゴシック" panose="020B0400000000000000" pitchFamily="50" charset="-128"/>
                        </a:rPr>
                        <a:t>写真</a:t>
                      </a:r>
                    </a:p>
                  </a:txBody>
                  <a:tcPr marL="108000"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kumimoji="1" lang="ja-JP" altLang="en-US" sz="1400" dirty="0">
                        <a:latin typeface="BIZ UDPゴシック" panose="020B0400000000000000" pitchFamily="50" charset="-128"/>
                        <a:ea typeface="BIZ UDPゴシック" panose="020B0400000000000000" pitchFamily="50" charset="-128"/>
                      </a:endParaRPr>
                    </a:p>
                  </a:txBody>
                  <a:tcPr marL="108000"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非公開</a:t>
                      </a:r>
                      <a:endParaRPr kumimoji="1" lang="ja-JP" altLang="en-US" sz="1400" dirty="0">
                        <a:solidFill>
                          <a:schemeClr val="tx1"/>
                        </a:solidFill>
                        <a:latin typeface="BIZ UDゴシック" panose="020B0400000000000000" pitchFamily="49" charset="-128"/>
                        <a:ea typeface="BIZ UDゴシック" panose="020B0400000000000000" pitchFamily="49" charset="-128"/>
                      </a:endParaRP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61831468"/>
                  </a:ext>
                </a:extLst>
              </a:tr>
              <a:tr h="309055">
                <a:tc>
                  <a:txBody>
                    <a:bodyPr/>
                    <a:lstStyle/>
                    <a:p>
                      <a:pPr algn="ctr"/>
                      <a:r>
                        <a:rPr kumimoji="1" lang="en-US" altLang="ja-JP" sz="1400" dirty="0">
                          <a:latin typeface="BIZ UDゴシック" panose="020B0400000000000000" pitchFamily="49" charset="-128"/>
                          <a:ea typeface="BIZ UDゴシック" panose="020B0400000000000000" pitchFamily="49" charset="-128"/>
                        </a:rPr>
                        <a:t>13</a:t>
                      </a:r>
                      <a:endParaRPr kumimoji="1" lang="ja-JP" altLang="en-US" sz="1400" dirty="0">
                        <a:latin typeface="BIZ UDゴシック" panose="020B0400000000000000" pitchFamily="49" charset="-128"/>
                        <a:ea typeface="BIZ UDゴシック" panose="020B0400000000000000" pitchFamily="49" charset="-128"/>
                      </a:endParaRP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創意工夫</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gridSpan="2">
                  <a:txBody>
                    <a:bodyPr/>
                    <a:lstStyle/>
                    <a:p>
                      <a:r>
                        <a:rPr kumimoji="1" lang="ja-JP" altLang="en-US" sz="1400" dirty="0">
                          <a:latin typeface="BIZ UDゴシック" panose="020B0400000000000000" pitchFamily="49" charset="-128"/>
                          <a:ea typeface="BIZ UDゴシック" panose="020B0400000000000000" pitchFamily="49" charset="-128"/>
                        </a:rPr>
                        <a:t>品質</a:t>
                      </a:r>
                      <a:endParaRPr kumimoji="1" lang="ja-JP" altLang="en-US" sz="1400" dirty="0">
                        <a:latin typeface="メイリオ" panose="020B0604030504040204" pitchFamily="50" charset="-128"/>
                        <a:ea typeface="メイリオ" panose="020B0604030504040204" pitchFamily="50" charset="-128"/>
                      </a:endParaRPr>
                    </a:p>
                  </a:txBody>
                  <a:tcPr marL="108000"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kumimoji="1" lang="ja-JP" altLang="en-US" sz="1400" dirty="0">
                        <a:latin typeface="メイリオ" panose="020B0604030504040204" pitchFamily="50" charset="-128"/>
                        <a:ea typeface="メイリオ" panose="020B0604030504040204" pitchFamily="50" charset="-128"/>
                      </a:endParaRPr>
                    </a:p>
                  </a:txBody>
                  <a:tcPr marL="108000"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非公開</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56678471"/>
                  </a:ext>
                </a:extLst>
              </a:tr>
              <a:tr h="309055">
                <a:tc>
                  <a:txBody>
                    <a:bodyPr/>
                    <a:lstStyle/>
                    <a:p>
                      <a:pPr algn="ctr"/>
                      <a:r>
                        <a:rPr kumimoji="1" lang="en-US" altLang="ja-JP" sz="1400" dirty="0">
                          <a:latin typeface="BIZ UDゴシック" panose="020B0400000000000000" pitchFamily="49" charset="-128"/>
                          <a:ea typeface="BIZ UDゴシック" panose="020B0400000000000000" pitchFamily="49" charset="-128"/>
                        </a:rPr>
                        <a:t>14</a:t>
                      </a:r>
                      <a:endParaRPr kumimoji="1" lang="ja-JP" altLang="en-US" sz="1400" dirty="0">
                        <a:latin typeface="BIZ UDゴシック" panose="020B0400000000000000" pitchFamily="49" charset="-128"/>
                        <a:ea typeface="BIZ UDゴシック" panose="020B0400000000000000" pitchFamily="49" charset="-128"/>
                      </a:endParaRP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創意工夫</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gridSpan="2">
                  <a:txBody>
                    <a:bodyPr/>
                    <a:lstStyle/>
                    <a:p>
                      <a:r>
                        <a:rPr kumimoji="1" lang="ja-JP" altLang="en-US" sz="1400" strike="noStrike" baseline="0">
                          <a:solidFill>
                            <a:schemeClr val="dk1"/>
                          </a:solidFill>
                          <a:latin typeface="BIZ UDゴシック" panose="020B0400000000000000" pitchFamily="49" charset="-128"/>
                          <a:ea typeface="BIZ UDゴシック" panose="020B0400000000000000" pitchFamily="49" charset="-128"/>
                        </a:rPr>
                        <a:t>品質</a:t>
                      </a:r>
                      <a:endParaRPr kumimoji="1" lang="ja-JP" altLang="en-US" sz="1400" dirty="0">
                        <a:latin typeface="メイリオ" panose="020B0604030504040204" pitchFamily="50" charset="-128"/>
                        <a:ea typeface="メイリオ" panose="020B0604030504040204" pitchFamily="50" charset="-128"/>
                      </a:endParaRPr>
                    </a:p>
                  </a:txBody>
                  <a:tcPr marL="108000"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kumimoji="1" lang="ja-JP" altLang="en-US" sz="1400" dirty="0">
                        <a:latin typeface="メイリオ" panose="020B0604030504040204" pitchFamily="50" charset="-128"/>
                        <a:ea typeface="メイリオ" panose="020B0604030504040204" pitchFamily="50" charset="-128"/>
                      </a:endParaRPr>
                    </a:p>
                  </a:txBody>
                  <a:tcPr marL="108000"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非公開</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94819486"/>
                  </a:ext>
                </a:extLst>
              </a:tr>
              <a:tr h="309055">
                <a:tc>
                  <a:txBody>
                    <a:bodyPr/>
                    <a:lstStyle/>
                    <a:p>
                      <a:pPr algn="ctr"/>
                      <a:r>
                        <a:rPr kumimoji="1" lang="en-US" altLang="ja-JP" sz="1400" dirty="0">
                          <a:latin typeface="BIZ UDゴシック" panose="020B0400000000000000" pitchFamily="49" charset="-128"/>
                          <a:ea typeface="BIZ UDゴシック" panose="020B0400000000000000" pitchFamily="49" charset="-128"/>
                        </a:rPr>
                        <a:t>15</a:t>
                      </a:r>
                      <a:endParaRPr kumimoji="1" lang="ja-JP" altLang="en-US" sz="1400" dirty="0">
                        <a:latin typeface="BIZ UDゴシック" panose="020B0400000000000000" pitchFamily="49" charset="-128"/>
                        <a:ea typeface="BIZ UDゴシック" panose="020B0400000000000000" pitchFamily="49" charset="-128"/>
                      </a:endParaRP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創意工夫</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gridSpan="2">
                  <a:txBody>
                    <a:bodyPr/>
                    <a:lstStyle/>
                    <a:p>
                      <a:r>
                        <a:rPr kumimoji="1" lang="ja-JP" altLang="en-US" sz="1400" dirty="0">
                          <a:latin typeface="BIZ UDゴシック" panose="020B0400000000000000" pitchFamily="49" charset="-128"/>
                          <a:ea typeface="BIZ UDゴシック" panose="020B0400000000000000" pitchFamily="49" charset="-128"/>
                        </a:rPr>
                        <a:t>品質</a:t>
                      </a:r>
                      <a:endParaRPr kumimoji="1" lang="ja-JP" altLang="en-US" sz="1400" dirty="0">
                        <a:latin typeface="メイリオ" panose="020B0604030504040204" pitchFamily="50" charset="-128"/>
                        <a:ea typeface="メイリオ" panose="020B0604030504040204" pitchFamily="50" charset="-128"/>
                      </a:endParaRPr>
                    </a:p>
                  </a:txBody>
                  <a:tcPr marL="108000"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kumimoji="1" lang="ja-JP" altLang="en-US" sz="1400" dirty="0">
                        <a:latin typeface="メイリオ" panose="020B0604030504040204" pitchFamily="50" charset="-128"/>
                        <a:ea typeface="メイリオ" panose="020B0604030504040204" pitchFamily="50" charset="-128"/>
                      </a:endParaRPr>
                    </a:p>
                  </a:txBody>
                  <a:tcPr marL="108000"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非公開</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19096471"/>
                  </a:ext>
                </a:extLst>
              </a:tr>
            </a:tbl>
          </a:graphicData>
        </a:graphic>
      </p:graphicFrame>
      <p:sp>
        <p:nvSpPr>
          <p:cNvPr id="2" name="テキスト ボックス 1">
            <a:extLst>
              <a:ext uri="{FF2B5EF4-FFF2-40B4-BE49-F238E27FC236}">
                <a16:creationId xmlns:a16="http://schemas.microsoft.com/office/drawing/2014/main" id="{C761C202-CD6B-61E5-11FB-FF5F40A5EA5A}"/>
              </a:ext>
            </a:extLst>
          </p:cNvPr>
          <p:cNvSpPr txBox="1"/>
          <p:nvPr/>
        </p:nvSpPr>
        <p:spPr>
          <a:xfrm>
            <a:off x="6096000" y="4122964"/>
            <a:ext cx="5499798" cy="923330"/>
          </a:xfrm>
          <a:prstGeom prst="rect">
            <a:avLst/>
          </a:prstGeom>
          <a:solidFill>
            <a:srgbClr val="ED9A13"/>
          </a:solidFill>
        </p:spPr>
        <p:txBody>
          <a:bodyPr wrap="square" rtlCol="0">
            <a:spAutoFit/>
          </a:bodyPr>
          <a:lstStyle/>
          <a:p>
            <a:r>
              <a:rPr kumimoji="1" lang="en-US" altLang="ja-JP" dirty="0"/>
              <a:t>1</a:t>
            </a:r>
            <a:r>
              <a:rPr kumimoji="1" lang="ja-JP" altLang="en-US" dirty="0"/>
              <a:t>ページに納め、詳細な資料は添付しない。</a:t>
            </a:r>
            <a:endParaRPr kumimoji="1" lang="en-US" altLang="ja-JP" dirty="0"/>
          </a:p>
          <a:p>
            <a:r>
              <a:rPr kumimoji="1" lang="ja-JP" altLang="en-US" dirty="0"/>
              <a:t>活用計画申請と実施報告を確実に行うこと。</a:t>
            </a:r>
            <a:endParaRPr kumimoji="1" lang="en-US" altLang="ja-JP" dirty="0"/>
          </a:p>
          <a:p>
            <a:r>
              <a:rPr kumimoji="1" lang="ja-JP" altLang="en-US" dirty="0"/>
              <a:t>活用確認の社内検査と監督員の立会を受けること。</a:t>
            </a:r>
          </a:p>
        </p:txBody>
      </p:sp>
    </p:spTree>
    <p:extLst>
      <p:ext uri="{BB962C8B-B14F-4D97-AF65-F5344CB8AC3E}">
        <p14:creationId xmlns:p14="http://schemas.microsoft.com/office/powerpoint/2010/main" val="3160663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aphicFrame>
        <p:nvGraphicFramePr>
          <p:cNvPr id="3" name="表 3">
            <a:extLst>
              <a:ext uri="{FF2B5EF4-FFF2-40B4-BE49-F238E27FC236}">
                <a16:creationId xmlns:a16="http://schemas.microsoft.com/office/drawing/2014/main" id="{42A922C9-3A43-4887-AB7F-ABA9A25131C8}"/>
              </a:ext>
            </a:extLst>
          </p:cNvPr>
          <p:cNvGraphicFramePr>
            <a:graphicFrameLocks/>
          </p:cNvGraphicFramePr>
          <p:nvPr>
            <p:extLst>
              <p:ext uri="{D42A27DB-BD31-4B8C-83A1-F6EECF244321}">
                <p14:modId xmlns:p14="http://schemas.microsoft.com/office/powerpoint/2010/main" val="3012463446"/>
              </p:ext>
            </p:extLst>
          </p:nvPr>
        </p:nvGraphicFramePr>
        <p:xfrm>
          <a:off x="0" y="0"/>
          <a:ext cx="12192001" cy="6360906"/>
        </p:xfrm>
        <a:graphic>
          <a:graphicData uri="http://schemas.openxmlformats.org/drawingml/2006/table">
            <a:tbl>
              <a:tblPr firstRow="1" bandRow="1">
                <a:tableStyleId>{5C22544A-7EE6-4342-B048-85BDC9FD1C3A}</a:tableStyleId>
              </a:tblPr>
              <a:tblGrid>
                <a:gridCol w="540439">
                  <a:extLst>
                    <a:ext uri="{9D8B030D-6E8A-4147-A177-3AD203B41FA5}">
                      <a16:colId xmlns:a16="http://schemas.microsoft.com/office/drawing/2014/main" val="665770504"/>
                    </a:ext>
                  </a:extLst>
                </a:gridCol>
                <a:gridCol w="1296750">
                  <a:extLst>
                    <a:ext uri="{9D8B030D-6E8A-4147-A177-3AD203B41FA5}">
                      <a16:colId xmlns:a16="http://schemas.microsoft.com/office/drawing/2014/main" val="2286964895"/>
                    </a:ext>
                  </a:extLst>
                </a:gridCol>
                <a:gridCol w="826881">
                  <a:extLst>
                    <a:ext uri="{9D8B030D-6E8A-4147-A177-3AD203B41FA5}">
                      <a16:colId xmlns:a16="http://schemas.microsoft.com/office/drawing/2014/main" val="1814510494"/>
                    </a:ext>
                  </a:extLst>
                </a:gridCol>
                <a:gridCol w="1907930">
                  <a:extLst>
                    <a:ext uri="{9D8B030D-6E8A-4147-A177-3AD203B41FA5}">
                      <a16:colId xmlns:a16="http://schemas.microsoft.com/office/drawing/2014/main" val="979571703"/>
                    </a:ext>
                  </a:extLst>
                </a:gridCol>
                <a:gridCol w="7620001">
                  <a:extLst>
                    <a:ext uri="{9D8B030D-6E8A-4147-A177-3AD203B41FA5}">
                      <a16:colId xmlns:a16="http://schemas.microsoft.com/office/drawing/2014/main" val="20004"/>
                    </a:ext>
                  </a:extLst>
                </a:gridCol>
              </a:tblGrid>
              <a:tr h="520115">
                <a:tc gridSpan="5">
                  <a:txBody>
                    <a:bodyPr/>
                    <a:lstStyle/>
                    <a:p>
                      <a:pPr algn="ctr"/>
                      <a:r>
                        <a:rPr kumimoji="1" lang="ja-JP" altLang="en-US" sz="2400" b="0" dirty="0">
                          <a:solidFill>
                            <a:schemeClr val="bg1"/>
                          </a:solidFill>
                          <a:latin typeface="BIZ UDゴシック" panose="020B0400000000000000" pitchFamily="49" charset="-128"/>
                          <a:ea typeface="BIZ UDゴシック" panose="020B0400000000000000" pitchFamily="49" charset="-128"/>
                        </a:rPr>
                        <a:t>創意工夫・社会性等に関する実施一覧表　</a:t>
                      </a:r>
                      <a:r>
                        <a:rPr kumimoji="1" lang="en-US" altLang="ja-JP" sz="2400" b="0" dirty="0">
                          <a:solidFill>
                            <a:schemeClr val="bg1"/>
                          </a:solidFill>
                          <a:latin typeface="BIZ UDゴシック" panose="020B0400000000000000" pitchFamily="49" charset="-128"/>
                          <a:ea typeface="BIZ UDゴシック" panose="020B0400000000000000" pitchFamily="49" charset="-128"/>
                        </a:rPr>
                        <a:t>2of3</a:t>
                      </a:r>
                      <a:endParaRPr kumimoji="1" lang="ja-JP" altLang="en-US" sz="2400" b="0" dirty="0">
                        <a:solidFill>
                          <a:schemeClr val="bg1"/>
                        </a:solidFill>
                        <a:latin typeface="BIZ UDゴシック" panose="020B0400000000000000" pitchFamily="49" charset="-128"/>
                        <a:ea typeface="BIZ UDゴシック" panose="020B0400000000000000" pitchFamily="49" charset="-128"/>
                      </a:endParaRPr>
                    </a:p>
                  </a:txBody>
                  <a:tcPr marL="91441" marR="91441" marT="0" marB="0" anchor="ctr">
                    <a:lnB w="19050" cap="flat" cmpd="sng" algn="ctr">
                      <a:solidFill>
                        <a:schemeClr val="bg1"/>
                      </a:solidFill>
                      <a:prstDash val="solid"/>
                      <a:round/>
                      <a:headEnd type="none" w="med" len="med"/>
                      <a:tailEnd type="none" w="med" len="med"/>
                    </a:lnB>
                    <a:solidFill>
                      <a:srgbClr val="002060"/>
                    </a:solidFill>
                  </a:tcPr>
                </a:tc>
                <a:tc hMerge="1">
                  <a:txBody>
                    <a:bodyPr/>
                    <a:lstStyle/>
                    <a:p>
                      <a:endParaRPr kumimoji="1" lang="ja-JP" altLang="en-US"/>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a:p>
                  </a:txBody>
                  <a:tcPr/>
                </a:tc>
                <a:extLst>
                  <a:ext uri="{0D108BD9-81ED-4DB2-BD59-A6C34878D82A}">
                    <a16:rowId xmlns:a16="http://schemas.microsoft.com/office/drawing/2014/main" val="1642692552"/>
                  </a:ext>
                </a:extLst>
              </a:tr>
              <a:tr h="306254">
                <a:tc gridSpan="3">
                  <a:txBody>
                    <a:bodyPr/>
                    <a:lstStyle/>
                    <a:p>
                      <a:pPr algn="ctr"/>
                      <a:r>
                        <a:rPr kumimoji="1" lang="ja-JP" altLang="en-US" sz="1400" dirty="0">
                          <a:solidFill>
                            <a:schemeClr val="bg1"/>
                          </a:solidFill>
                          <a:latin typeface="BIZ UDゴシック" panose="020B0400000000000000" pitchFamily="49" charset="-128"/>
                          <a:ea typeface="BIZ UDゴシック" panose="020B0400000000000000" pitchFamily="49" charset="-128"/>
                        </a:rPr>
                        <a:t>ローカルサイト名</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solidFill>
                  </a:tcPr>
                </a:tc>
                <a:tc hMerge="1">
                  <a:txBody>
                    <a:bodyPr/>
                    <a:lstStyle/>
                    <a:p>
                      <a:endParaRPr kumimoji="1" lang="ja-JP" altLang="en-US"/>
                    </a:p>
                  </a:txBody>
                  <a:tcPr/>
                </a:tc>
                <a:tc hMerge="1">
                  <a:txBody>
                    <a:bodyPr/>
                    <a:lstStyle/>
                    <a:p>
                      <a:endParaRPr kumimoji="1" lang="ja-JP" altLang="en-US" dirty="0"/>
                    </a:p>
                  </a:txBody>
                  <a:tcPr marT="0" marB="0" anchor="ctr">
                    <a:lnL w="19050" cap="flat" cmpd="sng" algn="ctr">
                      <a:solidFill>
                        <a:schemeClr val="bg1"/>
                      </a:solidFill>
                      <a:prstDash val="solid"/>
                      <a:round/>
                      <a:headEnd type="none" w="med" len="med"/>
                      <a:tailEnd type="none" w="med" len="med"/>
                    </a:lnL>
                  </a:tcPr>
                </a:tc>
                <a:tc gridSpan="2">
                  <a:txBody>
                    <a:bodyPr/>
                    <a:lstStyle/>
                    <a:p>
                      <a:pPr algn="l"/>
                      <a:r>
                        <a:rPr kumimoji="1" lang="en-US" altLang="ja-JP" sz="1400" dirty="0">
                          <a:latin typeface="BIZ UDゴシック" panose="020B0400000000000000" pitchFamily="49" charset="-128"/>
                          <a:ea typeface="BIZ UDゴシック" panose="020B0400000000000000" pitchFamily="49" charset="-128"/>
                        </a:rPr>
                        <a:t>[202026-0390]</a:t>
                      </a:r>
                      <a:r>
                        <a:rPr kumimoji="1" lang="ja-JP" altLang="en-US" sz="1400" dirty="0">
                          <a:latin typeface="BIZ UDゴシック" panose="020B0400000000000000" pitchFamily="49" charset="-128"/>
                          <a:ea typeface="BIZ UDゴシック" panose="020B0400000000000000" pitchFamily="49" charset="-128"/>
                        </a:rPr>
                        <a:t>日高自動車道</a:t>
                      </a:r>
                      <a:r>
                        <a:rPr kumimoji="1" lang="en-US" altLang="ja-JP" sz="1400" dirty="0">
                          <a:latin typeface="BIZ UDゴシック" panose="020B0400000000000000" pitchFamily="49" charset="-128"/>
                          <a:ea typeface="BIZ UDゴシック" panose="020B0400000000000000" pitchFamily="49" charset="-128"/>
                        </a:rPr>
                        <a:t>_</a:t>
                      </a:r>
                      <a:r>
                        <a:rPr kumimoji="1" lang="ja-JP" altLang="en-US" sz="1400" dirty="0">
                          <a:latin typeface="BIZ UDゴシック" panose="020B0400000000000000" pitchFamily="49" charset="-128"/>
                          <a:ea typeface="BIZ UDゴシック" panose="020B0400000000000000" pitchFamily="49" charset="-128"/>
                        </a:rPr>
                        <a:t>新冠町</a:t>
                      </a:r>
                      <a:r>
                        <a:rPr kumimoji="1" lang="en-US" altLang="ja-JP" sz="1400" dirty="0">
                          <a:latin typeface="BIZ UDゴシック" panose="020B0400000000000000" pitchFamily="49" charset="-128"/>
                          <a:ea typeface="BIZ UDゴシック" panose="020B0400000000000000" pitchFamily="49" charset="-128"/>
                        </a:rPr>
                        <a:t>_</a:t>
                      </a:r>
                      <a:r>
                        <a:rPr kumimoji="1" lang="ja-JP" altLang="en-US" sz="1400" dirty="0">
                          <a:latin typeface="BIZ UDゴシック" panose="020B0400000000000000" pitchFamily="49" charset="-128"/>
                          <a:ea typeface="BIZ UDゴシック" panose="020B0400000000000000" pitchFamily="49" charset="-128"/>
                        </a:rPr>
                        <a:t>稲荷改良工事</a:t>
                      </a:r>
                      <a:r>
                        <a:rPr kumimoji="1" lang="en-US" altLang="ja-JP" sz="1400" dirty="0">
                          <a:latin typeface="BIZ UDゴシック" panose="020B0400000000000000" pitchFamily="49" charset="-128"/>
                          <a:ea typeface="BIZ UDゴシック" panose="020B0400000000000000" pitchFamily="49" charset="-128"/>
                        </a:rPr>
                        <a:t>/(</a:t>
                      </a:r>
                      <a:r>
                        <a:rPr kumimoji="1" lang="ja-JP" altLang="en-US" sz="1400" dirty="0">
                          <a:latin typeface="BIZ UDゴシック" panose="020B0400000000000000" pitchFamily="49" charset="-128"/>
                          <a:ea typeface="BIZ UDゴシック" panose="020B0400000000000000" pitchFamily="49" charset="-128"/>
                        </a:rPr>
                        <a:t>株</a:t>
                      </a:r>
                      <a:r>
                        <a:rPr kumimoji="1" lang="en-US" altLang="ja-JP" sz="1400" dirty="0">
                          <a:latin typeface="BIZ UDゴシック" panose="020B0400000000000000" pitchFamily="49" charset="-128"/>
                          <a:ea typeface="BIZ UDゴシック" panose="020B0400000000000000" pitchFamily="49" charset="-128"/>
                        </a:rPr>
                        <a:t>)</a:t>
                      </a:r>
                      <a:r>
                        <a:rPr kumimoji="1" lang="ja-JP" altLang="en-US" sz="1400" dirty="0">
                          <a:latin typeface="BIZ UDゴシック" panose="020B0400000000000000" pitchFamily="49" charset="-128"/>
                          <a:ea typeface="BIZ UDゴシック" panose="020B0400000000000000" pitchFamily="49" charset="-128"/>
                        </a:rPr>
                        <a:t>出口組</a:t>
                      </a:r>
                    </a:p>
                  </a:txBody>
                  <a:tcPr marL="91441" marR="91441" marT="0" marB="0" anchor="ctr">
                    <a:lnL w="19050" cap="flat" cmpd="sng" algn="ctr">
                      <a:solidFill>
                        <a:schemeClr val="bg1"/>
                      </a:solidFill>
                      <a:prstDash val="solid"/>
                      <a:round/>
                      <a:headEnd type="none" w="med" len="med"/>
                      <a:tailEnd type="none" w="med" len="med"/>
                    </a:lnL>
                    <a:lnB w="19050" cap="flat" cmpd="sng" algn="ctr">
                      <a:solidFill>
                        <a:schemeClr val="bg1"/>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2647292716"/>
                  </a:ext>
                </a:extLst>
              </a:tr>
              <a:tr h="306254">
                <a:tc>
                  <a:txBody>
                    <a:bodyPr/>
                    <a:lstStyle/>
                    <a:p>
                      <a:pPr algn="ctr"/>
                      <a:r>
                        <a:rPr kumimoji="1" lang="en-US" altLang="ja-JP" sz="1400" dirty="0">
                          <a:solidFill>
                            <a:schemeClr val="bg1"/>
                          </a:solidFill>
                          <a:latin typeface="BIZ UDゴシック" panose="020B0400000000000000" pitchFamily="49" charset="-128"/>
                          <a:ea typeface="BIZ UDゴシック" panose="020B0400000000000000" pitchFamily="49" charset="-128"/>
                        </a:rPr>
                        <a:t>No.</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solidFill>
                  </a:tcPr>
                </a:tc>
                <a:tc>
                  <a:txBody>
                    <a:bodyPr/>
                    <a:lstStyle/>
                    <a:p>
                      <a:pPr algn="ctr"/>
                      <a:endParaRPr kumimoji="1" lang="en-US" altLang="ja-JP" sz="1400" dirty="0">
                        <a:solidFill>
                          <a:schemeClr val="bg1"/>
                        </a:solidFill>
                        <a:latin typeface="BIZ UDゴシック" panose="020B0400000000000000" pitchFamily="49" charset="-128"/>
                        <a:ea typeface="BIZ UDゴシック" panose="020B0400000000000000" pitchFamily="49" charset="-128"/>
                      </a:endParaRP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solidFill>
                  </a:tcPr>
                </a:tc>
                <a:tc gridSpan="2">
                  <a:txBody>
                    <a:bodyPr/>
                    <a:lstStyle/>
                    <a:p>
                      <a:pPr algn="ctr"/>
                      <a:r>
                        <a:rPr kumimoji="1" lang="ja-JP" altLang="en-US" sz="1400" dirty="0">
                          <a:solidFill>
                            <a:schemeClr val="bg1"/>
                          </a:solidFill>
                          <a:latin typeface="BIZ UDゴシック" panose="020B0400000000000000" pitchFamily="49" charset="-128"/>
                          <a:ea typeface="BIZ UDゴシック" panose="020B0400000000000000" pitchFamily="49" charset="-128"/>
                        </a:rPr>
                        <a:t>評価内容</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chemeClr val="accent1"/>
                    </a:solidFill>
                  </a:tcPr>
                </a:tc>
                <a:tc hMerge="1">
                  <a:txBody>
                    <a:bodyPr/>
                    <a:lstStyle/>
                    <a:p>
                      <a:pPr algn="ctr"/>
                      <a:endParaRPr kumimoji="1" lang="ja-JP" altLang="en-US" sz="1400" dirty="0">
                        <a:latin typeface="メイリオ" panose="020B0604030504040204" pitchFamily="50" charset="-128"/>
                        <a:ea typeface="メイリオ" panose="020B0604030504040204" pitchFamily="50" charset="-128"/>
                      </a:endParaRPr>
                    </a:p>
                  </a:txBody>
                  <a:tcPr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chemeClr val="accent1"/>
                    </a:solidFill>
                  </a:tcPr>
                </a:tc>
                <a:tc>
                  <a:txBody>
                    <a:bodyPr/>
                    <a:lstStyle/>
                    <a:p>
                      <a:pPr algn="ctr"/>
                      <a:r>
                        <a:rPr kumimoji="1" lang="ja-JP" altLang="en-US" sz="1400" dirty="0">
                          <a:solidFill>
                            <a:schemeClr val="bg1"/>
                          </a:solidFill>
                          <a:latin typeface="BIZ UDゴシック" panose="020B0400000000000000" pitchFamily="49" charset="-128"/>
                          <a:ea typeface="BIZ UDゴシック" panose="020B0400000000000000" pitchFamily="49" charset="-128"/>
                        </a:rPr>
                        <a:t>提　案　内　容</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827316550"/>
                  </a:ext>
                </a:extLst>
              </a:tr>
              <a:tr h="307400">
                <a:tc>
                  <a:txBody>
                    <a:bodyPr/>
                    <a:lstStyle/>
                    <a:p>
                      <a:pPr algn="ctr"/>
                      <a:r>
                        <a:rPr kumimoji="1" lang="en-US" altLang="ja-JP" sz="1400" dirty="0">
                          <a:latin typeface="BIZ UDゴシック" panose="020B0400000000000000" pitchFamily="49" charset="-128"/>
                          <a:ea typeface="BIZ UDゴシック" panose="020B0400000000000000" pitchFamily="49" charset="-128"/>
                        </a:rPr>
                        <a:t>15</a:t>
                      </a:r>
                      <a:endParaRPr kumimoji="1" lang="ja-JP" altLang="en-US" sz="1400" dirty="0">
                        <a:latin typeface="BIZ UDゴシック" panose="020B0400000000000000" pitchFamily="49" charset="-128"/>
                        <a:ea typeface="BIZ UDゴシック" panose="020B0400000000000000" pitchFamily="49" charset="-128"/>
                      </a:endParaRP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創意工夫</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gridSpan="2">
                  <a:txBody>
                    <a:bodyPr/>
                    <a:lstStyle/>
                    <a:p>
                      <a:r>
                        <a:rPr kumimoji="1" lang="ja-JP" altLang="en-US" sz="1400" dirty="0">
                          <a:latin typeface="BIZ UDゴシック" panose="020B0400000000000000" pitchFamily="49" charset="-128"/>
                          <a:ea typeface="BIZ UDゴシック" panose="020B0400000000000000" pitchFamily="49" charset="-128"/>
                        </a:rPr>
                        <a:t>安全衛生</a:t>
                      </a:r>
                      <a:r>
                        <a:rPr kumimoji="1" lang="en-US" altLang="ja-JP" sz="1400" dirty="0">
                          <a:latin typeface="BIZ UDゴシック" panose="020B0400000000000000" pitchFamily="49" charset="-128"/>
                          <a:ea typeface="BIZ UDゴシック" panose="020B0400000000000000" pitchFamily="49" charset="-128"/>
                        </a:rPr>
                        <a:t>(</a:t>
                      </a:r>
                      <a:r>
                        <a:rPr kumimoji="1" lang="ja-JP" altLang="en-US" sz="1400" dirty="0">
                          <a:latin typeface="BIZ UDゴシック" panose="020B0400000000000000" pitchFamily="49" charset="-128"/>
                          <a:ea typeface="BIZ UDゴシック" panose="020B0400000000000000" pitchFamily="49" charset="-128"/>
                        </a:rPr>
                        <a:t>インフラＤＸ</a:t>
                      </a:r>
                      <a:r>
                        <a:rPr kumimoji="1" lang="en-US" altLang="ja-JP" sz="1400" dirty="0">
                          <a:latin typeface="BIZ UDゴシック" panose="020B0400000000000000" pitchFamily="49" charset="-128"/>
                          <a:ea typeface="BIZ UDゴシック" panose="020B0400000000000000" pitchFamily="49" charset="-128"/>
                        </a:rPr>
                        <a:t>)</a:t>
                      </a:r>
                    </a:p>
                  </a:txBody>
                  <a:tcPr marL="108000"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kumimoji="1" lang="ja-JP" altLang="en-US" sz="1400" dirty="0">
                        <a:latin typeface="メイリオ" panose="020B0604030504040204" pitchFamily="50" charset="-128"/>
                        <a:ea typeface="メイリオ" panose="020B0604030504040204" pitchFamily="50" charset="-128"/>
                      </a:endParaRPr>
                    </a:p>
                  </a:txBody>
                  <a:tcPr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kumimoji="1" lang="ja-JP" altLang="en-US" sz="1400" dirty="0">
                          <a:latin typeface="BIZ UDゴシック" panose="020B0400000000000000" pitchFamily="49" charset="-128"/>
                          <a:ea typeface="BIZ UDゴシック" panose="020B0400000000000000" pitchFamily="49" charset="-128"/>
                        </a:rPr>
                        <a:t>ＱＲコードを活用した安全管理の工夫及びＣＰＤＳ講習会で公開</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3973679"/>
                  </a:ext>
                </a:extLst>
              </a:tr>
              <a:tr h="307400">
                <a:tc>
                  <a:txBody>
                    <a:bodyPr/>
                    <a:lstStyle/>
                    <a:p>
                      <a:pPr algn="ctr"/>
                      <a:r>
                        <a:rPr kumimoji="1" lang="en-US" altLang="ja-JP" sz="1400" dirty="0">
                          <a:latin typeface="BIZ UDゴシック" panose="020B0400000000000000" pitchFamily="49" charset="-128"/>
                          <a:ea typeface="BIZ UDゴシック" panose="020B0400000000000000" pitchFamily="49" charset="-128"/>
                        </a:rPr>
                        <a:t>16</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創意工夫</a:t>
                      </a:r>
                      <a:endParaRPr kumimoji="1" lang="en-US" altLang="ja-JP" sz="1400" dirty="0">
                        <a:latin typeface="BIZ UDゴシック" panose="020B0400000000000000" pitchFamily="49" charset="-128"/>
                        <a:ea typeface="BIZ UDゴシック" panose="020B0400000000000000" pitchFamily="49" charset="-128"/>
                      </a:endParaRP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gridSpan="2">
                  <a:txBody>
                    <a:bodyPr/>
                    <a:lstStyle/>
                    <a:p>
                      <a:r>
                        <a:rPr kumimoji="1" lang="ja-JP" altLang="en-US" sz="1400" dirty="0">
                          <a:latin typeface="BIZ UDゴシック" panose="020B0400000000000000" pitchFamily="49" charset="-128"/>
                          <a:ea typeface="BIZ UDゴシック" panose="020B0400000000000000" pitchFamily="49" charset="-128"/>
                        </a:rPr>
                        <a:t>安全衛生</a:t>
                      </a:r>
                      <a:endParaRPr kumimoji="1" lang="en-US" altLang="ja-JP" sz="1400" dirty="0">
                        <a:latin typeface="BIZ UDゴシック" panose="020B0400000000000000" pitchFamily="49" charset="-128"/>
                        <a:ea typeface="BIZ UDゴシック" panose="020B0400000000000000" pitchFamily="49" charset="-128"/>
                      </a:endParaRPr>
                    </a:p>
                  </a:txBody>
                  <a:tcPr marL="108000"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kumimoji="1" lang="ja-JP" altLang="en-US" sz="1400" dirty="0">
                        <a:latin typeface="メイリオ" panose="020B0604030504040204" pitchFamily="50" charset="-128"/>
                        <a:ea typeface="メイリオ" panose="020B0604030504040204" pitchFamily="50" charset="-128"/>
                      </a:endParaRPr>
                    </a:p>
                  </a:txBody>
                  <a:tcPr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非公開</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17899765"/>
                  </a:ext>
                </a:extLst>
              </a:tr>
              <a:tr h="307400">
                <a:tc>
                  <a:txBody>
                    <a:bodyPr/>
                    <a:lstStyle/>
                    <a:p>
                      <a:pPr algn="ctr"/>
                      <a:r>
                        <a:rPr kumimoji="1" lang="en-US" altLang="ja-JP" sz="1400" dirty="0">
                          <a:latin typeface="BIZ UDゴシック" panose="020B0400000000000000" pitchFamily="49" charset="-128"/>
                          <a:ea typeface="BIZ UDゴシック" panose="020B0400000000000000" pitchFamily="49" charset="-128"/>
                        </a:rPr>
                        <a:t>17</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創意工夫</a:t>
                      </a:r>
                      <a:endParaRPr kumimoji="1" lang="en-US" altLang="ja-JP" sz="1400" dirty="0">
                        <a:latin typeface="BIZ UDゴシック" panose="020B0400000000000000" pitchFamily="49" charset="-128"/>
                        <a:ea typeface="BIZ UDゴシック" panose="020B0400000000000000" pitchFamily="49" charset="-128"/>
                      </a:endParaRP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gridSpan="2">
                  <a:txBody>
                    <a:bodyPr/>
                    <a:lstStyle/>
                    <a:p>
                      <a:r>
                        <a:rPr kumimoji="1" lang="ja-JP" altLang="en-US" sz="1400" dirty="0">
                          <a:latin typeface="BIZ UDゴシック" panose="020B0400000000000000" pitchFamily="49" charset="-128"/>
                          <a:ea typeface="BIZ UDゴシック" panose="020B0400000000000000" pitchFamily="49" charset="-128"/>
                        </a:rPr>
                        <a:t>安全衛生</a:t>
                      </a:r>
                      <a:endParaRPr kumimoji="1" lang="en-US" altLang="ja-JP" sz="1400" dirty="0">
                        <a:latin typeface="BIZ UDゴシック" panose="020B0400000000000000" pitchFamily="49" charset="-128"/>
                        <a:ea typeface="BIZ UDゴシック" panose="020B0400000000000000" pitchFamily="49" charset="-128"/>
                      </a:endParaRPr>
                    </a:p>
                  </a:txBody>
                  <a:tcPr marL="108000"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kumimoji="1" lang="ja-JP" altLang="en-US" sz="1400" dirty="0">
                        <a:latin typeface="メイリオ" panose="020B0604030504040204" pitchFamily="50" charset="-128"/>
                        <a:ea typeface="メイリオ" panose="020B0604030504040204" pitchFamily="50" charset="-128"/>
                      </a:endParaRPr>
                    </a:p>
                  </a:txBody>
                  <a:tcPr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非公開</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81927902"/>
                  </a:ext>
                </a:extLst>
              </a:tr>
              <a:tr h="307400">
                <a:tc>
                  <a:txBody>
                    <a:bodyPr/>
                    <a:lstStyle/>
                    <a:p>
                      <a:pPr algn="ctr"/>
                      <a:r>
                        <a:rPr kumimoji="1" lang="en-US" altLang="ja-JP" sz="1400" dirty="0">
                          <a:latin typeface="BIZ UDゴシック" panose="020B0400000000000000" pitchFamily="49" charset="-128"/>
                          <a:ea typeface="BIZ UDゴシック" panose="020B0400000000000000" pitchFamily="49" charset="-128"/>
                        </a:rPr>
                        <a:t>18</a:t>
                      </a:r>
                      <a:endParaRPr kumimoji="1" lang="ja-JP" altLang="en-US" sz="1400" dirty="0">
                        <a:latin typeface="BIZ UDゴシック" panose="020B0400000000000000" pitchFamily="49" charset="-128"/>
                        <a:ea typeface="BIZ UDゴシック" panose="020B0400000000000000" pitchFamily="49" charset="-128"/>
                      </a:endParaRP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創意工夫</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r>
                        <a:rPr kumimoji="1" lang="ja-JP" altLang="en-US" sz="1400" dirty="0">
                          <a:latin typeface="BIZ UDゴシック" panose="020B0400000000000000" pitchFamily="49" charset="-128"/>
                          <a:ea typeface="BIZ UDゴシック" panose="020B0400000000000000" pitchFamily="49" charset="-128"/>
                        </a:rPr>
                        <a:t>安全衛生</a:t>
                      </a:r>
                    </a:p>
                  </a:txBody>
                  <a:tcPr marL="108000"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kumimoji="1" lang="ja-JP" altLang="en-US" sz="1400" dirty="0">
                        <a:latin typeface="メイリオ" panose="020B0604030504040204" pitchFamily="50" charset="-128"/>
                        <a:ea typeface="メイリオ" panose="020B0604030504040204" pitchFamily="50" charset="-128"/>
                      </a:endParaRPr>
                    </a:p>
                  </a:txBody>
                  <a:tcPr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非公開</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52766399"/>
                  </a:ext>
                </a:extLst>
              </a:tr>
              <a:tr h="617283">
                <a:tc>
                  <a:txBody>
                    <a:bodyPr/>
                    <a:lstStyle/>
                    <a:p>
                      <a:pPr algn="ctr"/>
                      <a:r>
                        <a:rPr kumimoji="1" lang="en-US" altLang="ja-JP" sz="1400" dirty="0">
                          <a:latin typeface="BIZ UDゴシック" panose="020B0400000000000000" pitchFamily="49" charset="-128"/>
                          <a:ea typeface="BIZ UDゴシック" panose="020B0400000000000000" pitchFamily="49" charset="-128"/>
                        </a:rPr>
                        <a:t>19</a:t>
                      </a:r>
                      <a:endParaRPr kumimoji="1" lang="ja-JP" altLang="en-US" sz="1400" dirty="0">
                        <a:latin typeface="BIZ UDゴシック" panose="020B0400000000000000" pitchFamily="49" charset="-128"/>
                        <a:ea typeface="BIZ UDゴシック" panose="020B0400000000000000" pitchFamily="49" charset="-128"/>
                      </a:endParaRP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創意工夫</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対外関係</a:t>
                      </a:r>
                    </a:p>
                  </a:txBody>
                  <a:tcPr marL="108000"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kumimoji="1" lang="ja-JP" altLang="en-US" sz="1400" dirty="0">
                        <a:latin typeface="メイリオ" panose="020B0604030504040204" pitchFamily="50" charset="-128"/>
                        <a:ea typeface="メイリオ" panose="020B0604030504040204" pitchFamily="50" charset="-128"/>
                      </a:endParaRPr>
                    </a:p>
                  </a:txBody>
                  <a:tcPr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協議会日高道部会長として、自社他社問わずダンプ運搬などの苦情対応</a:t>
                      </a:r>
                      <a:endParaRPr kumimoji="1" lang="en-US" altLang="ja-JP" sz="1400" dirty="0">
                        <a:latin typeface="BIZ UDゴシック" panose="020B0400000000000000" pitchFamily="49" charset="-128"/>
                        <a:ea typeface="BIZ UDゴシック" panose="020B0400000000000000" pitchFamily="49" charset="-128"/>
                      </a:endParaRPr>
                    </a:p>
                    <a:p>
                      <a:pPr marL="0" marR="0" lvl="0" indent="0" algn="l" defTabSz="914495" rtl="0" eaLnBrk="1" fontAlgn="auto" latinLnBrk="0" hangingPunct="1">
                        <a:lnSpc>
                          <a:spcPct val="100000"/>
                        </a:lnSpc>
                        <a:spcBef>
                          <a:spcPts val="0"/>
                        </a:spcBef>
                        <a:spcAft>
                          <a:spcPts val="0"/>
                        </a:spcAft>
                        <a:buClrTx/>
                        <a:buSzTx/>
                        <a:buFontTx/>
                        <a:buNone/>
                        <a:tabLst/>
                        <a:defRPr/>
                      </a:pPr>
                      <a:r>
                        <a:rPr kumimoji="1" lang="ja-JP" altLang="en-US" sz="1400" dirty="0">
                          <a:solidFill>
                            <a:srgbClr val="0070C0"/>
                          </a:solidFill>
                          <a:latin typeface="BIZ UDゴシック" panose="020B0400000000000000" pitchFamily="49" charset="-128"/>
                          <a:ea typeface="BIZ UDゴシック" panose="020B0400000000000000" pitchFamily="49" charset="-128"/>
                        </a:rPr>
                        <a:t>　内容非公開</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97020154"/>
                  </a:ext>
                </a:extLst>
              </a:tr>
              <a:tr h="307400">
                <a:tc>
                  <a:txBody>
                    <a:bodyPr/>
                    <a:lstStyle/>
                    <a:p>
                      <a:pPr algn="ctr"/>
                      <a:r>
                        <a:rPr kumimoji="1" lang="en-US" altLang="ja-JP" sz="1400" dirty="0">
                          <a:latin typeface="BIZ UDゴシック" panose="020B0400000000000000" pitchFamily="49" charset="-128"/>
                          <a:ea typeface="BIZ UDゴシック" panose="020B0400000000000000" pitchFamily="49" charset="-128"/>
                        </a:rPr>
                        <a:t>20</a:t>
                      </a:r>
                      <a:endParaRPr kumimoji="1" lang="ja-JP" altLang="en-US" sz="1400" dirty="0">
                        <a:latin typeface="BIZ UDゴシック" panose="020B0400000000000000" pitchFamily="49" charset="-128"/>
                        <a:ea typeface="BIZ UDゴシック" panose="020B0400000000000000" pitchFamily="49" charset="-128"/>
                      </a:endParaRP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創意工夫</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工程管理</a:t>
                      </a:r>
                      <a:r>
                        <a:rPr kumimoji="1" lang="en-US" altLang="ja-JP" sz="1400" dirty="0">
                          <a:latin typeface="BIZ UDゴシック" panose="020B0400000000000000" pitchFamily="49" charset="-128"/>
                          <a:ea typeface="BIZ UDゴシック" panose="020B0400000000000000" pitchFamily="49" charset="-128"/>
                        </a:rPr>
                        <a:t>(</a:t>
                      </a:r>
                      <a:r>
                        <a:rPr kumimoji="1" lang="ja-JP" altLang="en-US" sz="1400" dirty="0">
                          <a:latin typeface="BIZ UDゴシック" panose="020B0400000000000000" pitchFamily="49" charset="-128"/>
                          <a:ea typeface="BIZ UDゴシック" panose="020B0400000000000000" pitchFamily="49" charset="-128"/>
                        </a:rPr>
                        <a:t>インフラＤＸ</a:t>
                      </a:r>
                      <a:r>
                        <a:rPr kumimoji="1" lang="en-US" altLang="ja-JP" sz="1400" dirty="0">
                          <a:latin typeface="BIZ UDゴシック" panose="020B0400000000000000" pitchFamily="49" charset="-128"/>
                          <a:ea typeface="BIZ UDゴシック" panose="020B0400000000000000" pitchFamily="49" charset="-128"/>
                        </a:rPr>
                        <a:t>)</a:t>
                      </a:r>
                      <a:endParaRPr kumimoji="1" lang="ja-JP" altLang="en-US" sz="1400" dirty="0">
                        <a:latin typeface="BIZ UDゴシック" panose="020B0400000000000000" pitchFamily="49" charset="-128"/>
                        <a:ea typeface="BIZ UDゴシック" panose="020B0400000000000000" pitchFamily="49" charset="-128"/>
                      </a:endParaRPr>
                    </a:p>
                  </a:txBody>
                  <a:tcPr marL="108000"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tcPr>
                </a:tc>
                <a:tc>
                  <a:txBody>
                    <a:bodyPr/>
                    <a:lstStyle/>
                    <a:p>
                      <a:pPr marL="0" marR="0" lvl="0" indent="0" algn="l"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ＩＣＴ施工による工程短縮と「伝わる写真」の撮影を心掛けた。</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19102794"/>
                  </a:ext>
                </a:extLst>
              </a:tr>
              <a:tr h="307400">
                <a:tc>
                  <a:txBody>
                    <a:bodyPr/>
                    <a:lstStyle/>
                    <a:p>
                      <a:pPr algn="ctr"/>
                      <a:r>
                        <a:rPr kumimoji="1" lang="en-US" altLang="ja-JP" sz="1400" dirty="0">
                          <a:latin typeface="BIZ UDゴシック" panose="020B0400000000000000" pitchFamily="49" charset="-128"/>
                          <a:ea typeface="BIZ UDゴシック" panose="020B0400000000000000" pitchFamily="49" charset="-128"/>
                        </a:rPr>
                        <a:t>21</a:t>
                      </a:r>
                      <a:endParaRPr kumimoji="1" lang="ja-JP" altLang="en-US" sz="1400" dirty="0">
                        <a:latin typeface="BIZ UDゴシック" panose="020B0400000000000000" pitchFamily="49" charset="-128"/>
                        <a:ea typeface="BIZ UDゴシック" panose="020B0400000000000000" pitchFamily="49" charset="-128"/>
                      </a:endParaRP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創意工夫</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工程管理</a:t>
                      </a:r>
                    </a:p>
                  </a:txBody>
                  <a:tcPr marL="108000"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a:txBody>
                    <a:bodyPr/>
                    <a:lstStyle/>
                    <a:p>
                      <a:pPr marL="0" marR="0" lvl="0" indent="0" algn="l"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非公開</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66450211"/>
                  </a:ext>
                </a:extLst>
              </a:tr>
              <a:tr h="307400">
                <a:tc>
                  <a:txBody>
                    <a:bodyPr/>
                    <a:lstStyle/>
                    <a:p>
                      <a:pPr algn="ctr"/>
                      <a:r>
                        <a:rPr kumimoji="1" lang="en-US" altLang="ja-JP" sz="1400" dirty="0">
                          <a:latin typeface="BIZ UDゴシック" panose="020B0400000000000000" pitchFamily="49" charset="-128"/>
                          <a:ea typeface="BIZ UDゴシック" panose="020B0400000000000000" pitchFamily="49" charset="-128"/>
                        </a:rPr>
                        <a:t>22</a:t>
                      </a:r>
                      <a:endParaRPr kumimoji="1" lang="ja-JP" altLang="en-US" sz="1400" dirty="0">
                        <a:latin typeface="BIZ UDゴシック" panose="020B0400000000000000" pitchFamily="49" charset="-128"/>
                        <a:ea typeface="BIZ UDゴシック" panose="020B0400000000000000" pitchFamily="49" charset="-128"/>
                      </a:endParaRP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創意工夫</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環境対策</a:t>
                      </a:r>
                    </a:p>
                  </a:txBody>
                  <a:tcPr marL="108000"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a:txBody>
                    <a:bodyPr/>
                    <a:lstStyle/>
                    <a:p>
                      <a:pPr marL="0" marR="0" lvl="0" indent="0" algn="l"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非公開</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20297898"/>
                  </a:ext>
                </a:extLst>
              </a:tr>
              <a:tr h="307400">
                <a:tc>
                  <a:txBody>
                    <a:bodyPr/>
                    <a:lstStyle/>
                    <a:p>
                      <a:pPr algn="ctr"/>
                      <a:r>
                        <a:rPr kumimoji="1" lang="en-US" altLang="ja-JP" sz="1400" dirty="0">
                          <a:latin typeface="BIZ UDゴシック" panose="020B0400000000000000" pitchFamily="49" charset="-128"/>
                          <a:ea typeface="BIZ UDゴシック" panose="020B0400000000000000" pitchFamily="49" charset="-128"/>
                        </a:rPr>
                        <a:t>23</a:t>
                      </a:r>
                      <a:endParaRPr kumimoji="1" lang="ja-JP" altLang="en-US" sz="1400" dirty="0">
                        <a:latin typeface="BIZ UDゴシック" panose="020B0400000000000000" pitchFamily="49" charset="-128"/>
                        <a:ea typeface="BIZ UDゴシック" panose="020B0400000000000000" pitchFamily="49" charset="-128"/>
                      </a:endParaRP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創意工夫</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algn="l"/>
                      <a:r>
                        <a:rPr kumimoji="1" lang="ja-JP" altLang="en-US" sz="1400" dirty="0">
                          <a:latin typeface="BIZ UDゴシック" panose="020B0400000000000000" pitchFamily="49" charset="-128"/>
                          <a:ea typeface="BIZ UDゴシック" panose="020B0400000000000000" pitchFamily="49" charset="-128"/>
                        </a:rPr>
                        <a:t>環境対策</a:t>
                      </a:r>
                    </a:p>
                  </a:txBody>
                  <a:tcPr marL="108000"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a:txBody>
                    <a:bodyPr/>
                    <a:lstStyle/>
                    <a:p>
                      <a:pPr marL="0" marR="0" lvl="0" indent="0" algn="l"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非公開</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10336479"/>
                  </a:ext>
                </a:extLst>
              </a:tr>
              <a:tr h="307400">
                <a:tc>
                  <a:txBody>
                    <a:bodyPr/>
                    <a:lstStyle/>
                    <a:p>
                      <a:pPr algn="ctr"/>
                      <a:r>
                        <a:rPr kumimoji="1" lang="en-US" altLang="ja-JP" sz="1400" dirty="0">
                          <a:latin typeface="BIZ UDゴシック" panose="020B0400000000000000" pitchFamily="49" charset="-128"/>
                          <a:ea typeface="BIZ UDゴシック" panose="020B0400000000000000" pitchFamily="49" charset="-128"/>
                        </a:rPr>
                        <a:t>24</a:t>
                      </a:r>
                      <a:endParaRPr kumimoji="1" lang="ja-JP" altLang="en-US" sz="1400" dirty="0">
                        <a:latin typeface="BIZ UDゴシック" panose="020B0400000000000000" pitchFamily="49" charset="-128"/>
                        <a:ea typeface="BIZ UDゴシック" panose="020B0400000000000000" pitchFamily="49" charset="-128"/>
                      </a:endParaRP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創意工夫</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algn="l"/>
                      <a:r>
                        <a:rPr kumimoji="1" lang="ja-JP" altLang="en-US" sz="1400" dirty="0">
                          <a:latin typeface="BIZ UDゴシック" panose="020B0400000000000000" pitchFamily="49" charset="-128"/>
                          <a:ea typeface="BIZ UDゴシック" panose="020B0400000000000000" pitchFamily="49" charset="-128"/>
                        </a:rPr>
                        <a:t>環境対策（ゼロカーボン）</a:t>
                      </a:r>
                    </a:p>
                  </a:txBody>
                  <a:tcPr marL="108000"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a:txBody>
                    <a:bodyPr/>
                    <a:lstStyle/>
                    <a:p>
                      <a:r>
                        <a:rPr kumimoji="1" lang="ja-JP" altLang="en-US" sz="1400" dirty="0">
                          <a:latin typeface="BIZ UDゴシック" panose="020B0400000000000000" pitchFamily="49" charset="-128"/>
                          <a:ea typeface="BIZ UDゴシック" panose="020B0400000000000000" pitchFamily="49" charset="-128"/>
                        </a:rPr>
                        <a:t>非公開</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21746884"/>
                  </a:ext>
                </a:extLst>
              </a:tr>
              <a:tr h="307400">
                <a:tc>
                  <a:txBody>
                    <a:bodyPr/>
                    <a:lstStyle/>
                    <a:p>
                      <a:pPr algn="ctr"/>
                      <a:r>
                        <a:rPr kumimoji="1" lang="en-US" altLang="ja-JP" sz="1400" dirty="0">
                          <a:latin typeface="BIZ UDゴシック" panose="020B0400000000000000" pitchFamily="49" charset="-128"/>
                          <a:ea typeface="BIZ UDゴシック" panose="020B0400000000000000" pitchFamily="49" charset="-128"/>
                        </a:rPr>
                        <a:t>25</a:t>
                      </a:r>
                      <a:endParaRPr kumimoji="1" lang="ja-JP" altLang="en-US" sz="1400" dirty="0">
                        <a:latin typeface="BIZ UDゴシック" panose="020B0400000000000000" pitchFamily="49" charset="-128"/>
                        <a:ea typeface="BIZ UDゴシック" panose="020B0400000000000000" pitchFamily="49" charset="-128"/>
                      </a:endParaRP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創意工夫</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algn="l"/>
                      <a:r>
                        <a:rPr kumimoji="1" lang="ja-JP" altLang="en-US" sz="1400" dirty="0">
                          <a:latin typeface="BIZ UDゴシック" panose="020B0400000000000000" pitchFamily="49" charset="-128"/>
                          <a:ea typeface="BIZ UDゴシック" panose="020B0400000000000000" pitchFamily="49" charset="-128"/>
                        </a:rPr>
                        <a:t>環境対策（ゼロカーボン）</a:t>
                      </a:r>
                    </a:p>
                  </a:txBody>
                  <a:tcPr marL="108000"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kumimoji="1" lang="ja-JP" altLang="en-US" sz="1400" dirty="0">
                        <a:latin typeface="メイリオ" panose="020B0604030504040204" pitchFamily="50" charset="-128"/>
                        <a:ea typeface="メイリオ" panose="020B0604030504040204" pitchFamily="50" charset="-128"/>
                      </a:endParaRPr>
                    </a:p>
                  </a:txBody>
                  <a:tcPr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非公開</a:t>
                      </a:r>
                      <a:endParaRPr lang="ja-JP" altLang="en-US" sz="1400" b="0" i="0" u="none" strike="noStrike" dirty="0">
                        <a:ln>
                          <a:noFill/>
                        </a:ln>
                        <a:solidFill>
                          <a:schemeClr val="tx1"/>
                        </a:solidFill>
                        <a:effectLst/>
                        <a:latin typeface="BIZ UDゴシック" panose="020B0400000000000000" pitchFamily="49" charset="-128"/>
                        <a:ea typeface="BIZ UDゴシック" panose="020B0400000000000000" pitchFamily="49" charset="-128"/>
                      </a:endParaRP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38664328"/>
                  </a:ext>
                </a:extLst>
              </a:tr>
              <a:tr h="307400">
                <a:tc>
                  <a:txBody>
                    <a:bodyPr/>
                    <a:lstStyle/>
                    <a:p>
                      <a:pPr algn="ctr"/>
                      <a:r>
                        <a:rPr kumimoji="1" lang="en-US" altLang="ja-JP" sz="1400" dirty="0">
                          <a:latin typeface="BIZ UDゴシック" panose="020B0400000000000000" pitchFamily="49" charset="-128"/>
                          <a:ea typeface="BIZ UDゴシック" panose="020B0400000000000000" pitchFamily="49" charset="-128"/>
                        </a:rPr>
                        <a:t>26</a:t>
                      </a:r>
                      <a:endParaRPr kumimoji="1" lang="ja-JP" altLang="en-US" sz="1400" dirty="0">
                        <a:latin typeface="BIZ UDゴシック" panose="020B0400000000000000" pitchFamily="49" charset="-128"/>
                        <a:ea typeface="BIZ UDゴシック" panose="020B0400000000000000" pitchFamily="49" charset="-128"/>
                      </a:endParaRP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創意工夫</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gridSpan="2">
                  <a:txBody>
                    <a:bodyPr/>
                    <a:lstStyle/>
                    <a:p>
                      <a:pPr algn="l"/>
                      <a:r>
                        <a:rPr kumimoji="1" lang="ja-JP" altLang="en-US" sz="1400" dirty="0">
                          <a:latin typeface="BIZ UDゴシック" panose="020B0400000000000000" pitchFamily="49" charset="-128"/>
                          <a:ea typeface="BIZ UDゴシック" panose="020B0400000000000000" pitchFamily="49" charset="-128"/>
                        </a:rPr>
                        <a:t>環境対策（ゼロカーボン）</a:t>
                      </a:r>
                    </a:p>
                  </a:txBody>
                  <a:tcPr marL="108000"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kumimoji="1" lang="ja-JP" altLang="en-US" sz="1400" dirty="0">
                        <a:latin typeface="メイリオ" panose="020B0604030504040204" pitchFamily="50" charset="-128"/>
                        <a:ea typeface="メイリオ" panose="020B0604030504040204" pitchFamily="50" charset="-128"/>
                      </a:endParaRPr>
                    </a:p>
                  </a:txBody>
                  <a:tcPr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非公開</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80687728"/>
                  </a:ext>
                </a:extLst>
              </a:tr>
              <a:tr h="307400">
                <a:tc>
                  <a:txBody>
                    <a:bodyPr/>
                    <a:lstStyle/>
                    <a:p>
                      <a:pPr algn="ctr"/>
                      <a:r>
                        <a:rPr kumimoji="1" lang="en-US" altLang="ja-JP" sz="1400" dirty="0">
                          <a:latin typeface="BIZ UDゴシック" panose="020B0400000000000000" pitchFamily="49" charset="-128"/>
                          <a:ea typeface="BIZ UDゴシック" panose="020B0400000000000000" pitchFamily="49" charset="-128"/>
                        </a:rPr>
                        <a:t>27</a:t>
                      </a:r>
                      <a:endParaRPr kumimoji="1" lang="ja-JP" altLang="en-US" sz="1400" dirty="0">
                        <a:latin typeface="BIZ UDゴシック" panose="020B0400000000000000" pitchFamily="49" charset="-128"/>
                        <a:ea typeface="BIZ UDゴシック" panose="020B0400000000000000" pitchFamily="49" charset="-128"/>
                      </a:endParaRP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創意工夫</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gridSpan="2">
                  <a:txBody>
                    <a:bodyPr/>
                    <a:lstStyle/>
                    <a:p>
                      <a:pPr marL="0" marR="0" lvl="0" indent="0" algn="l"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働き方改革</a:t>
                      </a:r>
                      <a:r>
                        <a:rPr kumimoji="1" lang="en-US" altLang="ja-JP" sz="1400" dirty="0">
                          <a:latin typeface="BIZ UDゴシック" panose="020B0400000000000000" pitchFamily="49" charset="-128"/>
                          <a:ea typeface="BIZ UDゴシック" panose="020B0400000000000000" pitchFamily="49" charset="-128"/>
                        </a:rPr>
                        <a:t>(</a:t>
                      </a:r>
                      <a:r>
                        <a:rPr kumimoji="1" lang="ja-JP" altLang="en-US" sz="1400" dirty="0">
                          <a:latin typeface="BIZ UDゴシック" panose="020B0400000000000000" pitchFamily="49" charset="-128"/>
                          <a:ea typeface="BIZ UDゴシック" panose="020B0400000000000000" pitchFamily="49" charset="-128"/>
                        </a:rPr>
                        <a:t>インフラＤＸ</a:t>
                      </a:r>
                      <a:r>
                        <a:rPr kumimoji="1" lang="en-US" altLang="ja-JP" sz="1400" dirty="0">
                          <a:latin typeface="BIZ UDゴシック" panose="020B0400000000000000" pitchFamily="49" charset="-128"/>
                          <a:ea typeface="BIZ UDゴシック" panose="020B0400000000000000" pitchFamily="49" charset="-128"/>
                        </a:rPr>
                        <a:t>)</a:t>
                      </a:r>
                      <a:endParaRPr kumimoji="1" lang="ja-JP" altLang="en-US" sz="1400" dirty="0">
                        <a:latin typeface="BIZ UDゴシック" panose="020B0400000000000000" pitchFamily="49" charset="-128"/>
                        <a:ea typeface="BIZ UDゴシック" panose="020B0400000000000000" pitchFamily="49" charset="-128"/>
                      </a:endParaRPr>
                    </a:p>
                  </a:txBody>
                  <a:tcPr marL="108000"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dirty="0">
                        <a:latin typeface="メイリオ" panose="020B0604030504040204" pitchFamily="50" charset="-128"/>
                        <a:ea typeface="メイリオ" panose="020B0604030504040204" pitchFamily="50" charset="-128"/>
                      </a:endParaRPr>
                    </a:p>
                  </a:txBody>
                  <a:tcPr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a:latin typeface="BIZ UDゴシック" panose="020B0400000000000000" pitchFamily="49" charset="-128"/>
                          <a:ea typeface="BIZ UDゴシック" panose="020B0400000000000000" pitchFamily="49" charset="-128"/>
                        </a:rPr>
                        <a:t>『</a:t>
                      </a:r>
                      <a:r>
                        <a:rPr kumimoji="1" lang="en-US" altLang="ja-JP" sz="1400" dirty="0" err="1">
                          <a:latin typeface="BIZ UDゴシック" panose="020B0400000000000000" pitchFamily="49" charset="-128"/>
                          <a:ea typeface="BIZ UDゴシック" panose="020B0400000000000000" pitchFamily="49" charset="-128"/>
                        </a:rPr>
                        <a:t>bp</a:t>
                      </a:r>
                      <a:r>
                        <a:rPr kumimoji="1" lang="en-US" altLang="ja-JP" sz="1400" dirty="0">
                          <a:latin typeface="BIZ UDゴシック" panose="020B0400000000000000" pitchFamily="49" charset="-128"/>
                          <a:ea typeface="BIZ UDゴシック" panose="020B0400000000000000" pitchFamily="49" charset="-128"/>
                        </a:rPr>
                        <a:t>-telecom』</a:t>
                      </a:r>
                      <a:r>
                        <a:rPr kumimoji="1" lang="ja-JP" altLang="en-US" sz="1400" dirty="0">
                          <a:latin typeface="BIZ UDゴシック" panose="020B0400000000000000" pitchFamily="49" charset="-128"/>
                          <a:ea typeface="BIZ UDゴシック" panose="020B0400000000000000" pitchFamily="49" charset="-128"/>
                        </a:rPr>
                        <a:t>と</a:t>
                      </a:r>
                      <a:r>
                        <a:rPr kumimoji="1" lang="en-US" altLang="ja-JP" sz="1400" dirty="0">
                          <a:latin typeface="BIZ UDゴシック" panose="020B0400000000000000" pitchFamily="49" charset="-128"/>
                          <a:ea typeface="BIZ UDゴシック" panose="020B0400000000000000" pitchFamily="49" charset="-128"/>
                        </a:rPr>
                        <a:t>『</a:t>
                      </a:r>
                      <a:r>
                        <a:rPr kumimoji="1" lang="ja-JP" altLang="en-US" sz="1400" dirty="0">
                          <a:latin typeface="BIZ UDゴシック" panose="020B0400000000000000" pitchFamily="49" charset="-128"/>
                          <a:ea typeface="BIZ UDゴシック" panose="020B0400000000000000" pitchFamily="49" charset="-128"/>
                        </a:rPr>
                        <a:t>スマートフォン端末</a:t>
                      </a:r>
                      <a:r>
                        <a:rPr kumimoji="1" lang="en-US" altLang="ja-JP" sz="1400" dirty="0">
                          <a:latin typeface="BIZ UDゴシック" panose="020B0400000000000000" pitchFamily="49" charset="-128"/>
                          <a:ea typeface="BIZ UDゴシック" panose="020B0400000000000000" pitchFamily="49" charset="-128"/>
                        </a:rPr>
                        <a:t>』</a:t>
                      </a:r>
                      <a:r>
                        <a:rPr kumimoji="1" lang="ja-JP" altLang="en-US" sz="1400" dirty="0">
                          <a:latin typeface="BIZ UDゴシック" panose="020B0400000000000000" pitchFamily="49" charset="-128"/>
                          <a:ea typeface="BIZ UDゴシック" panose="020B0400000000000000" pitchFamily="49" charset="-128"/>
                        </a:rPr>
                        <a:t>を活用した遠隔臨場</a:t>
                      </a:r>
                      <a:endParaRPr kumimoji="1" lang="ja-JP" altLang="en-US" sz="1400" b="0" dirty="0">
                        <a:latin typeface="BIZ UDゴシック" panose="020B0400000000000000" pitchFamily="49" charset="-128"/>
                        <a:ea typeface="BIZ UDゴシック" panose="020B0400000000000000" pitchFamily="49" charset="-128"/>
                      </a:endParaRP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52650381"/>
                  </a:ext>
                </a:extLst>
              </a:tr>
              <a:tr h="307400">
                <a:tc>
                  <a:txBody>
                    <a:bodyPr/>
                    <a:lstStyle/>
                    <a:p>
                      <a:pPr algn="ctr"/>
                      <a:r>
                        <a:rPr kumimoji="1" lang="en-US" altLang="ja-JP" sz="1400" dirty="0">
                          <a:latin typeface="BIZ UDゴシック" panose="020B0400000000000000" pitchFamily="49" charset="-128"/>
                          <a:ea typeface="BIZ UDゴシック" panose="020B0400000000000000" pitchFamily="49" charset="-128"/>
                        </a:rPr>
                        <a:t>28</a:t>
                      </a:r>
                      <a:endParaRPr kumimoji="1" lang="ja-JP" altLang="en-US" sz="1400" dirty="0">
                        <a:latin typeface="BIZ UDゴシック" panose="020B0400000000000000" pitchFamily="49" charset="-128"/>
                        <a:ea typeface="BIZ UDゴシック" panose="020B0400000000000000" pitchFamily="49" charset="-128"/>
                      </a:endParaRP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創意工夫</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gridSpan="2">
                  <a:txBody>
                    <a:bodyPr/>
                    <a:lstStyle/>
                    <a:p>
                      <a:pPr marL="0" marR="0" lvl="0" indent="0" algn="l"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働き方改革</a:t>
                      </a:r>
                      <a:r>
                        <a:rPr kumimoji="1" lang="en-US" altLang="ja-JP" sz="1400" dirty="0">
                          <a:latin typeface="BIZ UDゴシック" panose="020B0400000000000000" pitchFamily="49" charset="-128"/>
                          <a:ea typeface="BIZ UDゴシック" panose="020B0400000000000000" pitchFamily="49" charset="-128"/>
                        </a:rPr>
                        <a:t>(</a:t>
                      </a:r>
                      <a:r>
                        <a:rPr kumimoji="1" lang="ja-JP" altLang="en-US" sz="1400" dirty="0">
                          <a:latin typeface="BIZ UDゴシック" panose="020B0400000000000000" pitchFamily="49" charset="-128"/>
                          <a:ea typeface="BIZ UDゴシック" panose="020B0400000000000000" pitchFamily="49" charset="-128"/>
                        </a:rPr>
                        <a:t>インフラＤＸ</a:t>
                      </a:r>
                      <a:r>
                        <a:rPr kumimoji="1" lang="en-US" altLang="ja-JP" sz="1400" dirty="0">
                          <a:latin typeface="BIZ UDゴシック" panose="020B0400000000000000" pitchFamily="49" charset="-128"/>
                          <a:ea typeface="BIZ UDゴシック" panose="020B0400000000000000" pitchFamily="49" charset="-128"/>
                        </a:rPr>
                        <a:t>)</a:t>
                      </a:r>
                      <a:endParaRPr kumimoji="1" lang="ja-JP" altLang="en-US" sz="1400" dirty="0">
                        <a:latin typeface="BIZ UDゴシック" panose="020B0400000000000000" pitchFamily="49" charset="-128"/>
                        <a:ea typeface="BIZ UDゴシック" panose="020B0400000000000000" pitchFamily="49" charset="-128"/>
                      </a:endParaRPr>
                    </a:p>
                  </a:txBody>
                  <a:tcPr marL="108000"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1" lang="ja-JP" altLang="en-US" sz="1400" dirty="0">
                        <a:latin typeface="メイリオ" panose="020B0604030504040204" pitchFamily="50" charset="-128"/>
                        <a:ea typeface="メイリオ" panose="020B0604030504040204" pitchFamily="50" charset="-128"/>
                      </a:endParaRPr>
                    </a:p>
                  </a:txBody>
                  <a:tcPr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担い手確保に向けた工業高校生へのＩＣＴ施工現場見学会への協力</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47661325"/>
                  </a:ext>
                </a:extLst>
              </a:tr>
              <a:tr h="307400">
                <a:tc>
                  <a:txBody>
                    <a:bodyPr/>
                    <a:lstStyle/>
                    <a:p>
                      <a:pPr algn="ctr"/>
                      <a:r>
                        <a:rPr kumimoji="1" lang="en-US" altLang="ja-JP" sz="1400" dirty="0">
                          <a:latin typeface="BIZ UDゴシック" panose="020B0400000000000000" pitchFamily="49" charset="-128"/>
                          <a:ea typeface="BIZ UDゴシック" panose="020B0400000000000000" pitchFamily="49" charset="-128"/>
                        </a:rPr>
                        <a:t>29</a:t>
                      </a:r>
                      <a:endParaRPr kumimoji="1" lang="ja-JP" altLang="en-US" sz="1400" dirty="0">
                        <a:latin typeface="BIZ UDゴシック" panose="020B0400000000000000" pitchFamily="49" charset="-128"/>
                        <a:ea typeface="BIZ UDゴシック" panose="020B0400000000000000" pitchFamily="49" charset="-128"/>
                      </a:endParaRP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創意工夫</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gridSpan="2">
                  <a:txBody>
                    <a:bodyPr/>
                    <a:lstStyle/>
                    <a:p>
                      <a:pPr marL="0" marR="0" lvl="0" indent="0" algn="l"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働き方改革</a:t>
                      </a:r>
                    </a:p>
                  </a:txBody>
                  <a:tcPr marL="108000"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1" lang="ja-JP" altLang="en-US" sz="1400" dirty="0">
                        <a:latin typeface="メイリオ" panose="020B0604030504040204" pitchFamily="50" charset="-128"/>
                        <a:ea typeface="メイリオ" panose="020B0604030504040204" pitchFamily="50" charset="-128"/>
                      </a:endParaRPr>
                    </a:p>
                  </a:txBody>
                  <a:tcPr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非公開</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17"/>
                  </a:ext>
                </a:extLst>
              </a:tr>
              <a:tr h="307400">
                <a:tc>
                  <a:txBody>
                    <a:bodyPr/>
                    <a:lstStyle/>
                    <a:p>
                      <a:pPr algn="ctr"/>
                      <a:r>
                        <a:rPr kumimoji="1" lang="en-US" altLang="ja-JP" sz="1400" dirty="0">
                          <a:latin typeface="BIZ UDゴシック" panose="020B0400000000000000" pitchFamily="49" charset="-128"/>
                          <a:ea typeface="BIZ UDゴシック" panose="020B0400000000000000" pitchFamily="49" charset="-128"/>
                        </a:rPr>
                        <a:t>30</a:t>
                      </a:r>
                      <a:endParaRPr kumimoji="1" lang="ja-JP" altLang="en-US" sz="1400" dirty="0">
                        <a:latin typeface="BIZ UDゴシック" panose="020B0400000000000000" pitchFamily="49" charset="-128"/>
                        <a:ea typeface="BIZ UDゴシック" panose="020B0400000000000000" pitchFamily="49" charset="-128"/>
                      </a:endParaRP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創意工夫</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gridSpan="2">
                  <a:txBody>
                    <a:bodyPr/>
                    <a:lstStyle/>
                    <a:p>
                      <a:pPr marL="0" marR="0" lvl="0" indent="0" algn="l"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働き方改革</a:t>
                      </a:r>
                    </a:p>
                  </a:txBody>
                  <a:tcPr marL="108000"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1" lang="ja-JP" altLang="en-US" sz="1400" dirty="0">
                        <a:latin typeface="メイリオ" panose="020B0604030504040204" pitchFamily="50" charset="-128"/>
                        <a:ea typeface="メイリオ" panose="020B0604030504040204" pitchFamily="50" charset="-128"/>
                      </a:endParaRPr>
                    </a:p>
                  </a:txBody>
                  <a:tcPr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非公開</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18"/>
                  </a:ext>
                </a:extLst>
              </a:tr>
            </a:tbl>
          </a:graphicData>
        </a:graphic>
      </p:graphicFrame>
    </p:spTree>
    <p:extLst>
      <p:ext uri="{BB962C8B-B14F-4D97-AF65-F5344CB8AC3E}">
        <p14:creationId xmlns:p14="http://schemas.microsoft.com/office/powerpoint/2010/main" val="1345708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aphicFrame>
        <p:nvGraphicFramePr>
          <p:cNvPr id="3" name="表 3">
            <a:extLst>
              <a:ext uri="{FF2B5EF4-FFF2-40B4-BE49-F238E27FC236}">
                <a16:creationId xmlns:a16="http://schemas.microsoft.com/office/drawing/2014/main" id="{42A922C9-3A43-4887-AB7F-ABA9A25131C8}"/>
              </a:ext>
            </a:extLst>
          </p:cNvPr>
          <p:cNvGraphicFramePr>
            <a:graphicFrameLocks/>
          </p:cNvGraphicFramePr>
          <p:nvPr>
            <p:extLst>
              <p:ext uri="{D42A27DB-BD31-4B8C-83A1-F6EECF244321}">
                <p14:modId xmlns:p14="http://schemas.microsoft.com/office/powerpoint/2010/main" val="1940837201"/>
              </p:ext>
            </p:extLst>
          </p:nvPr>
        </p:nvGraphicFramePr>
        <p:xfrm>
          <a:off x="0" y="0"/>
          <a:ext cx="12192001" cy="3115673"/>
        </p:xfrm>
        <a:graphic>
          <a:graphicData uri="http://schemas.openxmlformats.org/drawingml/2006/table">
            <a:tbl>
              <a:tblPr firstRow="1" bandRow="1">
                <a:tableStyleId>{5C22544A-7EE6-4342-B048-85BDC9FD1C3A}</a:tableStyleId>
              </a:tblPr>
              <a:tblGrid>
                <a:gridCol w="540439">
                  <a:extLst>
                    <a:ext uri="{9D8B030D-6E8A-4147-A177-3AD203B41FA5}">
                      <a16:colId xmlns:a16="http://schemas.microsoft.com/office/drawing/2014/main" val="665770504"/>
                    </a:ext>
                  </a:extLst>
                </a:gridCol>
                <a:gridCol w="1296750">
                  <a:extLst>
                    <a:ext uri="{9D8B030D-6E8A-4147-A177-3AD203B41FA5}">
                      <a16:colId xmlns:a16="http://schemas.microsoft.com/office/drawing/2014/main" val="2286964895"/>
                    </a:ext>
                  </a:extLst>
                </a:gridCol>
                <a:gridCol w="826881">
                  <a:extLst>
                    <a:ext uri="{9D8B030D-6E8A-4147-A177-3AD203B41FA5}">
                      <a16:colId xmlns:a16="http://schemas.microsoft.com/office/drawing/2014/main" val="1814510494"/>
                    </a:ext>
                  </a:extLst>
                </a:gridCol>
                <a:gridCol w="1907930">
                  <a:extLst>
                    <a:ext uri="{9D8B030D-6E8A-4147-A177-3AD203B41FA5}">
                      <a16:colId xmlns:a16="http://schemas.microsoft.com/office/drawing/2014/main" val="979571703"/>
                    </a:ext>
                  </a:extLst>
                </a:gridCol>
                <a:gridCol w="7620001">
                  <a:extLst>
                    <a:ext uri="{9D8B030D-6E8A-4147-A177-3AD203B41FA5}">
                      <a16:colId xmlns:a16="http://schemas.microsoft.com/office/drawing/2014/main" val="20004"/>
                    </a:ext>
                  </a:extLst>
                </a:gridCol>
              </a:tblGrid>
              <a:tr h="520115">
                <a:tc gridSpan="5">
                  <a:txBody>
                    <a:bodyPr/>
                    <a:lstStyle/>
                    <a:p>
                      <a:pPr algn="ctr"/>
                      <a:r>
                        <a:rPr kumimoji="1" lang="ja-JP" altLang="en-US" sz="2400" b="0" dirty="0">
                          <a:solidFill>
                            <a:schemeClr val="bg1"/>
                          </a:solidFill>
                          <a:latin typeface="BIZ UDゴシック" panose="020B0400000000000000" pitchFamily="49" charset="-128"/>
                          <a:ea typeface="BIZ UDゴシック" panose="020B0400000000000000" pitchFamily="49" charset="-128"/>
                        </a:rPr>
                        <a:t>創意工夫・社会性等に関する実施一覧表　</a:t>
                      </a:r>
                      <a:r>
                        <a:rPr kumimoji="1" lang="en-US" altLang="ja-JP" sz="2400" b="0" dirty="0">
                          <a:solidFill>
                            <a:schemeClr val="bg1"/>
                          </a:solidFill>
                          <a:latin typeface="BIZ UDゴシック" panose="020B0400000000000000" pitchFamily="49" charset="-128"/>
                          <a:ea typeface="BIZ UDゴシック" panose="020B0400000000000000" pitchFamily="49" charset="-128"/>
                        </a:rPr>
                        <a:t>3of3</a:t>
                      </a:r>
                      <a:endParaRPr kumimoji="1" lang="ja-JP" altLang="en-US" sz="2400" b="0" dirty="0">
                        <a:solidFill>
                          <a:schemeClr val="bg1"/>
                        </a:solidFill>
                        <a:latin typeface="BIZ UDゴシック" panose="020B0400000000000000" pitchFamily="49" charset="-128"/>
                        <a:ea typeface="BIZ UDゴシック" panose="020B0400000000000000" pitchFamily="49" charset="-128"/>
                      </a:endParaRPr>
                    </a:p>
                  </a:txBody>
                  <a:tcPr marL="91441" marR="91441" marT="0" marB="0" anchor="ctr">
                    <a:lnB w="19050" cap="flat" cmpd="sng" algn="ctr">
                      <a:solidFill>
                        <a:schemeClr val="bg1"/>
                      </a:solidFill>
                      <a:prstDash val="solid"/>
                      <a:round/>
                      <a:headEnd type="none" w="med" len="med"/>
                      <a:tailEnd type="none" w="med" len="med"/>
                    </a:lnB>
                    <a:solidFill>
                      <a:srgbClr val="002060"/>
                    </a:solidFill>
                  </a:tcPr>
                </a:tc>
                <a:tc hMerge="1">
                  <a:txBody>
                    <a:bodyPr/>
                    <a:lstStyle/>
                    <a:p>
                      <a:endParaRPr kumimoji="1" lang="ja-JP" altLang="en-US"/>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a:p>
                  </a:txBody>
                  <a:tcPr/>
                </a:tc>
                <a:extLst>
                  <a:ext uri="{0D108BD9-81ED-4DB2-BD59-A6C34878D82A}">
                    <a16:rowId xmlns:a16="http://schemas.microsoft.com/office/drawing/2014/main" val="1642692552"/>
                  </a:ext>
                </a:extLst>
              </a:tr>
              <a:tr h="306254">
                <a:tc gridSpan="3">
                  <a:txBody>
                    <a:bodyPr/>
                    <a:lstStyle/>
                    <a:p>
                      <a:pPr algn="ctr"/>
                      <a:r>
                        <a:rPr kumimoji="1" lang="ja-JP" altLang="en-US" sz="1400" dirty="0">
                          <a:solidFill>
                            <a:schemeClr val="bg1"/>
                          </a:solidFill>
                          <a:latin typeface="BIZ UDゴシック" panose="020B0400000000000000" pitchFamily="49" charset="-128"/>
                          <a:ea typeface="BIZ UDゴシック" panose="020B0400000000000000" pitchFamily="49" charset="-128"/>
                        </a:rPr>
                        <a:t>ローカルサイト名</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solidFill>
                  </a:tcPr>
                </a:tc>
                <a:tc hMerge="1">
                  <a:txBody>
                    <a:bodyPr/>
                    <a:lstStyle/>
                    <a:p>
                      <a:endParaRPr kumimoji="1" lang="ja-JP" altLang="en-US"/>
                    </a:p>
                  </a:txBody>
                  <a:tcPr/>
                </a:tc>
                <a:tc hMerge="1">
                  <a:txBody>
                    <a:bodyPr/>
                    <a:lstStyle/>
                    <a:p>
                      <a:endParaRPr kumimoji="1" lang="ja-JP" altLang="en-US" dirty="0"/>
                    </a:p>
                  </a:txBody>
                  <a:tcPr marT="0" marB="0" anchor="ctr">
                    <a:lnL w="19050" cap="flat" cmpd="sng" algn="ctr">
                      <a:solidFill>
                        <a:schemeClr val="bg1"/>
                      </a:solidFill>
                      <a:prstDash val="solid"/>
                      <a:round/>
                      <a:headEnd type="none" w="med" len="med"/>
                      <a:tailEnd type="none" w="med" len="med"/>
                    </a:lnL>
                  </a:tcPr>
                </a:tc>
                <a:tc gridSpan="2">
                  <a:txBody>
                    <a:bodyPr/>
                    <a:lstStyle/>
                    <a:p>
                      <a:pPr algn="l"/>
                      <a:r>
                        <a:rPr kumimoji="1" lang="en-US" altLang="ja-JP" sz="1400" dirty="0">
                          <a:latin typeface="BIZ UDゴシック" panose="020B0400000000000000" pitchFamily="49" charset="-128"/>
                          <a:ea typeface="BIZ UDゴシック" panose="020B0400000000000000" pitchFamily="49" charset="-128"/>
                        </a:rPr>
                        <a:t>[202026-0390]</a:t>
                      </a:r>
                      <a:r>
                        <a:rPr kumimoji="1" lang="ja-JP" altLang="en-US" sz="1400" dirty="0">
                          <a:latin typeface="BIZ UDゴシック" panose="020B0400000000000000" pitchFamily="49" charset="-128"/>
                          <a:ea typeface="BIZ UDゴシック" panose="020B0400000000000000" pitchFamily="49" charset="-128"/>
                        </a:rPr>
                        <a:t>日高自動車道</a:t>
                      </a:r>
                      <a:r>
                        <a:rPr kumimoji="1" lang="en-US" altLang="ja-JP" sz="1400" dirty="0">
                          <a:latin typeface="BIZ UDゴシック" panose="020B0400000000000000" pitchFamily="49" charset="-128"/>
                          <a:ea typeface="BIZ UDゴシック" panose="020B0400000000000000" pitchFamily="49" charset="-128"/>
                        </a:rPr>
                        <a:t>_</a:t>
                      </a:r>
                      <a:r>
                        <a:rPr kumimoji="1" lang="ja-JP" altLang="en-US" sz="1400" dirty="0">
                          <a:latin typeface="BIZ UDゴシック" panose="020B0400000000000000" pitchFamily="49" charset="-128"/>
                          <a:ea typeface="BIZ UDゴシック" panose="020B0400000000000000" pitchFamily="49" charset="-128"/>
                        </a:rPr>
                        <a:t>新冠町</a:t>
                      </a:r>
                      <a:r>
                        <a:rPr kumimoji="1" lang="en-US" altLang="ja-JP" sz="1400" dirty="0">
                          <a:latin typeface="BIZ UDゴシック" panose="020B0400000000000000" pitchFamily="49" charset="-128"/>
                          <a:ea typeface="BIZ UDゴシック" panose="020B0400000000000000" pitchFamily="49" charset="-128"/>
                        </a:rPr>
                        <a:t>_</a:t>
                      </a:r>
                      <a:r>
                        <a:rPr kumimoji="1" lang="ja-JP" altLang="en-US" sz="1400" dirty="0">
                          <a:latin typeface="BIZ UDゴシック" panose="020B0400000000000000" pitchFamily="49" charset="-128"/>
                          <a:ea typeface="BIZ UDゴシック" panose="020B0400000000000000" pitchFamily="49" charset="-128"/>
                        </a:rPr>
                        <a:t>稲荷改良工事</a:t>
                      </a:r>
                      <a:r>
                        <a:rPr kumimoji="1" lang="en-US" altLang="ja-JP" sz="1400" dirty="0">
                          <a:latin typeface="BIZ UDゴシック" panose="020B0400000000000000" pitchFamily="49" charset="-128"/>
                          <a:ea typeface="BIZ UDゴシック" panose="020B0400000000000000" pitchFamily="49" charset="-128"/>
                        </a:rPr>
                        <a:t>/(</a:t>
                      </a:r>
                      <a:r>
                        <a:rPr kumimoji="1" lang="ja-JP" altLang="en-US" sz="1400" dirty="0">
                          <a:latin typeface="BIZ UDゴシック" panose="020B0400000000000000" pitchFamily="49" charset="-128"/>
                          <a:ea typeface="BIZ UDゴシック" panose="020B0400000000000000" pitchFamily="49" charset="-128"/>
                        </a:rPr>
                        <a:t>株</a:t>
                      </a:r>
                      <a:r>
                        <a:rPr kumimoji="1" lang="en-US" altLang="ja-JP" sz="1400" dirty="0">
                          <a:latin typeface="BIZ UDゴシック" panose="020B0400000000000000" pitchFamily="49" charset="-128"/>
                          <a:ea typeface="BIZ UDゴシック" panose="020B0400000000000000" pitchFamily="49" charset="-128"/>
                        </a:rPr>
                        <a:t>)</a:t>
                      </a:r>
                      <a:r>
                        <a:rPr kumimoji="1" lang="ja-JP" altLang="en-US" sz="1400" dirty="0">
                          <a:latin typeface="BIZ UDゴシック" panose="020B0400000000000000" pitchFamily="49" charset="-128"/>
                          <a:ea typeface="BIZ UDゴシック" panose="020B0400000000000000" pitchFamily="49" charset="-128"/>
                        </a:rPr>
                        <a:t>出口組</a:t>
                      </a:r>
                    </a:p>
                  </a:txBody>
                  <a:tcPr marL="91441" marR="91441" marT="0" marB="0" anchor="ctr">
                    <a:lnL w="19050" cap="flat" cmpd="sng" algn="ctr">
                      <a:solidFill>
                        <a:schemeClr val="bg1"/>
                      </a:solidFill>
                      <a:prstDash val="solid"/>
                      <a:round/>
                      <a:headEnd type="none" w="med" len="med"/>
                      <a:tailEnd type="none" w="med" len="med"/>
                    </a:lnL>
                    <a:lnB w="19050" cap="flat" cmpd="sng" algn="ctr">
                      <a:solidFill>
                        <a:schemeClr val="bg1"/>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2647292716"/>
                  </a:ext>
                </a:extLst>
              </a:tr>
              <a:tr h="306254">
                <a:tc>
                  <a:txBody>
                    <a:bodyPr/>
                    <a:lstStyle/>
                    <a:p>
                      <a:pPr algn="ctr"/>
                      <a:r>
                        <a:rPr kumimoji="1" lang="en-US" altLang="ja-JP" sz="1400" dirty="0">
                          <a:solidFill>
                            <a:schemeClr val="bg1"/>
                          </a:solidFill>
                          <a:latin typeface="BIZ UDゴシック" panose="020B0400000000000000" pitchFamily="49" charset="-128"/>
                          <a:ea typeface="BIZ UDゴシック" panose="020B0400000000000000" pitchFamily="49" charset="-128"/>
                        </a:rPr>
                        <a:t>No.</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solidFill>
                  </a:tcPr>
                </a:tc>
                <a:tc>
                  <a:txBody>
                    <a:bodyPr/>
                    <a:lstStyle/>
                    <a:p>
                      <a:pPr algn="ctr"/>
                      <a:endParaRPr kumimoji="1" lang="en-US" altLang="ja-JP" sz="1400" dirty="0">
                        <a:solidFill>
                          <a:schemeClr val="bg1"/>
                        </a:solidFill>
                        <a:latin typeface="BIZ UDゴシック" panose="020B0400000000000000" pitchFamily="49" charset="-128"/>
                        <a:ea typeface="BIZ UDゴシック" panose="020B0400000000000000" pitchFamily="49" charset="-128"/>
                      </a:endParaRP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solidFill>
                  </a:tcPr>
                </a:tc>
                <a:tc gridSpan="2">
                  <a:txBody>
                    <a:bodyPr/>
                    <a:lstStyle/>
                    <a:p>
                      <a:pPr algn="ctr"/>
                      <a:r>
                        <a:rPr kumimoji="1" lang="ja-JP" altLang="en-US" sz="1400" dirty="0">
                          <a:solidFill>
                            <a:schemeClr val="bg1"/>
                          </a:solidFill>
                          <a:latin typeface="BIZ UDゴシック" panose="020B0400000000000000" pitchFamily="49" charset="-128"/>
                          <a:ea typeface="BIZ UDゴシック" panose="020B0400000000000000" pitchFamily="49" charset="-128"/>
                        </a:rPr>
                        <a:t>評価内容</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chemeClr val="accent1"/>
                    </a:solidFill>
                  </a:tcPr>
                </a:tc>
                <a:tc hMerge="1">
                  <a:txBody>
                    <a:bodyPr/>
                    <a:lstStyle/>
                    <a:p>
                      <a:pPr algn="ctr"/>
                      <a:endParaRPr kumimoji="1" lang="ja-JP" altLang="en-US" sz="1400" dirty="0">
                        <a:latin typeface="メイリオ" panose="020B0604030504040204" pitchFamily="50" charset="-128"/>
                        <a:ea typeface="メイリオ" panose="020B0604030504040204" pitchFamily="50" charset="-128"/>
                      </a:endParaRPr>
                    </a:p>
                  </a:txBody>
                  <a:tcPr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chemeClr val="accent1"/>
                    </a:solidFill>
                  </a:tcPr>
                </a:tc>
                <a:tc>
                  <a:txBody>
                    <a:bodyPr/>
                    <a:lstStyle/>
                    <a:p>
                      <a:pPr algn="ctr"/>
                      <a:r>
                        <a:rPr kumimoji="1" lang="ja-JP" altLang="en-US" sz="1400" dirty="0">
                          <a:solidFill>
                            <a:schemeClr val="bg1"/>
                          </a:solidFill>
                          <a:latin typeface="BIZ UDゴシック" panose="020B0400000000000000" pitchFamily="49" charset="-128"/>
                          <a:ea typeface="BIZ UDゴシック" panose="020B0400000000000000" pitchFamily="49" charset="-128"/>
                        </a:rPr>
                        <a:t>提　案　内　容</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827316550"/>
                  </a:ext>
                </a:extLst>
              </a:tr>
              <a:tr h="307400">
                <a:tc>
                  <a:txBody>
                    <a:bodyPr/>
                    <a:lstStyle/>
                    <a:p>
                      <a:pPr algn="ctr"/>
                      <a:r>
                        <a:rPr kumimoji="1" lang="en-US" altLang="ja-JP" sz="1400" dirty="0">
                          <a:latin typeface="BIZ UDゴシック" panose="020B0400000000000000" pitchFamily="49" charset="-128"/>
                          <a:ea typeface="BIZ UDゴシック" panose="020B0400000000000000" pitchFamily="49" charset="-128"/>
                        </a:rPr>
                        <a:t>31</a:t>
                      </a:r>
                      <a:endParaRPr kumimoji="1" lang="ja-JP" altLang="en-US" sz="1400" dirty="0">
                        <a:latin typeface="BIZ UDゴシック" panose="020B0400000000000000" pitchFamily="49" charset="-128"/>
                        <a:ea typeface="BIZ UDゴシック" panose="020B0400000000000000" pitchFamily="49" charset="-128"/>
                      </a:endParaRP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ja-JP" altLang="en-US" sz="1400" dirty="0">
                          <a:latin typeface="BIZ UDゴシック" panose="020B0400000000000000" pitchFamily="49" charset="-128"/>
                          <a:ea typeface="BIZ UDゴシック" panose="020B0400000000000000" pitchFamily="49" charset="-128"/>
                        </a:rPr>
                        <a:t>社会性</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ＣＳＲ</a:t>
                      </a:r>
                      <a:r>
                        <a:rPr kumimoji="1" lang="en-US" altLang="ja-JP" sz="1400" dirty="0">
                          <a:latin typeface="BIZ UDゴシック" panose="020B0400000000000000" pitchFamily="49" charset="-128"/>
                          <a:ea typeface="BIZ UDゴシック" panose="020B0400000000000000" pitchFamily="49" charset="-128"/>
                        </a:rPr>
                        <a:t>(</a:t>
                      </a:r>
                      <a:r>
                        <a:rPr kumimoji="1" lang="ja-JP" altLang="en-US" sz="1400" dirty="0">
                          <a:latin typeface="BIZ UDゴシック" panose="020B0400000000000000" pitchFamily="49" charset="-128"/>
                          <a:ea typeface="BIZ UDゴシック" panose="020B0400000000000000" pitchFamily="49" charset="-128"/>
                        </a:rPr>
                        <a:t>インフラＤＸ</a:t>
                      </a:r>
                      <a:r>
                        <a:rPr kumimoji="1" lang="en-US" altLang="ja-JP" sz="1400" dirty="0">
                          <a:latin typeface="BIZ UDゴシック" panose="020B0400000000000000" pitchFamily="49" charset="-128"/>
                          <a:ea typeface="BIZ UDゴシック" panose="020B0400000000000000" pitchFamily="49" charset="-128"/>
                        </a:rPr>
                        <a:t>)</a:t>
                      </a:r>
                    </a:p>
                  </a:txBody>
                  <a:tcPr marL="108000"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dirty="0">
                        <a:latin typeface="メイリオ" panose="020B0604030504040204" pitchFamily="50" charset="-128"/>
                        <a:ea typeface="メイリオ" panose="020B0604030504040204" pitchFamily="50" charset="-128"/>
                      </a:endParaRPr>
                    </a:p>
                  </a:txBody>
                  <a:tcPr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協議会日高道部会長として、インフラＤＸ等のＣＰＤＳ講習会の企画運営を精力的に実施　</a:t>
                      </a:r>
                      <a:r>
                        <a:rPr kumimoji="1" lang="ja-JP" altLang="en-US" sz="1400" dirty="0">
                          <a:solidFill>
                            <a:srgbClr val="0070C0"/>
                          </a:solidFill>
                          <a:latin typeface="BIZ UDゴシック" panose="020B0400000000000000" pitchFamily="49" charset="-128"/>
                          <a:ea typeface="BIZ UDゴシック" panose="020B0400000000000000" pitchFamily="49" charset="-128"/>
                        </a:rPr>
                        <a:t>内容非公開</a:t>
                      </a:r>
                      <a:endParaRPr kumimoji="1" lang="ja-JP" altLang="en-US" sz="1400" b="0" i="0" u="none" strike="noStrike" kern="1200" cap="none" spc="0" normalizeH="0" baseline="0" noProof="0" dirty="0">
                        <a:ln>
                          <a:noFill/>
                        </a:ln>
                        <a:solidFill>
                          <a:srgbClr val="0070C0"/>
                        </a:solidFill>
                        <a:effectLst/>
                        <a:uLnTx/>
                        <a:uFillTx/>
                        <a:latin typeface="BIZ UDゴシック" panose="020B0400000000000000" pitchFamily="49" charset="-128"/>
                        <a:ea typeface="BIZ UDゴシック" panose="020B0400000000000000" pitchFamily="49" charset="-128"/>
                        <a:cs typeface="+mn-cs"/>
                      </a:endParaRP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60308311"/>
                  </a:ext>
                </a:extLst>
              </a:tr>
              <a:tr h="307400">
                <a:tc>
                  <a:txBody>
                    <a:bodyPr/>
                    <a:lstStyle/>
                    <a:p>
                      <a:pPr algn="ctr"/>
                      <a:r>
                        <a:rPr kumimoji="1" lang="en-US" altLang="ja-JP" sz="1400" dirty="0">
                          <a:latin typeface="BIZ UDゴシック" panose="020B0400000000000000" pitchFamily="49" charset="-128"/>
                          <a:ea typeface="BIZ UDゴシック" panose="020B0400000000000000" pitchFamily="49" charset="-128"/>
                        </a:rPr>
                        <a:t>32</a:t>
                      </a:r>
                      <a:endParaRPr kumimoji="1" lang="ja-JP" altLang="en-US" sz="1400" dirty="0">
                        <a:latin typeface="BIZ UDゴシック" panose="020B0400000000000000" pitchFamily="49" charset="-128"/>
                        <a:ea typeface="BIZ UDゴシック" panose="020B0400000000000000" pitchFamily="49" charset="-128"/>
                      </a:endParaRP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社会性</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algn="l"/>
                      <a:r>
                        <a:rPr kumimoji="1" lang="ja-JP" altLang="en-US" sz="1400" dirty="0">
                          <a:latin typeface="BIZ UDゴシック" panose="020B0400000000000000" pitchFamily="49" charset="-128"/>
                          <a:ea typeface="BIZ UDゴシック" panose="020B0400000000000000" pitchFamily="49" charset="-128"/>
                        </a:rPr>
                        <a:t>ＣＳＲ</a:t>
                      </a:r>
                      <a:endParaRPr kumimoji="1" lang="en-US" altLang="ja-JP" sz="1400" dirty="0">
                        <a:latin typeface="BIZ UDゴシック" panose="020B0400000000000000" pitchFamily="49" charset="-128"/>
                        <a:ea typeface="BIZ UDゴシック" panose="020B0400000000000000" pitchFamily="49" charset="-128"/>
                      </a:endParaRPr>
                    </a:p>
                  </a:txBody>
                  <a:tcPr marL="108000"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kumimoji="1" lang="ja-JP" altLang="en-US" sz="1400" dirty="0">
                        <a:latin typeface="メイリオ" panose="020B0604030504040204" pitchFamily="50" charset="-128"/>
                        <a:ea typeface="メイリオ" panose="020B0604030504040204" pitchFamily="50" charset="-128"/>
                      </a:endParaRPr>
                    </a:p>
                  </a:txBody>
                  <a:tcPr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非公開</a:t>
                      </a:r>
                      <a:endParaRPr kumimoji="1" lang="ja-JP" altLang="en-US" sz="1400" dirty="0">
                        <a:solidFill>
                          <a:schemeClr val="tx1"/>
                        </a:solidFill>
                        <a:latin typeface="BIZ UDゴシック" panose="020B0400000000000000" pitchFamily="49" charset="-128"/>
                        <a:ea typeface="BIZ UDゴシック" panose="020B0400000000000000" pitchFamily="49" charset="-128"/>
                      </a:endParaRPr>
                    </a:p>
                  </a:txBody>
                  <a:tcPr marL="9000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60392604"/>
                  </a:ext>
                </a:extLst>
              </a:tr>
              <a:tr h="307400">
                <a:tc>
                  <a:txBody>
                    <a:bodyPr/>
                    <a:lstStyle/>
                    <a:p>
                      <a:pPr algn="ctr"/>
                      <a:r>
                        <a:rPr kumimoji="1" lang="en-US" altLang="ja-JP" sz="1400" dirty="0">
                          <a:latin typeface="BIZ UDゴシック" panose="020B0400000000000000" pitchFamily="49" charset="-128"/>
                          <a:ea typeface="BIZ UDゴシック" panose="020B0400000000000000" pitchFamily="49" charset="-128"/>
                        </a:rPr>
                        <a:t>33</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社会性</a:t>
                      </a:r>
                      <a:endParaRPr kumimoji="1" lang="en-US" altLang="ja-JP" sz="1400" dirty="0">
                        <a:latin typeface="BIZ UDゴシック" panose="020B0400000000000000" pitchFamily="49" charset="-128"/>
                        <a:ea typeface="BIZ UDゴシック" panose="020B0400000000000000" pitchFamily="49" charset="-128"/>
                      </a:endParaRP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ＣＳＲ</a:t>
                      </a:r>
                      <a:endParaRPr kumimoji="1" lang="en-US" altLang="ja-JP" sz="1400" dirty="0">
                        <a:latin typeface="BIZ UDゴシック" panose="020B0400000000000000" pitchFamily="49" charset="-128"/>
                        <a:ea typeface="BIZ UDゴシック" panose="020B0400000000000000" pitchFamily="49" charset="-128"/>
                      </a:endParaRPr>
                    </a:p>
                  </a:txBody>
                  <a:tcPr marL="10800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dirty="0">
                        <a:latin typeface="メイリオ" panose="020B0604030504040204" pitchFamily="50" charset="-128"/>
                        <a:ea typeface="メイリオ" panose="020B0604030504040204" pitchFamily="50" charset="-128"/>
                      </a:endParaRPr>
                    </a:p>
                  </a:txBody>
                  <a:tcPr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非公開</a:t>
                      </a:r>
                      <a:endParaRPr kumimoji="1" lang="ja-JP" altLang="en-US" sz="1400" dirty="0">
                        <a:solidFill>
                          <a:schemeClr val="tx1"/>
                        </a:solidFill>
                        <a:latin typeface="BIZ UDゴシック" panose="020B0400000000000000" pitchFamily="49" charset="-128"/>
                        <a:ea typeface="BIZ UDゴシック" panose="020B0400000000000000" pitchFamily="49" charset="-128"/>
                      </a:endParaRP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75775511"/>
                  </a:ext>
                </a:extLst>
              </a:tr>
              <a:tr h="307400">
                <a:tc>
                  <a:txBody>
                    <a:bodyPr/>
                    <a:lstStyle/>
                    <a:p>
                      <a:pPr algn="ctr"/>
                      <a:r>
                        <a:rPr kumimoji="1" lang="en-US" altLang="ja-JP" sz="1400" dirty="0">
                          <a:latin typeface="BIZ UDゴシック" panose="020B0400000000000000" pitchFamily="49" charset="-128"/>
                          <a:ea typeface="BIZ UDゴシック" panose="020B0400000000000000" pitchFamily="49" charset="-128"/>
                        </a:rPr>
                        <a:t>34</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社会性</a:t>
                      </a:r>
                      <a:endParaRPr kumimoji="1" lang="en-US" altLang="ja-JP" sz="1400" dirty="0">
                        <a:latin typeface="BIZ UDゴシック" panose="020B0400000000000000" pitchFamily="49" charset="-128"/>
                        <a:ea typeface="BIZ UDゴシック" panose="020B0400000000000000" pitchFamily="49" charset="-128"/>
                      </a:endParaRP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地域への貢献等</a:t>
                      </a:r>
                    </a:p>
                  </a:txBody>
                  <a:tcPr marL="10800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dirty="0">
                        <a:latin typeface="メイリオ" panose="020B0604030504040204" pitchFamily="50" charset="-128"/>
                        <a:ea typeface="メイリオ" panose="020B0604030504040204" pitchFamily="50" charset="-128"/>
                      </a:endParaRPr>
                    </a:p>
                  </a:txBody>
                  <a:tcPr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非公開</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43851660"/>
                  </a:ext>
                </a:extLst>
              </a:tr>
              <a:tr h="326730">
                <a:tc>
                  <a:txBody>
                    <a:bodyPr/>
                    <a:lstStyle/>
                    <a:p>
                      <a:pPr algn="ctr"/>
                      <a:r>
                        <a:rPr kumimoji="1" lang="en-US" altLang="ja-JP" sz="1400" dirty="0">
                          <a:latin typeface="BIZ UDゴシック" panose="020B0400000000000000" pitchFamily="49" charset="-128"/>
                          <a:ea typeface="BIZ UDゴシック" panose="020B0400000000000000" pitchFamily="49" charset="-128"/>
                        </a:rPr>
                        <a:t>35</a:t>
                      </a:r>
                      <a:endParaRPr kumimoji="1" lang="ja-JP" altLang="en-US" sz="1400" dirty="0">
                        <a:latin typeface="BIZ UDゴシック" panose="020B0400000000000000" pitchFamily="49" charset="-128"/>
                        <a:ea typeface="BIZ UDゴシック" panose="020B0400000000000000" pitchFamily="49" charset="-128"/>
                      </a:endParaRP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3">
                  <a:txBody>
                    <a:bodyPr/>
                    <a:lstStyle/>
                    <a:p>
                      <a:pPr algn="l"/>
                      <a:r>
                        <a:rPr kumimoji="1" lang="ja-JP" altLang="en-US" sz="1400" dirty="0">
                          <a:latin typeface="BIZ UDゴシック" panose="020B0400000000000000" pitchFamily="49" charset="-128"/>
                          <a:ea typeface="BIZ UDゴシック" panose="020B0400000000000000" pitchFamily="49" charset="-128"/>
                        </a:rPr>
                        <a:t>生産性チャレンジ</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l"/>
                      <a:endParaRPr kumimoji="1" lang="en-US" altLang="ja-JP" sz="1400" dirty="0">
                        <a:latin typeface="BIZ UDゴシック" panose="020B0400000000000000" pitchFamily="49" charset="-128"/>
                        <a:ea typeface="BIZ UDゴシック" panose="020B0400000000000000" pitchFamily="49" charset="-128"/>
                      </a:endParaRPr>
                    </a:p>
                  </a:txBody>
                  <a:tcPr marL="108000"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kumimoji="1" lang="ja-JP" altLang="en-US" sz="1400" dirty="0">
                        <a:latin typeface="メイリオ" panose="020B0604030504040204" pitchFamily="50" charset="-128"/>
                        <a:ea typeface="メイリオ" panose="020B0604030504040204" pitchFamily="50" charset="-128"/>
                      </a:endParaRPr>
                    </a:p>
                  </a:txBody>
                  <a:tcPr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非公開</a:t>
                      </a:r>
                      <a:endParaRPr kumimoji="1" lang="en-US" altLang="ja-JP" sz="1400" dirty="0">
                        <a:latin typeface="BIZ UDゴシック" panose="020B0400000000000000" pitchFamily="49" charset="-128"/>
                        <a:ea typeface="BIZ UDゴシック" panose="020B0400000000000000" pitchFamily="49" charset="-128"/>
                      </a:endParaRP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56678471"/>
                  </a:ext>
                </a:extLst>
              </a:tr>
              <a:tr h="307400">
                <a:tc>
                  <a:txBody>
                    <a:bodyPr/>
                    <a:lstStyle/>
                    <a:p>
                      <a:pPr algn="ctr"/>
                      <a:r>
                        <a:rPr kumimoji="1" lang="en-US" altLang="ja-JP" sz="1400" dirty="0">
                          <a:latin typeface="BIZ UDゴシック" panose="020B0400000000000000" pitchFamily="49" charset="-128"/>
                          <a:ea typeface="BIZ UDゴシック" panose="020B0400000000000000" pitchFamily="49" charset="-128"/>
                        </a:rPr>
                        <a:t>36</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3">
                  <a:txBody>
                    <a:bodyPr/>
                    <a:lstStyle/>
                    <a:p>
                      <a:pPr marL="0" marR="0" lvl="0" indent="0" algn="l"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生産性チャレンジ</a:t>
                      </a:r>
                      <a:endParaRPr kumimoji="1" lang="en-US" altLang="ja-JP" sz="1400" dirty="0">
                        <a:latin typeface="BIZ UDゴシック" panose="020B0400000000000000" pitchFamily="49" charset="-128"/>
                        <a:ea typeface="BIZ UDゴシック" panose="020B0400000000000000" pitchFamily="49" charset="-128"/>
                      </a:endParaRP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endParaRPr kumimoji="1" lang="ja-JP" altLang="en-US" sz="1400" dirty="0">
                        <a:latin typeface="BIZ UDゴシック" panose="020B0400000000000000" pitchFamily="49" charset="-128"/>
                        <a:ea typeface="BIZ UDゴシック" panose="020B0400000000000000" pitchFamily="49" charset="-128"/>
                      </a:endParaRPr>
                    </a:p>
                  </a:txBody>
                  <a:tcPr marL="108000"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kumimoji="1" lang="ja-JP" altLang="en-US" sz="1400" dirty="0">
                        <a:latin typeface="メイリオ" panose="020B0604030504040204" pitchFamily="50" charset="-128"/>
                        <a:ea typeface="メイリオ" panose="020B0604030504040204" pitchFamily="50" charset="-128"/>
                      </a:endParaRPr>
                    </a:p>
                  </a:txBody>
                  <a:tcPr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95"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非公開</a:t>
                      </a:r>
                    </a:p>
                  </a:txBody>
                  <a:tcPr marL="91441" marR="9144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94819486"/>
                  </a:ext>
                </a:extLst>
              </a:tr>
            </a:tbl>
          </a:graphicData>
        </a:graphic>
      </p:graphicFrame>
    </p:spTree>
    <p:extLst>
      <p:ext uri="{BB962C8B-B14F-4D97-AF65-F5344CB8AC3E}">
        <p14:creationId xmlns:p14="http://schemas.microsoft.com/office/powerpoint/2010/main" val="2607308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aphicFrame>
        <p:nvGraphicFramePr>
          <p:cNvPr id="17" name="表 16">
            <a:extLst>
              <a:ext uri="{FF2B5EF4-FFF2-40B4-BE49-F238E27FC236}">
                <a16:creationId xmlns:a16="http://schemas.microsoft.com/office/drawing/2014/main" id="{2201639C-A9C7-47E0-942B-4B8D421D9B4E}"/>
              </a:ext>
            </a:extLst>
          </p:cNvPr>
          <p:cNvGraphicFramePr>
            <a:graphicFrameLocks noGrp="1"/>
          </p:cNvGraphicFramePr>
          <p:nvPr>
            <p:extLst>
              <p:ext uri="{D42A27DB-BD31-4B8C-83A1-F6EECF244321}">
                <p14:modId xmlns:p14="http://schemas.microsoft.com/office/powerpoint/2010/main" val="3714123731"/>
              </p:ext>
            </p:extLst>
          </p:nvPr>
        </p:nvGraphicFramePr>
        <p:xfrm>
          <a:off x="6" y="1"/>
          <a:ext cx="12196803" cy="6858003"/>
        </p:xfrm>
        <a:graphic>
          <a:graphicData uri="http://schemas.openxmlformats.org/drawingml/2006/table">
            <a:tbl>
              <a:tblPr>
                <a:tableStyleId>{5C22544A-7EE6-4342-B048-85BDC9FD1C3A}</a:tableStyleId>
              </a:tblPr>
              <a:tblGrid>
                <a:gridCol w="2030752">
                  <a:extLst>
                    <a:ext uri="{9D8B030D-6E8A-4147-A177-3AD203B41FA5}">
                      <a16:colId xmlns:a16="http://schemas.microsoft.com/office/drawing/2014/main" val="9547173"/>
                    </a:ext>
                  </a:extLst>
                </a:gridCol>
                <a:gridCol w="2257591">
                  <a:extLst>
                    <a:ext uri="{9D8B030D-6E8A-4147-A177-3AD203B41FA5}">
                      <a16:colId xmlns:a16="http://schemas.microsoft.com/office/drawing/2014/main" val="3182321955"/>
                    </a:ext>
                  </a:extLst>
                </a:gridCol>
                <a:gridCol w="2030752">
                  <a:extLst>
                    <a:ext uri="{9D8B030D-6E8A-4147-A177-3AD203B41FA5}">
                      <a16:colId xmlns:a16="http://schemas.microsoft.com/office/drawing/2014/main" val="2607255482"/>
                    </a:ext>
                  </a:extLst>
                </a:gridCol>
                <a:gridCol w="4693102">
                  <a:extLst>
                    <a:ext uri="{9D8B030D-6E8A-4147-A177-3AD203B41FA5}">
                      <a16:colId xmlns:a16="http://schemas.microsoft.com/office/drawing/2014/main" val="3740763531"/>
                    </a:ext>
                  </a:extLst>
                </a:gridCol>
                <a:gridCol w="1184606">
                  <a:extLst>
                    <a:ext uri="{9D8B030D-6E8A-4147-A177-3AD203B41FA5}">
                      <a16:colId xmlns:a16="http://schemas.microsoft.com/office/drawing/2014/main" val="3177450486"/>
                    </a:ext>
                  </a:extLst>
                </a:gridCol>
              </a:tblGrid>
              <a:tr h="379691">
                <a:tc>
                  <a:txBody>
                    <a:bodyPr/>
                    <a:lstStyle/>
                    <a:p>
                      <a:pPr algn="ctr" fontAlgn="ctr"/>
                      <a:r>
                        <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rPr>
                        <a:t>ローカルサイト名</a:t>
                      </a:r>
                      <a:endParaRPr lang="en-US" altLang="ja-JP"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solidFill>
                      <a:schemeClr val="accent1"/>
                    </a:solidFill>
                  </a:tcPr>
                </a:tc>
                <a:tc grid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[202026-0390]</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日高自動車道</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_</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新冠町</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_</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稲荷改良工事</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株</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出口組</a:t>
                      </a:r>
                    </a:p>
                  </a:txBody>
                  <a:tcPr marL="108000" marR="108000" marT="0" marB="0" anchor="ctr">
                    <a:lnR w="31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a:txBody>
                    <a:bodyPr/>
                    <a:lstStyle/>
                    <a:p>
                      <a:pPr algn="ctr" fontAlgn="ctr"/>
                      <a:r>
                        <a:rPr lang="en-US" altLang="ja-JP" sz="2000" b="0" i="0" u="none" strike="noStrike" dirty="0">
                          <a:ln>
                            <a:noFill/>
                          </a:ln>
                          <a:solidFill>
                            <a:schemeClr val="bg1"/>
                          </a:solidFill>
                          <a:effectLst/>
                          <a:latin typeface="メイリオ" panose="020B0604030504040204" pitchFamily="50" charset="-128"/>
                          <a:ea typeface="メイリオ" panose="020B0604030504040204" pitchFamily="50" charset="-128"/>
                        </a:rPr>
                        <a:t>04</a:t>
                      </a:r>
                    </a:p>
                  </a:txBody>
                  <a:tcPr marL="108000" marR="108000" marT="0" marB="0" anchor="ctr">
                    <a:lnL w="3175" cap="flat" cmpd="sng" algn="ctr">
                      <a:solidFill>
                        <a:schemeClr val="bg1"/>
                      </a:solidFill>
                      <a:prstDash val="solid"/>
                      <a:round/>
                      <a:headEnd type="none" w="med" len="med"/>
                      <a:tailEnd type="none" w="med" len="med"/>
                    </a:lnL>
                    <a:lnB w="3175" cap="flat" cmpd="sng" algn="ctr">
                      <a:solidFill>
                        <a:schemeClr val="bg1"/>
                      </a:solidFill>
                      <a:prstDash val="solid"/>
                      <a:round/>
                      <a:headEnd type="none" w="med" len="med"/>
                      <a:tailEnd type="none" w="med" len="med"/>
                    </a:lnB>
                    <a:solidFill>
                      <a:srgbClr val="4472C4"/>
                    </a:solidFill>
                  </a:tcPr>
                </a:tc>
                <a:extLst>
                  <a:ext uri="{0D108BD9-81ED-4DB2-BD59-A6C34878D82A}">
                    <a16:rowId xmlns:a16="http://schemas.microsoft.com/office/drawing/2014/main" val="1903256034"/>
                  </a:ext>
                </a:extLst>
              </a:tr>
              <a:tr h="379691">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項　  　目</a:t>
                      </a:r>
                      <a:endParaRPr lang="en-US" altLang="ja-JP" sz="1100" b="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solidFill>
                      <a:schemeClr val="accent1"/>
                    </a:solidFill>
                  </a:tcPr>
                </a:tc>
                <a:tc>
                  <a:txBody>
                    <a:bodyPr/>
                    <a:lstStyle/>
                    <a:p>
                      <a:pPr algn="ctr" fontAlgn="ct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創意工夫</a:t>
                      </a:r>
                    </a:p>
                  </a:txBody>
                  <a:tcPr marL="108000" marR="108000" marT="0" marB="0"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評 価 内 容</a:t>
                      </a:r>
                      <a:endPar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lnT w="12700" cap="flat" cmpd="sng" algn="ctr">
                      <a:solidFill>
                        <a:schemeClr val="bg1"/>
                      </a:solidFill>
                      <a:prstDash val="solid"/>
                      <a:round/>
                      <a:headEnd type="none" w="med" len="med"/>
                      <a:tailEnd type="none" w="med" len="med"/>
                    </a:lnT>
                    <a:solidFill>
                      <a:schemeClr val="accent1"/>
                    </a:solidFill>
                  </a:tcPr>
                </a:tc>
                <a:tc gridSpan="2">
                  <a:txBody>
                    <a:bodyPr/>
                    <a:lstStyle/>
                    <a:p>
                      <a:pPr lvl="1" algn="l" fontAlgn="b"/>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施工</a:t>
                      </a:r>
                      <a:r>
                        <a:rPr lang="en-US" altLang="ja-JP"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a:t>
                      </a: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インフラＤＸ</a:t>
                      </a:r>
                      <a:r>
                        <a:rPr lang="en-US" altLang="ja-JP"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a:t>
                      </a:r>
                      <a:endPar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endParaRPr>
                    </a:p>
                  </a:txBody>
                  <a:tcPr marL="108000" marR="108000" marT="0" marB="0" anchor="ctr">
                    <a:solidFill>
                      <a:schemeClr val="accent1">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2106744936"/>
                  </a:ext>
                </a:extLst>
              </a:tr>
              <a:tr h="379691">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実 施 内 容</a:t>
                      </a:r>
                      <a:endPar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lnR w="12700" cap="flat" cmpd="sng" algn="ctr">
                      <a:solidFill>
                        <a:schemeClr val="bg1"/>
                      </a:solidFill>
                      <a:prstDash val="solid"/>
                      <a:round/>
                      <a:headEnd type="none" w="med" len="med"/>
                      <a:tailEnd type="none" w="med" len="med"/>
                    </a:lnR>
                    <a:solidFill>
                      <a:schemeClr val="accent1"/>
                    </a:solidFill>
                  </a:tcPr>
                </a:tc>
                <a:tc gridSpan="4">
                  <a:txBody>
                    <a:bodyPr/>
                    <a:lstStyle/>
                    <a:p>
                      <a:pPr marL="457200" marR="0" lvl="1" indent="0" algn="l" defTabSz="914400" rtl="0" eaLnBrk="1" fontAlgn="ctr" latinLnBrk="0" hangingPunct="1">
                        <a:lnSpc>
                          <a:spcPct val="100000"/>
                        </a:lnSpc>
                        <a:spcBef>
                          <a:spcPts val="0"/>
                        </a:spcBef>
                        <a:spcAft>
                          <a:spcPts val="0"/>
                        </a:spcAft>
                        <a:buClrTx/>
                        <a:buSzTx/>
                        <a:buFontTx/>
                        <a:buNone/>
                        <a:tabLst/>
                        <a:defRPr/>
                      </a:pP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工事成果品フル電子化への取組</a:t>
                      </a:r>
                    </a:p>
                  </a:txBody>
                  <a:tcPr marL="108000" marR="108000" marT="0" marB="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817461031"/>
                  </a:ext>
                </a:extLst>
              </a:tr>
              <a:tr h="1442825">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説　    明</a:t>
                      </a:r>
                      <a:endPar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lnR w="12700" cap="flat" cmpd="sng" algn="ctr">
                      <a:solidFill>
                        <a:schemeClr val="bg1"/>
                      </a:solidFill>
                      <a:prstDash val="solid"/>
                      <a:round/>
                      <a:headEnd type="none" w="med" len="med"/>
                      <a:tailEnd type="none" w="med" len="med"/>
                    </a:lnR>
                    <a:solidFill>
                      <a:srgbClr val="4472C4"/>
                    </a:solidFill>
                  </a:tcPr>
                </a:tc>
                <a:tc gridSpan="4">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➀</a:t>
                      </a:r>
                      <a:r>
                        <a:rPr lang="ja-JP" altLang="en-US" sz="1100" b="0" i="0" u="none" strike="noStrike" dirty="0">
                          <a:solidFill>
                            <a:srgbClr val="002060"/>
                          </a:solidFill>
                          <a:effectLst/>
                          <a:latin typeface="BIZ UDゴシック" panose="020B0400000000000000" pitchFamily="49" charset="-128"/>
                          <a:ea typeface="BIZ UDゴシック" panose="020B0400000000000000" pitchFamily="49" charset="-128"/>
                        </a:rPr>
                        <a:t>工事書類作成の簡素化や工事完成検査の効率化をする上で、工事成果品のフル電子化を行った。</a:t>
                      </a:r>
                      <a:endParaRPr lang="en-US" altLang="ja-JP" sz="1100" b="0" i="0" u="none" strike="noStrike" dirty="0">
                        <a:solidFill>
                          <a:srgbClr val="002060"/>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100" b="0" i="0" u="none" strike="noStrike" dirty="0">
                          <a:solidFill>
                            <a:srgbClr val="002060"/>
                          </a:solidFill>
                          <a:effectLst/>
                          <a:latin typeface="BIZ UDゴシック" panose="020B0400000000000000" pitchFamily="49" charset="-128"/>
                          <a:ea typeface="BIZ UDゴシック" panose="020B0400000000000000" pitchFamily="49" charset="-128"/>
                        </a:rPr>
                        <a:t>②フル電子化した完成書類の納品方法や書類の取りまとめ方法など工事完成検査での効率的な受験方法等について講習会を受講し、情報共有を図った。</a:t>
                      </a:r>
                      <a:endParaRPr lang="en-US" altLang="ja-JP" sz="1100" b="0" i="0" u="none" strike="noStrike" dirty="0">
                        <a:solidFill>
                          <a:srgbClr val="002060"/>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100" b="0" i="0" u="none" strike="noStrike" dirty="0">
                          <a:solidFill>
                            <a:srgbClr val="002060"/>
                          </a:solidFill>
                          <a:effectLst/>
                          <a:latin typeface="BIZ UDゴシック" panose="020B0400000000000000" pitchFamily="49" charset="-128"/>
                          <a:ea typeface="BIZ UDゴシック" panose="020B0400000000000000" pitchFamily="49" charset="-128"/>
                        </a:rPr>
                        <a:t>③工事施工中の立会確認や段階確認などでも遠隔臨場検査を活用し紙資料の削減、書類作成の効率化を実施した。これにより紙での提出書類がなくなり、保存期間内の廃棄書類の削減、手待ち時間の削減等に寄与した。</a:t>
                      </a:r>
                      <a:endParaRPr lang="en-US" altLang="ja-JP" sz="1100" b="0" i="0" u="none" strike="noStrike" dirty="0">
                        <a:solidFill>
                          <a:srgbClr val="002060"/>
                        </a:solidFill>
                        <a:effectLst/>
                        <a:latin typeface="BIZ UDゴシック" panose="020B0400000000000000" pitchFamily="49" charset="-128"/>
                        <a:ea typeface="BIZ UDゴシック" panose="020B0400000000000000" pitchFamily="49" charset="-128"/>
                      </a:endParaRPr>
                    </a:p>
                  </a:txBody>
                  <a:tcPr marL="108000" marR="108000" marT="3600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DAE3F3"/>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376653904"/>
                  </a:ext>
                </a:extLst>
              </a:tr>
              <a:tr h="4276105">
                <a:tc gridSpan="5">
                  <a:txBody>
                    <a:bodyPr/>
                    <a:lstStyle/>
                    <a:p>
                      <a:pPr algn="l" fontAlgn="b"/>
                      <a:endPar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endParaRPr>
                    </a:p>
                  </a:txBody>
                  <a:tcPr marL="9525" marR="9525" marT="9525" marB="0">
                    <a:solidFill>
                      <a:srgbClr val="DAE3F3"/>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107951424"/>
                  </a:ext>
                </a:extLst>
              </a:tr>
            </a:tbl>
          </a:graphicData>
        </a:graphic>
      </p:graphicFrame>
      <p:sp>
        <p:nvSpPr>
          <p:cNvPr id="19" name="テキスト ボックス 5">
            <a:extLst>
              <a:ext uri="{FF2B5EF4-FFF2-40B4-BE49-F238E27FC236}">
                <a16:creationId xmlns:a16="http://schemas.microsoft.com/office/drawing/2014/main" id="{4C60A6E2-2AD3-40B6-9AA3-09B4919FFA1F}"/>
              </a:ext>
            </a:extLst>
          </p:cNvPr>
          <p:cNvSpPr txBox="1"/>
          <p:nvPr/>
        </p:nvSpPr>
        <p:spPr>
          <a:xfrm>
            <a:off x="4063443" y="2614426"/>
            <a:ext cx="2018502" cy="24198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none" tIns="36000" bIns="36000"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dirty="0">
                <a:latin typeface="BIZ UDゴシック" panose="020B0400000000000000" pitchFamily="49" charset="-128"/>
                <a:ea typeface="BIZ UDゴシック" panose="020B0400000000000000" pitchFamily="49" charset="-128"/>
              </a:rPr>
              <a:t>▼②工事書類簡素化の講習会</a:t>
            </a:r>
          </a:p>
        </p:txBody>
      </p:sp>
      <p:sp>
        <p:nvSpPr>
          <p:cNvPr id="21" name="テキスト ボックス 5">
            <a:extLst>
              <a:ext uri="{FF2B5EF4-FFF2-40B4-BE49-F238E27FC236}">
                <a16:creationId xmlns:a16="http://schemas.microsoft.com/office/drawing/2014/main" id="{4178EBC8-6189-4013-8174-AA953E1C77A8}"/>
              </a:ext>
            </a:extLst>
          </p:cNvPr>
          <p:cNvSpPr txBox="1"/>
          <p:nvPr/>
        </p:nvSpPr>
        <p:spPr>
          <a:xfrm>
            <a:off x="120477" y="2613241"/>
            <a:ext cx="1877437" cy="24198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none" tIns="36000" bIns="36000"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dirty="0">
                <a:latin typeface="BIZ UDゴシック" panose="020B0400000000000000" pitchFamily="49" charset="-128"/>
                <a:ea typeface="BIZ UDゴシック" panose="020B0400000000000000" pitchFamily="49" charset="-128"/>
              </a:rPr>
              <a:t>▼➀完成書類保存フォルダ</a:t>
            </a:r>
          </a:p>
        </p:txBody>
      </p:sp>
      <p:sp>
        <p:nvSpPr>
          <p:cNvPr id="14" name="テキスト ボックス 5">
            <a:extLst>
              <a:ext uri="{FF2B5EF4-FFF2-40B4-BE49-F238E27FC236}">
                <a16:creationId xmlns:a16="http://schemas.microsoft.com/office/drawing/2014/main" id="{4C60A6E2-2AD3-40B6-9AA3-09B4919FFA1F}"/>
              </a:ext>
            </a:extLst>
          </p:cNvPr>
          <p:cNvSpPr txBox="1"/>
          <p:nvPr/>
        </p:nvSpPr>
        <p:spPr>
          <a:xfrm>
            <a:off x="8108043" y="2641648"/>
            <a:ext cx="2723824" cy="24198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none" tIns="36000" bIns="36000"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dirty="0">
                <a:latin typeface="BIZ UDゴシック" panose="020B0400000000000000" pitchFamily="49" charset="-128"/>
                <a:ea typeface="BIZ UDゴシック" panose="020B0400000000000000" pitchFamily="49" charset="-128"/>
              </a:rPr>
              <a:t>▼③遠隔臨場による立会確認、社内検査</a:t>
            </a:r>
          </a:p>
        </p:txBody>
      </p:sp>
      <p:pic>
        <p:nvPicPr>
          <p:cNvPr id="16" name="図 15"/>
          <p:cNvPicPr>
            <a:picLocks noChangeAspect="1"/>
          </p:cNvPicPr>
          <p:nvPr/>
        </p:nvPicPr>
        <p:blipFill rotWithShape="1">
          <a:blip r:embed="rId2" cstate="print">
            <a:extLst>
              <a:ext uri="{28A0092B-C50C-407E-A947-70E740481C1C}">
                <a14:useLocalDpi xmlns:a14="http://schemas.microsoft.com/office/drawing/2010/main" val="0"/>
              </a:ext>
            </a:extLst>
          </a:blip>
          <a:srcRect l="25353" t="8602" r="805" b="7409"/>
          <a:stretch/>
        </p:blipFill>
        <p:spPr>
          <a:xfrm>
            <a:off x="4063443" y="2935399"/>
            <a:ext cx="3204000" cy="2160000"/>
          </a:xfrm>
          <a:prstGeom prst="rect">
            <a:avLst/>
          </a:prstGeom>
          <a:ln>
            <a:solidFill>
              <a:schemeClr val="tx1"/>
            </a:solidFill>
          </a:ln>
        </p:spPr>
      </p:pic>
      <p:pic>
        <p:nvPicPr>
          <p:cNvPr id="18" name="図 17"/>
          <p:cNvPicPr>
            <a:picLocks noChangeAspect="1"/>
          </p:cNvPicPr>
          <p:nvPr/>
        </p:nvPicPr>
        <p:blipFill rotWithShape="1">
          <a:blip r:embed="rId3" cstate="print">
            <a:extLst>
              <a:ext uri="{28A0092B-C50C-407E-A947-70E740481C1C}">
                <a14:useLocalDpi xmlns:a14="http://schemas.microsoft.com/office/drawing/2010/main" val="0"/>
              </a:ext>
            </a:extLst>
          </a:blip>
          <a:srcRect l="-1" t="10801" r="1436" b="10288"/>
          <a:stretch/>
        </p:blipFill>
        <p:spPr>
          <a:xfrm>
            <a:off x="5436896" y="4917767"/>
            <a:ext cx="2614154" cy="1779362"/>
          </a:xfrm>
          <a:prstGeom prst="rect">
            <a:avLst/>
          </a:prstGeom>
          <a:ln>
            <a:solidFill>
              <a:schemeClr val="tx1"/>
            </a:solidFill>
          </a:ln>
        </p:spPr>
      </p:pic>
      <p:pic>
        <p:nvPicPr>
          <p:cNvPr id="4" name="図 3" descr="グラフィカル ユーザー インターフェイス, テキスト, アプリケーション, メール&#10;&#10;自動的に生成された説明">
            <a:extLst>
              <a:ext uri="{FF2B5EF4-FFF2-40B4-BE49-F238E27FC236}">
                <a16:creationId xmlns:a16="http://schemas.microsoft.com/office/drawing/2014/main" id="{740B0021-122E-474F-9705-0783B387B8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26" y="2935399"/>
            <a:ext cx="3762874" cy="3699164"/>
          </a:xfrm>
          <a:prstGeom prst="rect">
            <a:avLst/>
          </a:prstGeom>
        </p:spPr>
      </p:pic>
      <p:sp>
        <p:nvSpPr>
          <p:cNvPr id="3" name="正方形/長方形 2"/>
          <p:cNvSpPr/>
          <p:nvPr/>
        </p:nvSpPr>
        <p:spPr>
          <a:xfrm>
            <a:off x="73927" y="3429001"/>
            <a:ext cx="1052910" cy="31588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1"/>
          </a:p>
        </p:txBody>
      </p:sp>
      <p:pic>
        <p:nvPicPr>
          <p:cNvPr id="6" name="図 5" descr="コンピューターのスクリーンショット&#10;&#10;自動的に生成された説明">
            <a:extLst>
              <a:ext uri="{FF2B5EF4-FFF2-40B4-BE49-F238E27FC236}">
                <a16:creationId xmlns:a16="http://schemas.microsoft.com/office/drawing/2014/main" id="{07975DC6-039F-403F-B761-9ABE35662D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0175" y="4813938"/>
            <a:ext cx="3340036" cy="1820625"/>
          </a:xfrm>
          <a:prstGeom prst="rect">
            <a:avLst/>
          </a:prstGeom>
        </p:spPr>
      </p:pic>
      <p:pic>
        <p:nvPicPr>
          <p:cNvPr id="8" name="図 7" descr="グラフィカル ユーザー インターフェイス, アプリケーション, Teams&#10;&#10;自動的に生成された説明">
            <a:extLst>
              <a:ext uri="{FF2B5EF4-FFF2-40B4-BE49-F238E27FC236}">
                <a16:creationId xmlns:a16="http://schemas.microsoft.com/office/drawing/2014/main" id="{5C198AFF-67F9-4375-918C-65E97B07A2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0237" y="2935399"/>
            <a:ext cx="3206338" cy="1742162"/>
          </a:xfrm>
          <a:prstGeom prst="rect">
            <a:avLst/>
          </a:prstGeom>
        </p:spPr>
      </p:pic>
    </p:spTree>
    <p:extLst>
      <p:ext uri="{BB962C8B-B14F-4D97-AF65-F5344CB8AC3E}">
        <p14:creationId xmlns:p14="http://schemas.microsoft.com/office/powerpoint/2010/main" val="345016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aphicFrame>
        <p:nvGraphicFramePr>
          <p:cNvPr id="17" name="表 16">
            <a:extLst>
              <a:ext uri="{FF2B5EF4-FFF2-40B4-BE49-F238E27FC236}">
                <a16:creationId xmlns:a16="http://schemas.microsoft.com/office/drawing/2014/main" id="{2201639C-A9C7-47E0-942B-4B8D421D9B4E}"/>
              </a:ext>
            </a:extLst>
          </p:cNvPr>
          <p:cNvGraphicFramePr>
            <a:graphicFrameLocks noGrp="1"/>
          </p:cNvGraphicFramePr>
          <p:nvPr>
            <p:extLst>
              <p:ext uri="{D42A27DB-BD31-4B8C-83A1-F6EECF244321}">
                <p14:modId xmlns:p14="http://schemas.microsoft.com/office/powerpoint/2010/main" val="3661389086"/>
              </p:ext>
            </p:extLst>
          </p:nvPr>
        </p:nvGraphicFramePr>
        <p:xfrm>
          <a:off x="6" y="1"/>
          <a:ext cx="12196803" cy="6862286"/>
        </p:xfrm>
        <a:graphic>
          <a:graphicData uri="http://schemas.openxmlformats.org/drawingml/2006/table">
            <a:tbl>
              <a:tblPr>
                <a:tableStyleId>{5C22544A-7EE6-4342-B048-85BDC9FD1C3A}</a:tableStyleId>
              </a:tblPr>
              <a:tblGrid>
                <a:gridCol w="2030752">
                  <a:extLst>
                    <a:ext uri="{9D8B030D-6E8A-4147-A177-3AD203B41FA5}">
                      <a16:colId xmlns:a16="http://schemas.microsoft.com/office/drawing/2014/main" val="9547173"/>
                    </a:ext>
                  </a:extLst>
                </a:gridCol>
                <a:gridCol w="2257591">
                  <a:extLst>
                    <a:ext uri="{9D8B030D-6E8A-4147-A177-3AD203B41FA5}">
                      <a16:colId xmlns:a16="http://schemas.microsoft.com/office/drawing/2014/main" val="3182321955"/>
                    </a:ext>
                  </a:extLst>
                </a:gridCol>
                <a:gridCol w="2030752">
                  <a:extLst>
                    <a:ext uri="{9D8B030D-6E8A-4147-A177-3AD203B41FA5}">
                      <a16:colId xmlns:a16="http://schemas.microsoft.com/office/drawing/2014/main" val="2607255482"/>
                    </a:ext>
                  </a:extLst>
                </a:gridCol>
                <a:gridCol w="4693102">
                  <a:extLst>
                    <a:ext uri="{9D8B030D-6E8A-4147-A177-3AD203B41FA5}">
                      <a16:colId xmlns:a16="http://schemas.microsoft.com/office/drawing/2014/main" val="3740763531"/>
                    </a:ext>
                  </a:extLst>
                </a:gridCol>
                <a:gridCol w="1184606">
                  <a:extLst>
                    <a:ext uri="{9D8B030D-6E8A-4147-A177-3AD203B41FA5}">
                      <a16:colId xmlns:a16="http://schemas.microsoft.com/office/drawing/2014/main" val="3177450486"/>
                    </a:ext>
                  </a:extLst>
                </a:gridCol>
              </a:tblGrid>
              <a:tr h="379691">
                <a:tc>
                  <a:txBody>
                    <a:bodyPr/>
                    <a:lstStyle/>
                    <a:p>
                      <a:pPr algn="ctr" fontAlgn="ctr"/>
                      <a:r>
                        <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rPr>
                        <a:t>ローカルサイト名</a:t>
                      </a:r>
                      <a:endParaRPr lang="en-US" altLang="ja-JP"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solidFill>
                      <a:schemeClr val="accent1"/>
                    </a:solidFill>
                  </a:tcPr>
                </a:tc>
                <a:tc grid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[202026-0390]</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日高自動車道</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_</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新冠町</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_</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稲荷改良工事</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株</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出口組</a:t>
                      </a:r>
                    </a:p>
                  </a:txBody>
                  <a:tcPr marL="108000" marR="108000" marT="0" marB="0" anchor="ctr">
                    <a:lnR w="31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a:txBody>
                    <a:bodyPr/>
                    <a:lstStyle/>
                    <a:p>
                      <a:pPr algn="ctr" fontAlgn="ctr"/>
                      <a:r>
                        <a:rPr lang="en-US" altLang="ja-JP" sz="2000" b="0" i="0" u="none" strike="noStrike" dirty="0">
                          <a:ln>
                            <a:noFill/>
                          </a:ln>
                          <a:solidFill>
                            <a:schemeClr val="bg1"/>
                          </a:solidFill>
                          <a:effectLst/>
                          <a:latin typeface="メイリオ" panose="020B0604030504040204" pitchFamily="50" charset="-128"/>
                          <a:ea typeface="メイリオ" panose="020B0604030504040204" pitchFamily="50" charset="-128"/>
                        </a:rPr>
                        <a:t>05</a:t>
                      </a:r>
                    </a:p>
                  </a:txBody>
                  <a:tcPr marL="108000" marR="108000" marT="0" marB="0" anchor="ctr">
                    <a:lnL w="3175" cap="flat" cmpd="sng" algn="ctr">
                      <a:solidFill>
                        <a:schemeClr val="bg1"/>
                      </a:solidFill>
                      <a:prstDash val="solid"/>
                      <a:round/>
                      <a:headEnd type="none" w="med" len="med"/>
                      <a:tailEnd type="none" w="med" len="med"/>
                    </a:lnL>
                    <a:lnB w="3175" cap="flat" cmpd="sng" algn="ctr">
                      <a:solidFill>
                        <a:schemeClr val="bg1"/>
                      </a:solidFill>
                      <a:prstDash val="solid"/>
                      <a:round/>
                      <a:headEnd type="none" w="med" len="med"/>
                      <a:tailEnd type="none" w="med" len="med"/>
                    </a:lnB>
                    <a:solidFill>
                      <a:srgbClr val="4472C4"/>
                    </a:solidFill>
                  </a:tcPr>
                </a:tc>
                <a:extLst>
                  <a:ext uri="{0D108BD9-81ED-4DB2-BD59-A6C34878D82A}">
                    <a16:rowId xmlns:a16="http://schemas.microsoft.com/office/drawing/2014/main" val="1903256034"/>
                  </a:ext>
                </a:extLst>
              </a:tr>
              <a:tr h="379691">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項　  　目</a:t>
                      </a:r>
                      <a:endParaRPr lang="en-US" altLang="ja-JP" sz="1100" b="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solidFill>
                      <a:schemeClr val="accent1"/>
                    </a:solidFill>
                  </a:tcPr>
                </a:tc>
                <a:tc>
                  <a:txBody>
                    <a:bodyPr/>
                    <a:lstStyle/>
                    <a:p>
                      <a:pPr algn="ctr" fontAlgn="ct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創意工夫</a:t>
                      </a:r>
                    </a:p>
                  </a:txBody>
                  <a:tcPr marL="108000" marR="108000" marT="0" marB="0"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評 価 内 容</a:t>
                      </a:r>
                      <a:endPar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lnT w="12700" cap="flat" cmpd="sng" algn="ctr">
                      <a:solidFill>
                        <a:schemeClr val="bg1"/>
                      </a:solidFill>
                      <a:prstDash val="solid"/>
                      <a:round/>
                      <a:headEnd type="none" w="med" len="med"/>
                      <a:tailEnd type="none" w="med" len="med"/>
                    </a:lnT>
                    <a:solidFill>
                      <a:schemeClr val="accent1"/>
                    </a:solidFill>
                  </a:tcPr>
                </a:tc>
                <a:tc gridSpan="2">
                  <a:txBody>
                    <a:bodyPr/>
                    <a:lstStyle/>
                    <a:p>
                      <a:pPr lvl="1" algn="l" fontAlgn="b"/>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施工</a:t>
                      </a:r>
                    </a:p>
                  </a:txBody>
                  <a:tcPr marL="108000" marR="108000" marT="0" marB="0" anchor="ctr">
                    <a:solidFill>
                      <a:schemeClr val="accent1">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2106744936"/>
                  </a:ext>
                </a:extLst>
              </a:tr>
              <a:tr h="379691">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実 施 内 容</a:t>
                      </a:r>
                      <a:endPar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lnR w="12700" cap="flat" cmpd="sng" algn="ctr">
                      <a:solidFill>
                        <a:schemeClr val="bg1"/>
                      </a:solidFill>
                      <a:prstDash val="solid"/>
                      <a:round/>
                      <a:headEnd type="none" w="med" len="med"/>
                      <a:tailEnd type="none" w="med" len="med"/>
                    </a:lnR>
                    <a:solidFill>
                      <a:schemeClr val="accent1"/>
                    </a:solidFill>
                  </a:tcPr>
                </a:tc>
                <a:tc gridSpan="4">
                  <a:txBody>
                    <a:bodyPr/>
                    <a:lstStyle/>
                    <a:p>
                      <a:pPr marL="457200" marR="0" lvl="1" indent="0" algn="l" defTabSz="914400" rtl="0" eaLnBrk="1" fontAlgn="ctr" latinLnBrk="0" hangingPunct="1">
                        <a:lnSpc>
                          <a:spcPct val="100000"/>
                        </a:lnSpc>
                        <a:spcBef>
                          <a:spcPts val="0"/>
                        </a:spcBef>
                        <a:spcAft>
                          <a:spcPts val="0"/>
                        </a:spcAft>
                        <a:buClrTx/>
                        <a:buSzTx/>
                        <a:buFontTx/>
                        <a:buNone/>
                        <a:tabLst/>
                        <a:defRPr/>
                      </a:pP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スマートフォンアプリ</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『LINE』</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による他工事とのリアルタイムな情報共有</a:t>
                      </a:r>
                    </a:p>
                  </a:txBody>
                  <a:tcPr marL="108000" marR="108000" marT="0" marB="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817461031"/>
                  </a:ext>
                </a:extLst>
              </a:tr>
              <a:tr h="1447108">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説　    明</a:t>
                      </a:r>
                      <a:endPar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lnR w="12700" cap="flat" cmpd="sng" algn="ctr">
                      <a:solidFill>
                        <a:schemeClr val="bg1"/>
                      </a:solidFill>
                      <a:prstDash val="solid"/>
                      <a:round/>
                      <a:headEnd type="none" w="med" len="med"/>
                      <a:tailEnd type="none" w="med" len="med"/>
                    </a:lnR>
                    <a:solidFill>
                      <a:srgbClr val="4472C4"/>
                    </a:solidFill>
                  </a:tcPr>
                </a:tc>
                <a:tc gridSpan="4">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　当工事の日高自動車道の協議会で、</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スマートフォンアプリ</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『LINE』</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でグループ</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LINE</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を作成し、重機械の搬入・ダンプトラックの稼働状況・その他打合せ事項を遅滞なく情報共有する事で、円滑に工事を進めた。</a:t>
                      </a:r>
                    </a:p>
                    <a:p>
                      <a:pPr marL="0" marR="0" lvl="0" indent="0" algn="l" defTabSz="914400" rtl="0" eaLnBrk="1" fontAlgn="t" latinLnBrk="0" hangingPunct="1">
                        <a:lnSpc>
                          <a:spcPct val="100000"/>
                        </a:lnSpc>
                        <a:spcBef>
                          <a:spcPts val="0"/>
                        </a:spcBef>
                        <a:spcAft>
                          <a:spcPts val="0"/>
                        </a:spcAft>
                        <a:buClrTx/>
                        <a:buSzTx/>
                        <a:buFontTx/>
                        <a:buNone/>
                        <a:tabLst/>
                        <a:defRPr/>
                      </a:pPr>
                      <a:endParaRPr lang="en-US" altLang="ja-JP"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endParaRPr>
                    </a:p>
                  </a:txBody>
                  <a:tcPr marL="108000" marR="108000" marT="3600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DAE3F3"/>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376653904"/>
                  </a:ext>
                </a:extLst>
              </a:tr>
              <a:tr h="4276105">
                <a:tc gridSpan="5">
                  <a:txBody>
                    <a:bodyPr/>
                    <a:lstStyle/>
                    <a:p>
                      <a:pPr algn="l" fontAlgn="b"/>
                      <a:endPar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endParaRPr>
                    </a:p>
                  </a:txBody>
                  <a:tcPr marL="9525" marR="9525" marT="9525" marB="0">
                    <a:solidFill>
                      <a:srgbClr val="DAE3F3"/>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107951424"/>
                  </a:ext>
                </a:extLst>
              </a:tr>
            </a:tbl>
          </a:graphicData>
        </a:graphic>
      </p:graphicFrame>
      <p:sp>
        <p:nvSpPr>
          <p:cNvPr id="21" name="テキスト ボックス 5">
            <a:extLst>
              <a:ext uri="{FF2B5EF4-FFF2-40B4-BE49-F238E27FC236}">
                <a16:creationId xmlns:a16="http://schemas.microsoft.com/office/drawing/2014/main" id="{4178EBC8-6189-4013-8174-AA953E1C77A8}"/>
              </a:ext>
            </a:extLst>
          </p:cNvPr>
          <p:cNvSpPr txBox="1"/>
          <p:nvPr/>
        </p:nvSpPr>
        <p:spPr>
          <a:xfrm>
            <a:off x="5157280" y="2678147"/>
            <a:ext cx="1877437" cy="24198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none" tIns="36000" bIns="36000"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dirty="0">
                <a:latin typeface="BIZ UDゴシック" panose="020B0400000000000000" pitchFamily="49" charset="-128"/>
                <a:ea typeface="BIZ UDゴシック" panose="020B0400000000000000" pitchFamily="49" charset="-128"/>
              </a:rPr>
              <a:t>▼グループ</a:t>
            </a:r>
            <a:r>
              <a:rPr lang="en-US" altLang="ja-JP" dirty="0">
                <a:latin typeface="BIZ UDゴシック" panose="020B0400000000000000" pitchFamily="49" charset="-128"/>
                <a:ea typeface="BIZ UDゴシック" panose="020B0400000000000000" pitchFamily="49" charset="-128"/>
              </a:rPr>
              <a:t>LINE</a:t>
            </a:r>
            <a:r>
              <a:rPr lang="ja-JP" altLang="en-US" dirty="0">
                <a:latin typeface="BIZ UDゴシック" panose="020B0400000000000000" pitchFamily="49" charset="-128"/>
                <a:ea typeface="BIZ UDゴシック" panose="020B0400000000000000" pitchFamily="49" charset="-128"/>
              </a:rPr>
              <a:t>での打合せ</a:t>
            </a:r>
          </a:p>
        </p:txBody>
      </p:sp>
      <p:pic>
        <p:nvPicPr>
          <p:cNvPr id="3" name="図 2">
            <a:extLst>
              <a:ext uri="{FF2B5EF4-FFF2-40B4-BE49-F238E27FC236}">
                <a16:creationId xmlns:a16="http://schemas.microsoft.com/office/drawing/2014/main" id="{9B6D13B1-1D6C-4DFC-9F97-B0950AEE5E2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41139" y="3051907"/>
            <a:ext cx="2109721" cy="3752490"/>
          </a:xfrm>
          <a:prstGeom prst="rect">
            <a:avLst/>
          </a:prstGeom>
        </p:spPr>
      </p:pic>
      <p:pic>
        <p:nvPicPr>
          <p:cNvPr id="7" name="図 6">
            <a:extLst>
              <a:ext uri="{FF2B5EF4-FFF2-40B4-BE49-F238E27FC236}">
                <a16:creationId xmlns:a16="http://schemas.microsoft.com/office/drawing/2014/main" id="{DA87A8B1-86BA-4CDC-828F-034C015E50C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721255" y="3051905"/>
            <a:ext cx="2109721" cy="3752490"/>
          </a:xfrm>
          <a:prstGeom prst="rect">
            <a:avLst/>
          </a:prstGeom>
        </p:spPr>
      </p:pic>
      <p:pic>
        <p:nvPicPr>
          <p:cNvPr id="9" name="図 8">
            <a:extLst>
              <a:ext uri="{FF2B5EF4-FFF2-40B4-BE49-F238E27FC236}">
                <a16:creationId xmlns:a16="http://schemas.microsoft.com/office/drawing/2014/main" id="{BD93A14D-75AD-45C2-9B28-BE2136FFC4A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423847" y="3051906"/>
            <a:ext cx="2109721" cy="3752490"/>
          </a:xfrm>
          <a:prstGeom prst="rect">
            <a:avLst/>
          </a:prstGeom>
        </p:spPr>
      </p:pic>
    </p:spTree>
    <p:extLst>
      <p:ext uri="{BB962C8B-B14F-4D97-AF65-F5344CB8AC3E}">
        <p14:creationId xmlns:p14="http://schemas.microsoft.com/office/powerpoint/2010/main" val="2629438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aphicFrame>
        <p:nvGraphicFramePr>
          <p:cNvPr id="17" name="表 16">
            <a:extLst>
              <a:ext uri="{FF2B5EF4-FFF2-40B4-BE49-F238E27FC236}">
                <a16:creationId xmlns:a16="http://schemas.microsoft.com/office/drawing/2014/main" id="{2201639C-A9C7-47E0-942B-4B8D421D9B4E}"/>
              </a:ext>
            </a:extLst>
          </p:cNvPr>
          <p:cNvGraphicFramePr>
            <a:graphicFrameLocks noGrp="1"/>
          </p:cNvGraphicFramePr>
          <p:nvPr>
            <p:extLst>
              <p:ext uri="{D42A27DB-BD31-4B8C-83A1-F6EECF244321}">
                <p14:modId xmlns:p14="http://schemas.microsoft.com/office/powerpoint/2010/main" val="4266228620"/>
              </p:ext>
            </p:extLst>
          </p:nvPr>
        </p:nvGraphicFramePr>
        <p:xfrm>
          <a:off x="6" y="-1"/>
          <a:ext cx="12196803" cy="6858003"/>
        </p:xfrm>
        <a:graphic>
          <a:graphicData uri="http://schemas.openxmlformats.org/drawingml/2006/table">
            <a:tbl>
              <a:tblPr>
                <a:tableStyleId>{5C22544A-7EE6-4342-B048-85BDC9FD1C3A}</a:tableStyleId>
              </a:tblPr>
              <a:tblGrid>
                <a:gridCol w="2030752">
                  <a:extLst>
                    <a:ext uri="{9D8B030D-6E8A-4147-A177-3AD203B41FA5}">
                      <a16:colId xmlns:a16="http://schemas.microsoft.com/office/drawing/2014/main" val="9547173"/>
                    </a:ext>
                  </a:extLst>
                </a:gridCol>
                <a:gridCol w="2257591">
                  <a:extLst>
                    <a:ext uri="{9D8B030D-6E8A-4147-A177-3AD203B41FA5}">
                      <a16:colId xmlns:a16="http://schemas.microsoft.com/office/drawing/2014/main" val="3182321955"/>
                    </a:ext>
                  </a:extLst>
                </a:gridCol>
                <a:gridCol w="2030752">
                  <a:extLst>
                    <a:ext uri="{9D8B030D-6E8A-4147-A177-3AD203B41FA5}">
                      <a16:colId xmlns:a16="http://schemas.microsoft.com/office/drawing/2014/main" val="2607255482"/>
                    </a:ext>
                  </a:extLst>
                </a:gridCol>
                <a:gridCol w="4693102">
                  <a:extLst>
                    <a:ext uri="{9D8B030D-6E8A-4147-A177-3AD203B41FA5}">
                      <a16:colId xmlns:a16="http://schemas.microsoft.com/office/drawing/2014/main" val="3740763531"/>
                    </a:ext>
                  </a:extLst>
                </a:gridCol>
                <a:gridCol w="1184606">
                  <a:extLst>
                    <a:ext uri="{9D8B030D-6E8A-4147-A177-3AD203B41FA5}">
                      <a16:colId xmlns:a16="http://schemas.microsoft.com/office/drawing/2014/main" val="3177450486"/>
                    </a:ext>
                  </a:extLst>
                </a:gridCol>
              </a:tblGrid>
              <a:tr h="379691">
                <a:tc>
                  <a:txBody>
                    <a:bodyPr/>
                    <a:lstStyle/>
                    <a:p>
                      <a:pPr algn="ctr" fontAlgn="ctr"/>
                      <a:r>
                        <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rPr>
                        <a:t>ローカルサイト名</a:t>
                      </a:r>
                      <a:endParaRPr lang="en-US" altLang="ja-JP"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solidFill>
                      <a:schemeClr val="accent1"/>
                    </a:solidFill>
                  </a:tcPr>
                </a:tc>
                <a:tc gridSpan="3">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[202026-0390]</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日高自動車道</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_</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新冠町</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_</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稲荷改良工事</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株</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出口組</a:t>
                      </a:r>
                    </a:p>
                  </a:txBody>
                  <a:tcPr marL="108000" marR="108000" marT="0" marB="0" anchor="ctr">
                    <a:lnR w="31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a:txBody>
                    <a:bodyPr/>
                    <a:lstStyle/>
                    <a:p>
                      <a:pPr algn="ctr" fontAlgn="ctr"/>
                      <a:r>
                        <a:rPr lang="en-US" altLang="ja-JP" sz="2000" b="0" i="0" u="none" strike="noStrike" dirty="0">
                          <a:ln>
                            <a:noFill/>
                          </a:ln>
                          <a:solidFill>
                            <a:schemeClr val="bg1"/>
                          </a:solidFill>
                          <a:effectLst/>
                          <a:latin typeface="メイリオ" panose="020B0604030504040204" pitchFamily="50" charset="-128"/>
                          <a:ea typeface="メイリオ" panose="020B0604030504040204" pitchFamily="50" charset="-128"/>
                        </a:rPr>
                        <a:t>06</a:t>
                      </a:r>
                    </a:p>
                  </a:txBody>
                  <a:tcPr marL="108000" marR="108000" marT="0" marB="0" anchor="ctr">
                    <a:lnL w="3175" cap="flat" cmpd="sng" algn="ctr">
                      <a:solidFill>
                        <a:schemeClr val="bg1"/>
                      </a:solidFill>
                      <a:prstDash val="solid"/>
                      <a:round/>
                      <a:headEnd type="none" w="med" len="med"/>
                      <a:tailEnd type="none" w="med" len="med"/>
                    </a:lnL>
                    <a:lnB w="3175" cap="flat" cmpd="sng" algn="ctr">
                      <a:solidFill>
                        <a:schemeClr val="bg1"/>
                      </a:solidFill>
                      <a:prstDash val="solid"/>
                      <a:round/>
                      <a:headEnd type="none" w="med" len="med"/>
                      <a:tailEnd type="none" w="med" len="med"/>
                    </a:lnB>
                    <a:solidFill>
                      <a:srgbClr val="4472C4"/>
                    </a:solidFill>
                  </a:tcPr>
                </a:tc>
                <a:extLst>
                  <a:ext uri="{0D108BD9-81ED-4DB2-BD59-A6C34878D82A}">
                    <a16:rowId xmlns:a16="http://schemas.microsoft.com/office/drawing/2014/main" val="1903256034"/>
                  </a:ext>
                </a:extLst>
              </a:tr>
              <a:tr h="379691">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項　  　目</a:t>
                      </a:r>
                      <a:endParaRPr lang="en-US" altLang="ja-JP" sz="1100" b="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solidFill>
                      <a:schemeClr val="accent1"/>
                    </a:solidFill>
                  </a:tcPr>
                </a:tc>
                <a:tc>
                  <a:txBody>
                    <a:bodyPr/>
                    <a:lstStyle/>
                    <a:p>
                      <a:pPr algn="ctr" fontAlgn="ct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創意工夫</a:t>
                      </a:r>
                    </a:p>
                  </a:txBody>
                  <a:tcPr marL="108000" marR="108000" marT="0" marB="0"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評 価 内 容</a:t>
                      </a:r>
                      <a:endPar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lnT w="12700" cap="flat" cmpd="sng" algn="ctr">
                      <a:solidFill>
                        <a:schemeClr val="bg1"/>
                      </a:solidFill>
                      <a:prstDash val="solid"/>
                      <a:round/>
                      <a:headEnd type="none" w="med" len="med"/>
                      <a:tailEnd type="none" w="med" len="med"/>
                    </a:lnT>
                    <a:solidFill>
                      <a:schemeClr val="accent1"/>
                    </a:solidFill>
                  </a:tcPr>
                </a:tc>
                <a:tc gridSpan="2">
                  <a:txBody>
                    <a:bodyPr/>
                    <a:lstStyle/>
                    <a:p>
                      <a:pPr lvl="1" algn="l" fontAlgn="b"/>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施工</a:t>
                      </a:r>
                      <a:r>
                        <a:rPr lang="en-US" altLang="ja-JP"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a:t>
                      </a: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インフラＤＸ</a:t>
                      </a:r>
                      <a:r>
                        <a:rPr lang="en-US" altLang="ja-JP"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a:t>
                      </a:r>
                      <a:endPar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endParaRPr>
                    </a:p>
                  </a:txBody>
                  <a:tcPr marL="108000" marR="108000" marT="0" marB="0" anchor="ctr">
                    <a:solidFill>
                      <a:schemeClr val="accent1">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2106744936"/>
                  </a:ext>
                </a:extLst>
              </a:tr>
              <a:tr h="379691">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実 施 内 容</a:t>
                      </a:r>
                      <a:endPar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lnR w="12700" cap="flat" cmpd="sng" algn="ctr">
                      <a:solidFill>
                        <a:schemeClr val="bg1"/>
                      </a:solidFill>
                      <a:prstDash val="solid"/>
                      <a:round/>
                      <a:headEnd type="none" w="med" len="med"/>
                      <a:tailEnd type="none" w="med" len="med"/>
                    </a:lnR>
                    <a:solidFill>
                      <a:schemeClr val="accent1"/>
                    </a:solidFill>
                  </a:tcPr>
                </a:tc>
                <a:tc gridSpan="4">
                  <a:txBody>
                    <a:bodyPr/>
                    <a:lstStyle/>
                    <a:p>
                      <a:pPr marL="457200" marR="0" lvl="1"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rgbClr val="002060"/>
                          </a:solidFill>
                          <a:effectLst/>
                          <a:latin typeface="BIZ UDゴシック" panose="020B0400000000000000" pitchFamily="49" charset="-128"/>
                          <a:ea typeface="BIZ UDゴシック" panose="020B0400000000000000" pitchFamily="49" charset="-128"/>
                        </a:rPr>
                        <a:t>将来の維持管理に活かせる三次元データの作成～地下埋設物の積極的なＣＩＭモデル化～</a:t>
                      </a:r>
                    </a:p>
                  </a:txBody>
                  <a:tcPr marL="108000" marR="108000" marT="0" marB="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817461031"/>
                  </a:ext>
                </a:extLst>
              </a:tr>
              <a:tr h="1442825">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説　    明</a:t>
                      </a:r>
                      <a:endPar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lnR w="12700" cap="flat" cmpd="sng" algn="ctr">
                      <a:solidFill>
                        <a:schemeClr val="bg1"/>
                      </a:solidFill>
                      <a:prstDash val="solid"/>
                      <a:round/>
                      <a:headEnd type="none" w="med" len="med"/>
                      <a:tailEnd type="none" w="med" len="med"/>
                    </a:lnR>
                    <a:solidFill>
                      <a:srgbClr val="4472C4"/>
                    </a:solidFill>
                  </a:tcPr>
                </a:tc>
                <a:tc gridSpan="4">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（１）３</a:t>
                      </a:r>
                      <a:r>
                        <a:rPr lang="ja-JP" altLang="en-US" sz="1100" b="0" i="0" u="none" strike="noStrike" dirty="0">
                          <a:solidFill>
                            <a:srgbClr val="002060"/>
                          </a:solidFill>
                          <a:effectLst/>
                          <a:latin typeface="BIZ UDゴシック" panose="020B0400000000000000" pitchFamily="49" charset="-128"/>
                          <a:ea typeface="BIZ UDゴシック" panose="020B0400000000000000" pitchFamily="49" charset="-128"/>
                        </a:rPr>
                        <a:t>次元モデルを活用し、可視化することで事前に問題点を抽出し、施工前に検討・対策を行なえた。</a:t>
                      </a:r>
                      <a:endParaRPr lang="en-US" altLang="ja-JP" sz="1100" b="0" i="0" u="none" strike="noStrike" dirty="0">
                        <a:solidFill>
                          <a:srgbClr val="002060"/>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100" b="0" i="0" u="none" strike="noStrike" dirty="0">
                          <a:solidFill>
                            <a:srgbClr val="002060"/>
                          </a:solidFill>
                          <a:effectLst/>
                          <a:latin typeface="BIZ UDゴシック" panose="020B0400000000000000" pitchFamily="49" charset="-128"/>
                          <a:ea typeface="BIZ UDゴシック" panose="020B0400000000000000" pitchFamily="49" charset="-128"/>
                        </a:rPr>
                        <a:t>（２）若手技術者が内部構造をイメージしやすいため若手技術者の育成にも寄与した。</a:t>
                      </a:r>
                      <a:endParaRPr lang="en-US" altLang="ja-JP" sz="1100" b="0" i="0" u="none" strike="noStrike" dirty="0">
                        <a:solidFill>
                          <a:srgbClr val="002060"/>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100" b="0" i="0" u="none" strike="noStrike" dirty="0">
                          <a:solidFill>
                            <a:srgbClr val="002060"/>
                          </a:solidFill>
                          <a:effectLst/>
                          <a:latin typeface="BIZ UDゴシック" panose="020B0400000000000000" pitchFamily="49" charset="-128"/>
                          <a:ea typeface="BIZ UDゴシック" panose="020B0400000000000000" pitchFamily="49" charset="-128"/>
                        </a:rPr>
                        <a:t>（３）将来の維持管理に活かせる三次元データの作成　地表物は、</a:t>
                      </a:r>
                      <a:r>
                        <a:rPr lang="en-US" altLang="ja-JP" sz="1100" b="0" i="0" u="none" strike="noStrike" dirty="0">
                          <a:solidFill>
                            <a:srgbClr val="002060"/>
                          </a:solidFill>
                          <a:effectLst/>
                          <a:latin typeface="BIZ UDゴシック" panose="020B0400000000000000" pitchFamily="49" charset="-128"/>
                          <a:ea typeface="BIZ UDゴシック" panose="020B0400000000000000" pitchFamily="49" charset="-128"/>
                        </a:rPr>
                        <a:t>MMS</a:t>
                      </a:r>
                      <a:r>
                        <a:rPr lang="ja-JP" altLang="en-US" sz="1100" b="0" i="0" u="none" strike="noStrike" dirty="0">
                          <a:solidFill>
                            <a:srgbClr val="002060"/>
                          </a:solidFill>
                          <a:effectLst/>
                          <a:latin typeface="BIZ UDゴシック" panose="020B0400000000000000" pitchFamily="49" charset="-128"/>
                          <a:ea typeface="BIZ UDゴシック" panose="020B0400000000000000" pitchFamily="49" charset="-128"/>
                        </a:rPr>
                        <a:t>等によりデータ取得可能だが、それが不可能な地中物を三次元モデル化した。</a:t>
                      </a:r>
                    </a:p>
                    <a:p>
                      <a:pPr marL="0" marR="0" lvl="0" indent="0" algn="l" defTabSz="914400" rtl="0" eaLnBrk="1" fontAlgn="t" latinLnBrk="0" hangingPunct="1">
                        <a:lnSpc>
                          <a:spcPct val="100000"/>
                        </a:lnSpc>
                        <a:spcBef>
                          <a:spcPts val="0"/>
                        </a:spcBef>
                        <a:spcAft>
                          <a:spcPts val="0"/>
                        </a:spcAft>
                        <a:buClrTx/>
                        <a:buSzTx/>
                        <a:buFontTx/>
                        <a:buNone/>
                        <a:tabLst/>
                        <a:defRPr/>
                      </a:pPr>
                      <a:endParaRPr lang="en-US" altLang="ja-JP" sz="1100" b="0" i="0" u="none" strike="noStrike" dirty="0">
                        <a:solidFill>
                          <a:srgbClr val="002060"/>
                        </a:solidFill>
                        <a:effectLst/>
                        <a:latin typeface="BIZ UDゴシック" panose="020B0400000000000000" pitchFamily="49" charset="-128"/>
                        <a:ea typeface="BIZ UDゴシック" panose="020B0400000000000000" pitchFamily="49" charset="-128"/>
                      </a:endParaRPr>
                    </a:p>
                  </a:txBody>
                  <a:tcPr marL="108000" marR="108000" marT="3600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DAE3F3"/>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376653904"/>
                  </a:ext>
                </a:extLst>
              </a:tr>
              <a:tr h="4276105">
                <a:tc gridSpan="5">
                  <a:txBody>
                    <a:bodyPr/>
                    <a:lstStyle/>
                    <a:p>
                      <a:pPr algn="l" fontAlgn="b"/>
                      <a:endParaRPr lang="ja-JP" altLang="en-US" sz="1100" b="0" i="0" u="none" strike="noStrike" dirty="0">
                        <a:ln>
                          <a:noFill/>
                        </a:ln>
                        <a:solidFill>
                          <a:srgbClr val="002060"/>
                        </a:solidFill>
                        <a:effectLst/>
                        <a:latin typeface="メイリオ" panose="020B0604030504040204" pitchFamily="50" charset="-128"/>
                        <a:ea typeface="メイリオ" panose="020B0604030504040204" pitchFamily="50" charset="-128"/>
                      </a:endParaRPr>
                    </a:p>
                  </a:txBody>
                  <a:tcPr marL="9525" marR="9525" marT="9525" marB="0">
                    <a:solidFill>
                      <a:srgbClr val="DAE3F3"/>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107951424"/>
                  </a:ext>
                </a:extLst>
              </a:tr>
            </a:tbl>
          </a:graphicData>
        </a:graphic>
      </p:graphicFrame>
      <p:sp>
        <p:nvSpPr>
          <p:cNvPr id="19" name="テキスト ボックス 5">
            <a:extLst>
              <a:ext uri="{FF2B5EF4-FFF2-40B4-BE49-F238E27FC236}">
                <a16:creationId xmlns:a16="http://schemas.microsoft.com/office/drawing/2014/main" id="{4C60A6E2-2AD3-40B6-9AA3-09B4919FFA1F}"/>
              </a:ext>
            </a:extLst>
          </p:cNvPr>
          <p:cNvSpPr txBox="1"/>
          <p:nvPr/>
        </p:nvSpPr>
        <p:spPr>
          <a:xfrm>
            <a:off x="2001881" y="2702480"/>
            <a:ext cx="1313180" cy="24198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none" tIns="36000" bIns="36000"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dirty="0">
                <a:latin typeface="BIZ UDゴシック" panose="020B0400000000000000" pitchFamily="49" charset="-128"/>
                <a:ea typeface="BIZ UDゴシック" panose="020B0400000000000000" pitchFamily="49" charset="-128"/>
              </a:rPr>
              <a:t>▼三次元モデル化</a:t>
            </a:r>
          </a:p>
        </p:txBody>
      </p:sp>
      <p:pic>
        <p:nvPicPr>
          <p:cNvPr id="3" name="図 2">
            <a:extLst>
              <a:ext uri="{FF2B5EF4-FFF2-40B4-BE49-F238E27FC236}">
                <a16:creationId xmlns:a16="http://schemas.microsoft.com/office/drawing/2014/main" id="{887ABD4C-83F6-4999-9EE1-9219902F3BF3}"/>
              </a:ext>
            </a:extLst>
          </p:cNvPr>
          <p:cNvPicPr>
            <a:picLocks noChangeAspect="1"/>
          </p:cNvPicPr>
          <p:nvPr/>
        </p:nvPicPr>
        <p:blipFill>
          <a:blip r:embed="rId2"/>
          <a:stretch>
            <a:fillRect/>
          </a:stretch>
        </p:blipFill>
        <p:spPr>
          <a:xfrm>
            <a:off x="296557" y="3132646"/>
            <a:ext cx="5544567" cy="3143976"/>
          </a:xfrm>
          <a:prstGeom prst="rect">
            <a:avLst/>
          </a:prstGeom>
        </p:spPr>
      </p:pic>
      <p:pic>
        <p:nvPicPr>
          <p:cNvPr id="11" name="図 10">
            <a:extLst>
              <a:ext uri="{FF2B5EF4-FFF2-40B4-BE49-F238E27FC236}">
                <a16:creationId xmlns:a16="http://schemas.microsoft.com/office/drawing/2014/main" id="{1F3C2EC6-BBBD-4148-8E83-9EE084A0CAE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03278" y="2998811"/>
            <a:ext cx="2300632" cy="1584197"/>
          </a:xfrm>
          <a:prstGeom prst="rect">
            <a:avLst/>
          </a:prstGeom>
        </p:spPr>
      </p:pic>
      <p:pic>
        <p:nvPicPr>
          <p:cNvPr id="21" name="図 20">
            <a:extLst>
              <a:ext uri="{FF2B5EF4-FFF2-40B4-BE49-F238E27FC236}">
                <a16:creationId xmlns:a16="http://schemas.microsoft.com/office/drawing/2014/main" id="{54933289-E8C8-4B93-BAD8-3E7EE7B3E5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827" b="18493"/>
          <a:stretch/>
        </p:blipFill>
        <p:spPr>
          <a:xfrm>
            <a:off x="9129380" y="3000346"/>
            <a:ext cx="2300632" cy="1558900"/>
          </a:xfrm>
          <a:prstGeom prst="rect">
            <a:avLst/>
          </a:prstGeom>
        </p:spPr>
      </p:pic>
      <p:sp>
        <p:nvSpPr>
          <p:cNvPr id="23" name="テキスト ボックス 5">
            <a:extLst>
              <a:ext uri="{FF2B5EF4-FFF2-40B4-BE49-F238E27FC236}">
                <a16:creationId xmlns:a16="http://schemas.microsoft.com/office/drawing/2014/main" id="{8765B904-56F4-4B03-B013-C7D59B6E3F91}"/>
              </a:ext>
            </a:extLst>
          </p:cNvPr>
          <p:cNvSpPr txBox="1"/>
          <p:nvPr/>
        </p:nvSpPr>
        <p:spPr>
          <a:xfrm>
            <a:off x="6599230" y="2702480"/>
            <a:ext cx="2582758" cy="24198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none" tIns="36000" bIns="36000"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dirty="0">
                <a:latin typeface="BIZ UDゴシック" panose="020B0400000000000000" pitchFamily="49" charset="-128"/>
                <a:ea typeface="BIZ UDゴシック" panose="020B0400000000000000" pitchFamily="49" charset="-128"/>
              </a:rPr>
              <a:t>▼管路横断部の取り合いについて検討</a:t>
            </a:r>
          </a:p>
        </p:txBody>
      </p:sp>
      <p:pic>
        <p:nvPicPr>
          <p:cNvPr id="13" name="図 12">
            <a:extLst>
              <a:ext uri="{FF2B5EF4-FFF2-40B4-BE49-F238E27FC236}">
                <a16:creationId xmlns:a16="http://schemas.microsoft.com/office/drawing/2014/main" id="{3BB8D00C-DB26-4FD6-B749-C2B89420216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503278" y="4983464"/>
            <a:ext cx="2300632" cy="1474080"/>
          </a:xfrm>
          <a:prstGeom prst="rect">
            <a:avLst/>
          </a:prstGeom>
        </p:spPr>
      </p:pic>
      <p:pic>
        <p:nvPicPr>
          <p:cNvPr id="14" name="図 13">
            <a:extLst>
              <a:ext uri="{FF2B5EF4-FFF2-40B4-BE49-F238E27FC236}">
                <a16:creationId xmlns:a16="http://schemas.microsoft.com/office/drawing/2014/main" id="{E83AAA22-5CF8-47F7-BEE4-ED7060F73670}"/>
              </a:ext>
            </a:extLst>
          </p:cNvPr>
          <p:cNvPicPr>
            <a:picLocks noChangeAspect="1"/>
          </p:cNvPicPr>
          <p:nvPr/>
        </p:nvPicPr>
        <p:blipFill>
          <a:blip r:embed="rId6" cstate="print">
            <a:extLst>
              <a:ext uri="{28A0092B-C50C-407E-A947-70E740481C1C}">
                <a14:useLocalDpi xmlns:a14="http://schemas.microsoft.com/office/drawing/2010/main" val="0"/>
              </a:ext>
            </a:extLst>
          </a:blip>
          <a:srcRect t="8515" b="8515"/>
          <a:stretch/>
        </p:blipFill>
        <p:spPr>
          <a:xfrm>
            <a:off x="9129380" y="4983464"/>
            <a:ext cx="2300632" cy="1558900"/>
          </a:xfrm>
          <a:prstGeom prst="rect">
            <a:avLst/>
          </a:prstGeom>
        </p:spPr>
      </p:pic>
      <p:sp>
        <p:nvSpPr>
          <p:cNvPr id="15" name="テキスト ボックス 5">
            <a:extLst>
              <a:ext uri="{FF2B5EF4-FFF2-40B4-BE49-F238E27FC236}">
                <a16:creationId xmlns:a16="http://schemas.microsoft.com/office/drawing/2014/main" id="{9F483456-1E7A-46A6-8016-26C369859F60}"/>
              </a:ext>
            </a:extLst>
          </p:cNvPr>
          <p:cNvSpPr txBox="1"/>
          <p:nvPr/>
        </p:nvSpPr>
        <p:spPr>
          <a:xfrm>
            <a:off x="6599230" y="4646598"/>
            <a:ext cx="2300630" cy="24198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none" tIns="36000" bIns="36000"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dirty="0">
                <a:latin typeface="BIZ UDゴシック" panose="020B0400000000000000" pitchFamily="49" charset="-128"/>
                <a:ea typeface="BIZ UDゴシック" panose="020B0400000000000000" pitchFamily="49" charset="-128"/>
              </a:rPr>
              <a:t>▼踏掛版の加工寸法について検討</a:t>
            </a:r>
          </a:p>
        </p:txBody>
      </p:sp>
      <p:sp>
        <p:nvSpPr>
          <p:cNvPr id="2" name="矢印: 下 1">
            <a:extLst>
              <a:ext uri="{FF2B5EF4-FFF2-40B4-BE49-F238E27FC236}">
                <a16:creationId xmlns:a16="http://schemas.microsoft.com/office/drawing/2014/main" id="{59B7AB8A-309F-4AD4-B0C1-3D0CC2AA2BA0}"/>
              </a:ext>
            </a:extLst>
          </p:cNvPr>
          <p:cNvSpPr/>
          <p:nvPr/>
        </p:nvSpPr>
        <p:spPr>
          <a:xfrm rot="12759068">
            <a:off x="7200900" y="4013200"/>
            <a:ext cx="177800" cy="3429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矢印: 下 15">
            <a:extLst>
              <a:ext uri="{FF2B5EF4-FFF2-40B4-BE49-F238E27FC236}">
                <a16:creationId xmlns:a16="http://schemas.microsoft.com/office/drawing/2014/main" id="{B98E627A-B8CC-4A3B-A7E0-954E4CCF7DB5}"/>
              </a:ext>
            </a:extLst>
          </p:cNvPr>
          <p:cNvSpPr/>
          <p:nvPr/>
        </p:nvSpPr>
        <p:spPr>
          <a:xfrm rot="10800000">
            <a:off x="9893766" y="4021589"/>
            <a:ext cx="177800" cy="3429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矢印: 下 17">
            <a:extLst>
              <a:ext uri="{FF2B5EF4-FFF2-40B4-BE49-F238E27FC236}">
                <a16:creationId xmlns:a16="http://schemas.microsoft.com/office/drawing/2014/main" id="{31BAEA6B-F99A-46A2-88F3-300FC315E2DC}"/>
              </a:ext>
            </a:extLst>
          </p:cNvPr>
          <p:cNvSpPr/>
          <p:nvPr/>
        </p:nvSpPr>
        <p:spPr>
          <a:xfrm rot="18747157">
            <a:off x="10080275" y="4743518"/>
            <a:ext cx="177800" cy="3429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矢印: 下 19">
            <a:extLst>
              <a:ext uri="{FF2B5EF4-FFF2-40B4-BE49-F238E27FC236}">
                <a16:creationId xmlns:a16="http://schemas.microsoft.com/office/drawing/2014/main" id="{FA7081E4-51AC-4B50-ABFF-1B25D2881FED}"/>
              </a:ext>
            </a:extLst>
          </p:cNvPr>
          <p:cNvSpPr/>
          <p:nvPr/>
        </p:nvSpPr>
        <p:spPr>
          <a:xfrm rot="18747157">
            <a:off x="10010173" y="6001866"/>
            <a:ext cx="177800" cy="3429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694680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aphicFrame>
        <p:nvGraphicFramePr>
          <p:cNvPr id="17" name="表 16">
            <a:extLst>
              <a:ext uri="{FF2B5EF4-FFF2-40B4-BE49-F238E27FC236}">
                <a16:creationId xmlns:a16="http://schemas.microsoft.com/office/drawing/2014/main" id="{2201639C-A9C7-47E0-942B-4B8D421D9B4E}"/>
              </a:ext>
            </a:extLst>
          </p:cNvPr>
          <p:cNvGraphicFramePr>
            <a:graphicFrameLocks noGrp="1"/>
          </p:cNvGraphicFramePr>
          <p:nvPr>
            <p:extLst>
              <p:ext uri="{D42A27DB-BD31-4B8C-83A1-F6EECF244321}">
                <p14:modId xmlns:p14="http://schemas.microsoft.com/office/powerpoint/2010/main" val="1205522275"/>
              </p:ext>
            </p:extLst>
          </p:nvPr>
        </p:nvGraphicFramePr>
        <p:xfrm>
          <a:off x="6" y="-1"/>
          <a:ext cx="12196803" cy="6858003"/>
        </p:xfrm>
        <a:graphic>
          <a:graphicData uri="http://schemas.openxmlformats.org/drawingml/2006/table">
            <a:tbl>
              <a:tblPr>
                <a:tableStyleId>{5C22544A-7EE6-4342-B048-85BDC9FD1C3A}</a:tableStyleId>
              </a:tblPr>
              <a:tblGrid>
                <a:gridCol w="2030752">
                  <a:extLst>
                    <a:ext uri="{9D8B030D-6E8A-4147-A177-3AD203B41FA5}">
                      <a16:colId xmlns:a16="http://schemas.microsoft.com/office/drawing/2014/main" val="9547173"/>
                    </a:ext>
                  </a:extLst>
                </a:gridCol>
                <a:gridCol w="2257591">
                  <a:extLst>
                    <a:ext uri="{9D8B030D-6E8A-4147-A177-3AD203B41FA5}">
                      <a16:colId xmlns:a16="http://schemas.microsoft.com/office/drawing/2014/main" val="3182321955"/>
                    </a:ext>
                  </a:extLst>
                </a:gridCol>
                <a:gridCol w="2030752">
                  <a:extLst>
                    <a:ext uri="{9D8B030D-6E8A-4147-A177-3AD203B41FA5}">
                      <a16:colId xmlns:a16="http://schemas.microsoft.com/office/drawing/2014/main" val="2607255482"/>
                    </a:ext>
                  </a:extLst>
                </a:gridCol>
                <a:gridCol w="4693102">
                  <a:extLst>
                    <a:ext uri="{9D8B030D-6E8A-4147-A177-3AD203B41FA5}">
                      <a16:colId xmlns:a16="http://schemas.microsoft.com/office/drawing/2014/main" val="3740763531"/>
                    </a:ext>
                  </a:extLst>
                </a:gridCol>
                <a:gridCol w="1184606">
                  <a:extLst>
                    <a:ext uri="{9D8B030D-6E8A-4147-A177-3AD203B41FA5}">
                      <a16:colId xmlns:a16="http://schemas.microsoft.com/office/drawing/2014/main" val="3177450486"/>
                    </a:ext>
                  </a:extLst>
                </a:gridCol>
              </a:tblGrid>
              <a:tr h="379691">
                <a:tc>
                  <a:txBody>
                    <a:bodyPr/>
                    <a:lstStyle/>
                    <a:p>
                      <a:pPr algn="ctr" fontAlgn="ctr"/>
                      <a:r>
                        <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rPr>
                        <a:t>ローカルサイト名</a:t>
                      </a:r>
                      <a:endParaRPr lang="en-US" altLang="ja-JP"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solidFill>
                      <a:schemeClr val="accent1"/>
                    </a:solidFill>
                  </a:tcPr>
                </a:tc>
                <a:tc gridSpan="3">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[202026-0390]</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日高自動車道</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_</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新冠町</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_</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稲荷改良工事</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株</a:t>
                      </a:r>
                      <a:r>
                        <a:rPr kumimoji="1" lang="en-US" altLang="ja-JP" sz="1100" dirty="0">
                          <a:solidFill>
                            <a:schemeClr val="accent1">
                              <a:lumMod val="50000"/>
                            </a:schemeClr>
                          </a:solidFill>
                          <a:latin typeface="BIZ UDゴシック" panose="020B0400000000000000" pitchFamily="49" charset="-128"/>
                          <a:ea typeface="BIZ UDゴシック" panose="020B0400000000000000" pitchFamily="49" charset="-128"/>
                        </a:rPr>
                        <a:t>)</a:t>
                      </a:r>
                      <a:r>
                        <a:rPr kumimoji="1" lang="ja-JP" altLang="en-US" sz="1100" dirty="0">
                          <a:solidFill>
                            <a:schemeClr val="accent1">
                              <a:lumMod val="50000"/>
                            </a:schemeClr>
                          </a:solidFill>
                          <a:latin typeface="BIZ UDゴシック" panose="020B0400000000000000" pitchFamily="49" charset="-128"/>
                          <a:ea typeface="BIZ UDゴシック" panose="020B0400000000000000" pitchFamily="49" charset="-128"/>
                        </a:rPr>
                        <a:t>出口組</a:t>
                      </a:r>
                    </a:p>
                  </a:txBody>
                  <a:tcPr marL="108000" marR="108000" marT="0" marB="0" anchor="ctr">
                    <a:lnR w="31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a:txBody>
                    <a:bodyPr/>
                    <a:lstStyle/>
                    <a:p>
                      <a:pPr algn="ctr" fontAlgn="ctr"/>
                      <a:r>
                        <a:rPr lang="en-US" altLang="ja-JP" sz="2000" b="0" i="0" u="none" strike="noStrike" dirty="0">
                          <a:ln>
                            <a:noFill/>
                          </a:ln>
                          <a:solidFill>
                            <a:schemeClr val="bg1"/>
                          </a:solidFill>
                          <a:effectLst/>
                          <a:latin typeface="メイリオ" panose="020B0604030504040204" pitchFamily="50" charset="-128"/>
                          <a:ea typeface="メイリオ" panose="020B0604030504040204" pitchFamily="50" charset="-128"/>
                        </a:rPr>
                        <a:t>07</a:t>
                      </a:r>
                    </a:p>
                  </a:txBody>
                  <a:tcPr marL="108000" marR="108000" marT="0" marB="0" anchor="ctr">
                    <a:lnL w="3175" cap="flat" cmpd="sng" algn="ctr">
                      <a:solidFill>
                        <a:schemeClr val="bg1"/>
                      </a:solidFill>
                      <a:prstDash val="solid"/>
                      <a:round/>
                      <a:headEnd type="none" w="med" len="med"/>
                      <a:tailEnd type="none" w="med" len="med"/>
                    </a:lnL>
                    <a:lnB w="3175" cap="flat" cmpd="sng" algn="ctr">
                      <a:solidFill>
                        <a:schemeClr val="bg1"/>
                      </a:solidFill>
                      <a:prstDash val="solid"/>
                      <a:round/>
                      <a:headEnd type="none" w="med" len="med"/>
                      <a:tailEnd type="none" w="med" len="med"/>
                    </a:lnB>
                    <a:solidFill>
                      <a:srgbClr val="4472C4"/>
                    </a:solidFill>
                  </a:tcPr>
                </a:tc>
                <a:extLst>
                  <a:ext uri="{0D108BD9-81ED-4DB2-BD59-A6C34878D82A}">
                    <a16:rowId xmlns:a16="http://schemas.microsoft.com/office/drawing/2014/main" val="1903256034"/>
                  </a:ext>
                </a:extLst>
              </a:tr>
              <a:tr h="379691">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項　  　目</a:t>
                      </a:r>
                      <a:endParaRPr lang="en-US" altLang="ja-JP" sz="1100" b="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solidFill>
                      <a:schemeClr val="accent1"/>
                    </a:solidFill>
                  </a:tcPr>
                </a:tc>
                <a:tc>
                  <a:txBody>
                    <a:bodyPr/>
                    <a:lstStyle/>
                    <a:p>
                      <a:pPr algn="ctr" fontAlgn="ct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創意工夫</a:t>
                      </a:r>
                    </a:p>
                  </a:txBody>
                  <a:tcPr marL="108000" marR="108000" marT="0" marB="0"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評 価 内 容</a:t>
                      </a:r>
                      <a:endPar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lnT w="12700" cap="flat" cmpd="sng" algn="ctr">
                      <a:solidFill>
                        <a:schemeClr val="bg1"/>
                      </a:solidFill>
                      <a:prstDash val="solid"/>
                      <a:round/>
                      <a:headEnd type="none" w="med" len="med"/>
                      <a:tailEnd type="none" w="med" len="med"/>
                    </a:lnT>
                    <a:solidFill>
                      <a:schemeClr val="accent1"/>
                    </a:solidFill>
                  </a:tcPr>
                </a:tc>
                <a:tc gridSpan="2">
                  <a:txBody>
                    <a:bodyPr/>
                    <a:lstStyle/>
                    <a:p>
                      <a:pPr lvl="1" algn="l" fontAlgn="b"/>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施工</a:t>
                      </a:r>
                      <a:r>
                        <a:rPr lang="en-US" altLang="ja-JP"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a:t>
                      </a: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インフラＤＸ</a:t>
                      </a:r>
                      <a:r>
                        <a:rPr lang="en-US" altLang="ja-JP"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a:t>
                      </a:r>
                      <a:endPar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endParaRPr>
                    </a:p>
                  </a:txBody>
                  <a:tcPr marL="108000" marR="108000" marT="0" marB="0" anchor="ctr">
                    <a:solidFill>
                      <a:schemeClr val="accent1">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2106744936"/>
                  </a:ext>
                </a:extLst>
              </a:tr>
              <a:tr h="379691">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実 施 内 容</a:t>
                      </a:r>
                      <a:endPar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lnR w="12700" cap="flat" cmpd="sng" algn="ctr">
                      <a:solidFill>
                        <a:schemeClr val="bg1"/>
                      </a:solidFill>
                      <a:prstDash val="solid"/>
                      <a:round/>
                      <a:headEnd type="none" w="med" len="med"/>
                      <a:tailEnd type="none" w="med" len="med"/>
                    </a:lnR>
                    <a:solidFill>
                      <a:schemeClr val="accent1"/>
                    </a:solidFill>
                  </a:tcPr>
                </a:tc>
                <a:tc gridSpan="4">
                  <a:txBody>
                    <a:bodyPr/>
                    <a:lstStyle/>
                    <a:p>
                      <a:pPr marL="457200" marR="0" lvl="1"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rgbClr val="002060"/>
                          </a:solidFill>
                          <a:effectLst/>
                          <a:latin typeface="BIZ UDゴシック" panose="020B0400000000000000" pitchFamily="49" charset="-128"/>
                          <a:ea typeface="BIZ UDゴシック" panose="020B0400000000000000" pitchFamily="49" charset="-128"/>
                        </a:rPr>
                        <a:t>３次元パーツのテンプレート</a:t>
                      </a:r>
                      <a:r>
                        <a:rPr lang="en-US" altLang="ja-JP" sz="1100" b="0" i="0" u="none" strike="noStrike" dirty="0">
                          <a:solidFill>
                            <a:srgbClr val="002060"/>
                          </a:solidFill>
                          <a:effectLst/>
                          <a:latin typeface="BIZ UDゴシック" panose="020B0400000000000000" pitchFamily="49" charset="-128"/>
                          <a:ea typeface="BIZ UDゴシック" panose="020B0400000000000000" pitchFamily="49" charset="-128"/>
                        </a:rPr>
                        <a:t>BANK</a:t>
                      </a:r>
                      <a:r>
                        <a:rPr lang="ja-JP" altLang="en-US" sz="1100" b="0" i="0" u="none" strike="noStrike" dirty="0" err="1">
                          <a:solidFill>
                            <a:srgbClr val="002060"/>
                          </a:solidFill>
                          <a:effectLst/>
                          <a:latin typeface="BIZ UDゴシック" panose="020B0400000000000000" pitchFamily="49" charset="-128"/>
                          <a:ea typeface="BIZ UDゴシック" panose="020B0400000000000000" pitchFamily="49" charset="-128"/>
                        </a:rPr>
                        <a:t>の開</a:t>
                      </a:r>
                      <a:r>
                        <a:rPr lang="ja-JP" altLang="en-US" sz="1100" b="0" i="0" u="none" strike="noStrike" dirty="0">
                          <a:solidFill>
                            <a:srgbClr val="002060"/>
                          </a:solidFill>
                          <a:effectLst/>
                          <a:latin typeface="BIZ UDゴシック" panose="020B0400000000000000" pitchFamily="49" charset="-128"/>
                          <a:ea typeface="BIZ UDゴシック" panose="020B0400000000000000" pitchFamily="49" charset="-128"/>
                        </a:rPr>
                        <a:t>行準備</a:t>
                      </a:r>
                    </a:p>
                  </a:txBody>
                  <a:tcPr marL="108000" marR="108000" marT="0" marB="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817461031"/>
                  </a:ext>
                </a:extLst>
              </a:tr>
              <a:tr h="1442825">
                <a:tc>
                  <a:txBody>
                    <a:bodyPr/>
                    <a:lstStyle/>
                    <a:p>
                      <a:pPr algn="ctr" fontAlgn="ctr"/>
                      <a:r>
                        <a:rPr lang="ja-JP" altLang="en-US" sz="1100" b="0" u="none" strike="noStrike" dirty="0">
                          <a:ln>
                            <a:noFill/>
                          </a:ln>
                          <a:solidFill>
                            <a:schemeClr val="bg1"/>
                          </a:solidFill>
                          <a:effectLst/>
                          <a:latin typeface="BIZ UDゴシック" panose="020B0400000000000000" pitchFamily="49" charset="-128"/>
                          <a:ea typeface="BIZ UDゴシック" panose="020B0400000000000000" pitchFamily="49" charset="-128"/>
                        </a:rPr>
                        <a:t>説　    明</a:t>
                      </a:r>
                      <a:endParaRPr lang="ja-JP" altLang="en-US" sz="1100" b="0" i="0" u="none" strike="noStrike" dirty="0">
                        <a:ln>
                          <a:noFill/>
                        </a:ln>
                        <a:solidFill>
                          <a:schemeClr val="bg1"/>
                        </a:solidFill>
                        <a:effectLst/>
                        <a:latin typeface="BIZ UDゴシック" panose="020B0400000000000000" pitchFamily="49" charset="-128"/>
                        <a:ea typeface="BIZ UDゴシック" panose="020B0400000000000000" pitchFamily="49" charset="-128"/>
                      </a:endParaRPr>
                    </a:p>
                  </a:txBody>
                  <a:tcPr marL="108000" marR="108000" marT="0" marB="0" anchor="ctr">
                    <a:lnR w="12700" cap="flat" cmpd="sng" algn="ctr">
                      <a:solidFill>
                        <a:schemeClr val="bg1"/>
                      </a:solidFill>
                      <a:prstDash val="solid"/>
                      <a:round/>
                      <a:headEnd type="none" w="med" len="med"/>
                      <a:tailEnd type="none" w="med" len="med"/>
                    </a:lnR>
                    <a:solidFill>
                      <a:srgbClr val="4472C4"/>
                    </a:solidFill>
                  </a:tcPr>
                </a:tc>
                <a:tc gridSpan="4">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道路附帯物の</a:t>
                      </a:r>
                      <a:r>
                        <a:rPr lang="en-US" altLang="ja-JP"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3D</a:t>
                      </a: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モデルを作成しデータ化。作成した物をとりまとめ、一般に公開共有する。モデルの共有で手間の省力化を期待。</a:t>
                      </a: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100" b="0" i="0" u="none" strike="noStrike" dirty="0">
                          <a:ln>
                            <a:noFill/>
                          </a:ln>
                          <a:solidFill>
                            <a:srgbClr val="002060"/>
                          </a:solidFill>
                          <a:effectLst/>
                          <a:latin typeface="BIZ UDゴシック" panose="020B0400000000000000" pitchFamily="49" charset="-128"/>
                          <a:ea typeface="BIZ UDゴシック" panose="020B0400000000000000" pitchFamily="49" charset="-128"/>
                        </a:rPr>
                        <a:t>コンクリート２次製品メーカーにも打診しており協力を得られている。</a:t>
                      </a:r>
                      <a:endParaRPr lang="en-US" altLang="ja-JP" sz="1100" b="0" i="0" u="none" strike="noStrike" dirty="0">
                        <a:solidFill>
                          <a:srgbClr val="002060"/>
                        </a:solidFill>
                        <a:effectLst/>
                        <a:latin typeface="BIZ UDゴシック" panose="020B0400000000000000" pitchFamily="49" charset="-128"/>
                        <a:ea typeface="BIZ UDゴシック" panose="020B0400000000000000" pitchFamily="49" charset="-128"/>
                      </a:endParaRPr>
                    </a:p>
                  </a:txBody>
                  <a:tcPr marL="108000" marR="108000" marT="3600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DAE3F3"/>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376653904"/>
                  </a:ext>
                </a:extLst>
              </a:tr>
              <a:tr h="4276105">
                <a:tc gridSpan="5">
                  <a:txBody>
                    <a:bodyPr/>
                    <a:lstStyle/>
                    <a:p>
                      <a:pPr algn="l" fontAlgn="b"/>
                      <a:endParaRPr lang="ja-JP" altLang="en-US" sz="1100" b="0" i="0" u="none" strike="noStrike" dirty="0">
                        <a:ln>
                          <a:noFill/>
                        </a:ln>
                        <a:solidFill>
                          <a:srgbClr val="002060"/>
                        </a:solidFill>
                        <a:effectLst/>
                        <a:latin typeface="メイリオ" panose="020B0604030504040204" pitchFamily="50" charset="-128"/>
                        <a:ea typeface="メイリオ" panose="020B0604030504040204" pitchFamily="50" charset="-128"/>
                      </a:endParaRPr>
                    </a:p>
                  </a:txBody>
                  <a:tcPr marL="9525" marR="9525" marT="9525" marB="0">
                    <a:solidFill>
                      <a:srgbClr val="DAE3F3"/>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107951424"/>
                  </a:ext>
                </a:extLst>
              </a:tr>
            </a:tbl>
          </a:graphicData>
        </a:graphic>
      </p:graphicFrame>
      <p:grpSp>
        <p:nvGrpSpPr>
          <p:cNvPr id="22" name="グループ化 21">
            <a:extLst>
              <a:ext uri="{FF2B5EF4-FFF2-40B4-BE49-F238E27FC236}">
                <a16:creationId xmlns:a16="http://schemas.microsoft.com/office/drawing/2014/main" id="{97743A22-1D9E-4B21-8052-A27BEA2861AA}"/>
              </a:ext>
            </a:extLst>
          </p:cNvPr>
          <p:cNvGrpSpPr/>
          <p:nvPr/>
        </p:nvGrpSpPr>
        <p:grpSpPr>
          <a:xfrm>
            <a:off x="311432" y="3627522"/>
            <a:ext cx="2234188" cy="2303915"/>
            <a:chOff x="248279" y="651613"/>
            <a:chExt cx="2234188" cy="2303915"/>
          </a:xfrm>
        </p:grpSpPr>
        <p:pic>
          <p:nvPicPr>
            <p:cNvPr id="24" name="図 23">
              <a:extLst>
                <a:ext uri="{FF2B5EF4-FFF2-40B4-BE49-F238E27FC236}">
                  <a16:creationId xmlns:a16="http://schemas.microsoft.com/office/drawing/2014/main" id="{F7BAA4EB-066B-4BAC-90F1-61A99634B544}"/>
                </a:ext>
              </a:extLst>
            </p:cNvPr>
            <p:cNvPicPr>
              <a:picLocks noChangeAspect="1"/>
            </p:cNvPicPr>
            <p:nvPr/>
          </p:nvPicPr>
          <p:blipFill>
            <a:blip r:embed="rId2"/>
            <a:stretch>
              <a:fillRect/>
            </a:stretch>
          </p:blipFill>
          <p:spPr>
            <a:xfrm>
              <a:off x="248279" y="651613"/>
              <a:ext cx="2234188" cy="2303915"/>
            </a:xfrm>
            <a:prstGeom prst="rect">
              <a:avLst/>
            </a:prstGeom>
          </p:spPr>
        </p:pic>
        <p:sp>
          <p:nvSpPr>
            <p:cNvPr id="25" name="テキスト ボックス 24">
              <a:extLst>
                <a:ext uri="{FF2B5EF4-FFF2-40B4-BE49-F238E27FC236}">
                  <a16:creationId xmlns:a16="http://schemas.microsoft.com/office/drawing/2014/main" id="{7090224B-448B-4DE5-9401-086E24EEC3D3}"/>
                </a:ext>
              </a:extLst>
            </p:cNvPr>
            <p:cNvSpPr txBox="1"/>
            <p:nvPr/>
          </p:nvSpPr>
          <p:spPr>
            <a:xfrm>
              <a:off x="258007" y="651613"/>
              <a:ext cx="1031051" cy="26161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ja-JP" altLang="en-US" sz="1100" b="1" dirty="0">
                  <a:solidFill>
                    <a:schemeClr val="bg1"/>
                  </a:solidFill>
                  <a:latin typeface="+mn-ea"/>
                </a:rPr>
                <a:t>二次元正面図</a:t>
              </a:r>
            </a:p>
          </p:txBody>
        </p:sp>
      </p:grpSp>
      <p:grpSp>
        <p:nvGrpSpPr>
          <p:cNvPr id="29" name="グループ化 28">
            <a:extLst>
              <a:ext uri="{FF2B5EF4-FFF2-40B4-BE49-F238E27FC236}">
                <a16:creationId xmlns:a16="http://schemas.microsoft.com/office/drawing/2014/main" id="{24FB70C6-BA97-4911-8550-864BEA577663}"/>
              </a:ext>
            </a:extLst>
          </p:cNvPr>
          <p:cNvGrpSpPr/>
          <p:nvPr/>
        </p:nvGrpSpPr>
        <p:grpSpPr>
          <a:xfrm>
            <a:off x="3388258" y="2754863"/>
            <a:ext cx="2815490" cy="3817412"/>
            <a:chOff x="2473469" y="1125085"/>
            <a:chExt cx="3536850" cy="4400226"/>
          </a:xfrm>
        </p:grpSpPr>
        <p:pic>
          <p:nvPicPr>
            <p:cNvPr id="30" name="図 29">
              <a:extLst>
                <a:ext uri="{FF2B5EF4-FFF2-40B4-BE49-F238E27FC236}">
                  <a16:creationId xmlns:a16="http://schemas.microsoft.com/office/drawing/2014/main" id="{FE75E162-7C4F-4980-986B-D51A81F7136B}"/>
                </a:ext>
              </a:extLst>
            </p:cNvPr>
            <p:cNvPicPr>
              <a:picLocks noChangeAspect="1"/>
            </p:cNvPicPr>
            <p:nvPr/>
          </p:nvPicPr>
          <p:blipFill rotWithShape="1">
            <a:blip r:embed="rId3"/>
            <a:srcRect l="2736" r="9198"/>
            <a:stretch/>
          </p:blipFill>
          <p:spPr>
            <a:xfrm>
              <a:off x="2473470" y="1125085"/>
              <a:ext cx="3536849" cy="4400226"/>
            </a:xfrm>
            <a:prstGeom prst="rect">
              <a:avLst/>
            </a:prstGeom>
          </p:spPr>
        </p:pic>
        <p:sp>
          <p:nvSpPr>
            <p:cNvPr id="31" name="テキスト ボックス 30">
              <a:extLst>
                <a:ext uri="{FF2B5EF4-FFF2-40B4-BE49-F238E27FC236}">
                  <a16:creationId xmlns:a16="http://schemas.microsoft.com/office/drawing/2014/main" id="{BEFBBC0A-598C-45F0-92A5-9C1B6EAAB928}"/>
                </a:ext>
              </a:extLst>
            </p:cNvPr>
            <p:cNvSpPr txBox="1"/>
            <p:nvPr/>
          </p:nvSpPr>
          <p:spPr>
            <a:xfrm>
              <a:off x="2473469" y="1125085"/>
              <a:ext cx="1144865" cy="30777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ja-JP" altLang="en-US" sz="1400" b="1" dirty="0">
                  <a:solidFill>
                    <a:schemeClr val="bg1"/>
                  </a:solidFill>
                  <a:latin typeface="BIZ UDPゴシック" panose="020B0400000000000000" pitchFamily="50" charset="-128"/>
                  <a:ea typeface="BIZ UDPゴシック" panose="020B0400000000000000" pitchFamily="50" charset="-128"/>
                </a:rPr>
                <a:t>３</a:t>
              </a:r>
              <a:r>
                <a:rPr kumimoji="1" lang="en-US" altLang="ja-JP" sz="1400" b="1" dirty="0">
                  <a:solidFill>
                    <a:schemeClr val="bg1"/>
                  </a:solidFill>
                  <a:latin typeface="BIZ UDPゴシック" panose="020B0400000000000000" pitchFamily="50" charset="-128"/>
                  <a:ea typeface="BIZ UDPゴシック" panose="020B0400000000000000" pitchFamily="50" charset="-128"/>
                </a:rPr>
                <a:t>DA</a:t>
              </a:r>
              <a:r>
                <a:rPr kumimoji="1" lang="ja-JP" altLang="en-US" sz="1400" b="1" dirty="0">
                  <a:solidFill>
                    <a:schemeClr val="bg1"/>
                  </a:solidFill>
                  <a:latin typeface="BIZ UDPゴシック" panose="020B0400000000000000" pitchFamily="50" charset="-128"/>
                  <a:ea typeface="BIZ UDPゴシック" panose="020B0400000000000000" pitchFamily="50" charset="-128"/>
                </a:rPr>
                <a:t>モデル</a:t>
              </a:r>
            </a:p>
          </p:txBody>
        </p:sp>
      </p:grpSp>
      <p:grpSp>
        <p:nvGrpSpPr>
          <p:cNvPr id="32" name="グループ化 31">
            <a:extLst>
              <a:ext uri="{FF2B5EF4-FFF2-40B4-BE49-F238E27FC236}">
                <a16:creationId xmlns:a16="http://schemas.microsoft.com/office/drawing/2014/main" id="{49B2218B-1B3F-4234-A05F-AA28956AF8AB}"/>
              </a:ext>
            </a:extLst>
          </p:cNvPr>
          <p:cNvGrpSpPr/>
          <p:nvPr/>
        </p:nvGrpSpPr>
        <p:grpSpPr>
          <a:xfrm>
            <a:off x="6379658" y="2754863"/>
            <a:ext cx="3212343" cy="3817412"/>
            <a:chOff x="6830090" y="1125085"/>
            <a:chExt cx="3809249" cy="4400227"/>
          </a:xfrm>
        </p:grpSpPr>
        <p:pic>
          <p:nvPicPr>
            <p:cNvPr id="33" name="図 32">
              <a:extLst>
                <a:ext uri="{FF2B5EF4-FFF2-40B4-BE49-F238E27FC236}">
                  <a16:creationId xmlns:a16="http://schemas.microsoft.com/office/drawing/2014/main" id="{A6B7E9D2-8DAC-4BFE-B9F1-208B7BD598E4}"/>
                </a:ext>
              </a:extLst>
            </p:cNvPr>
            <p:cNvPicPr>
              <a:picLocks noChangeAspect="1"/>
            </p:cNvPicPr>
            <p:nvPr/>
          </p:nvPicPr>
          <p:blipFill rotWithShape="1">
            <a:blip r:embed="rId4"/>
            <a:srcRect t="1402" b="1402"/>
            <a:stretch/>
          </p:blipFill>
          <p:spPr>
            <a:xfrm>
              <a:off x="6830090" y="1125086"/>
              <a:ext cx="3809249" cy="4400226"/>
            </a:xfrm>
            <a:prstGeom prst="rect">
              <a:avLst/>
            </a:prstGeom>
          </p:spPr>
        </p:pic>
        <p:sp>
          <p:nvSpPr>
            <p:cNvPr id="34" name="テキスト ボックス 33">
              <a:extLst>
                <a:ext uri="{FF2B5EF4-FFF2-40B4-BE49-F238E27FC236}">
                  <a16:creationId xmlns:a16="http://schemas.microsoft.com/office/drawing/2014/main" id="{FED911C6-53EF-400B-92C3-5DED2CA804D7}"/>
                </a:ext>
              </a:extLst>
            </p:cNvPr>
            <p:cNvSpPr txBox="1"/>
            <p:nvPr/>
          </p:nvSpPr>
          <p:spPr>
            <a:xfrm>
              <a:off x="6830090" y="1125085"/>
              <a:ext cx="1372492" cy="30777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ja-JP" altLang="en-US" sz="1400" b="1" dirty="0">
                  <a:solidFill>
                    <a:schemeClr val="bg1"/>
                  </a:solidFill>
                  <a:latin typeface="BIZ UDPゴシック" panose="020B0400000000000000" pitchFamily="50" charset="-128"/>
                  <a:ea typeface="BIZ UDPゴシック" panose="020B0400000000000000" pitchFamily="50" charset="-128"/>
                </a:rPr>
                <a:t>テクスチャ設定</a:t>
              </a:r>
            </a:p>
          </p:txBody>
        </p:sp>
      </p:grpSp>
      <p:sp>
        <p:nvSpPr>
          <p:cNvPr id="35" name="矢印: 右 15">
            <a:extLst>
              <a:ext uri="{FF2B5EF4-FFF2-40B4-BE49-F238E27FC236}">
                <a16:creationId xmlns:a16="http://schemas.microsoft.com/office/drawing/2014/main" id="{8D682811-CDF3-4487-A3B8-7CB3C762C5B1}"/>
              </a:ext>
            </a:extLst>
          </p:cNvPr>
          <p:cNvSpPr/>
          <p:nvPr/>
        </p:nvSpPr>
        <p:spPr>
          <a:xfrm>
            <a:off x="2585063" y="4484653"/>
            <a:ext cx="1189787" cy="9213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bg1"/>
                </a:solidFill>
              </a:rPr>
              <a:t>3</a:t>
            </a:r>
            <a:r>
              <a:rPr kumimoji="1" lang="ja-JP" altLang="en-US" sz="1200" dirty="0">
                <a:solidFill>
                  <a:schemeClr val="bg1"/>
                </a:solidFill>
              </a:rPr>
              <a:t>次元化</a:t>
            </a:r>
          </a:p>
        </p:txBody>
      </p:sp>
      <p:sp>
        <p:nvSpPr>
          <p:cNvPr id="40" name="テキスト ボックス 39">
            <a:extLst>
              <a:ext uri="{FF2B5EF4-FFF2-40B4-BE49-F238E27FC236}">
                <a16:creationId xmlns:a16="http://schemas.microsoft.com/office/drawing/2014/main" id="{C53C5002-D267-4A88-8C9F-23594991D287}"/>
              </a:ext>
            </a:extLst>
          </p:cNvPr>
          <p:cNvSpPr txBox="1"/>
          <p:nvPr/>
        </p:nvSpPr>
        <p:spPr>
          <a:xfrm>
            <a:off x="258975" y="2954830"/>
            <a:ext cx="2339102" cy="523220"/>
          </a:xfrm>
          <a:prstGeom prst="rect">
            <a:avLst/>
          </a:prstGeom>
          <a:noFill/>
        </p:spPr>
        <p:txBody>
          <a:bodyPr wrap="none" rtlCol="0">
            <a:spAutoFit/>
          </a:bodyPr>
          <a:lstStyle/>
          <a:p>
            <a:r>
              <a:rPr kumimoji="1" lang="ja-JP" altLang="en-US" sz="1400" dirty="0">
                <a:solidFill>
                  <a:schemeClr val="tx1">
                    <a:lumMod val="75000"/>
                    <a:lumOff val="25000"/>
                  </a:schemeClr>
                </a:solidFill>
              </a:rPr>
              <a:t>作成例</a:t>
            </a:r>
            <a:endParaRPr kumimoji="1" lang="en-US" altLang="ja-JP" sz="1400" dirty="0">
              <a:solidFill>
                <a:schemeClr val="tx1">
                  <a:lumMod val="75000"/>
                  <a:lumOff val="25000"/>
                </a:schemeClr>
              </a:solidFill>
            </a:endParaRPr>
          </a:p>
          <a:p>
            <a:r>
              <a:rPr kumimoji="1" lang="ja-JP" altLang="en-US" sz="1400" dirty="0">
                <a:solidFill>
                  <a:schemeClr val="tx1">
                    <a:lumMod val="75000"/>
                    <a:lumOff val="25000"/>
                  </a:schemeClr>
                </a:solidFill>
              </a:rPr>
              <a:t>情報ボックスハンドホール</a:t>
            </a:r>
          </a:p>
        </p:txBody>
      </p:sp>
      <p:grpSp>
        <p:nvGrpSpPr>
          <p:cNvPr id="41" name="グループ化 40"/>
          <p:cNvGrpSpPr/>
          <p:nvPr/>
        </p:nvGrpSpPr>
        <p:grpSpPr>
          <a:xfrm>
            <a:off x="9883740" y="1722873"/>
            <a:ext cx="1910994" cy="4859675"/>
            <a:chOff x="9483340" y="6017577"/>
            <a:chExt cx="1407722" cy="3312368"/>
          </a:xfrm>
        </p:grpSpPr>
        <p:grpSp>
          <p:nvGrpSpPr>
            <p:cNvPr id="42" name="グループ化 41"/>
            <p:cNvGrpSpPr/>
            <p:nvPr/>
          </p:nvGrpSpPr>
          <p:grpSpPr>
            <a:xfrm>
              <a:off x="9483340" y="6017577"/>
              <a:ext cx="1407722" cy="3312368"/>
              <a:chOff x="313010" y="1576552"/>
              <a:chExt cx="1407722" cy="3312368"/>
            </a:xfrm>
            <a:noFill/>
          </p:grpSpPr>
          <p:pic>
            <p:nvPicPr>
              <p:cNvPr id="44" name="図 43" descr="容器, 座る, ボックス, テーブル が含まれている画像&#10;&#10;自動的に生成された説明">
                <a:extLst>
                  <a:ext uri="{FF2B5EF4-FFF2-40B4-BE49-F238E27FC236}">
                    <a16:creationId xmlns:a16="http://schemas.microsoft.com/office/drawing/2014/main" id="{A89BF1FB-8D68-854D-8244-63ECCC91F3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536" y="2080608"/>
                <a:ext cx="1078505" cy="877243"/>
              </a:xfrm>
              <a:prstGeom prst="rect">
                <a:avLst/>
              </a:prstGeom>
              <a:grpFill/>
              <a:ln w="6350">
                <a:solidFill>
                  <a:schemeClr val="bg1"/>
                </a:solidFill>
              </a:ln>
            </p:spPr>
          </p:pic>
          <p:pic>
            <p:nvPicPr>
              <p:cNvPr id="45" name="図 44" descr="写真, ボックス, テーブル, 座る が含まれている画像&#10;&#10;自動的に生成された説明">
                <a:extLst>
                  <a:ext uri="{FF2B5EF4-FFF2-40B4-BE49-F238E27FC236}">
                    <a16:creationId xmlns:a16="http://schemas.microsoft.com/office/drawing/2014/main" id="{BE846C4B-127A-C12D-A1CC-7A5429037C2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360"/>
              <a:stretch/>
            </p:blipFill>
            <p:spPr>
              <a:xfrm>
                <a:off x="486536" y="3076621"/>
                <a:ext cx="1064399" cy="877243"/>
              </a:xfrm>
              <a:prstGeom prst="rect">
                <a:avLst/>
              </a:prstGeom>
              <a:grpFill/>
              <a:ln w="6350">
                <a:solidFill>
                  <a:schemeClr val="bg1"/>
                </a:solidFill>
              </a:ln>
            </p:spPr>
          </p:pic>
          <p:pic>
            <p:nvPicPr>
              <p:cNvPr id="46" name="図 45" descr="テキスト&#10;&#10;中程度の精度で自動的に生成された説明">
                <a:extLst>
                  <a:ext uri="{FF2B5EF4-FFF2-40B4-BE49-F238E27FC236}">
                    <a16:creationId xmlns:a16="http://schemas.microsoft.com/office/drawing/2014/main" id="{7BAB684F-D1BD-416B-9509-E1814388F4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536" y="4134537"/>
                <a:ext cx="1127311" cy="610367"/>
              </a:xfrm>
              <a:prstGeom prst="rect">
                <a:avLst/>
              </a:prstGeom>
              <a:grpFill/>
              <a:ln w="6350">
                <a:solidFill>
                  <a:schemeClr val="bg1"/>
                </a:solidFill>
              </a:ln>
            </p:spPr>
          </p:pic>
          <p:sp>
            <p:nvSpPr>
              <p:cNvPr id="47" name="正方形/長方形 46"/>
              <p:cNvSpPr/>
              <p:nvPr/>
            </p:nvSpPr>
            <p:spPr>
              <a:xfrm>
                <a:off x="313010" y="1576552"/>
                <a:ext cx="1407722" cy="3312368"/>
              </a:xfrm>
              <a:prstGeom prst="rect">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3" name="テキスト ボックス 42"/>
            <p:cNvSpPr txBox="1"/>
            <p:nvPr/>
          </p:nvSpPr>
          <p:spPr>
            <a:xfrm>
              <a:off x="9773146" y="6171217"/>
              <a:ext cx="894749" cy="192881"/>
            </a:xfrm>
            <a:prstGeom prst="rect">
              <a:avLst/>
            </a:prstGeom>
            <a:noFill/>
            <a:ln w="6350">
              <a:noFill/>
            </a:ln>
          </p:spPr>
          <p:txBody>
            <a:bodyPr wrap="square" rtlCol="0">
              <a:spAutoFit/>
            </a:bodyPr>
            <a:lstStyle/>
            <a:p>
              <a:r>
                <a:rPr kumimoji="1" lang="ja-JP" altLang="en-US" sz="1200" dirty="0">
                  <a:solidFill>
                    <a:schemeClr val="tx1">
                      <a:lumMod val="75000"/>
                      <a:lumOff val="25000"/>
                    </a:schemeClr>
                  </a:solidFill>
                </a:rPr>
                <a:t>公開パーツ例</a:t>
              </a:r>
            </a:p>
          </p:txBody>
        </p:sp>
      </p:grpSp>
    </p:spTree>
    <p:extLst>
      <p:ext uri="{BB962C8B-B14F-4D97-AF65-F5344CB8AC3E}">
        <p14:creationId xmlns:p14="http://schemas.microsoft.com/office/powerpoint/2010/main" val="378471476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13587</TotalTime>
  <Words>3528</Words>
  <Application>Microsoft Office PowerPoint</Application>
  <PresentationFormat>ワイド画面</PresentationFormat>
  <Paragraphs>452</Paragraphs>
  <Slides>19</Slides>
  <Notes>3</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19</vt:i4>
      </vt:variant>
    </vt:vector>
  </HeadingPairs>
  <TitlesOfParts>
    <vt:vector size="28" baseType="lpstr">
      <vt:lpstr>BIZ UDPゴシック</vt:lpstr>
      <vt:lpstr>BIZ UDゴシック</vt:lpstr>
      <vt:lpstr>ＤＦ平成ゴシック体W5</vt:lpstr>
      <vt:lpstr>メイリオ</vt:lpstr>
      <vt:lpstr>游ゴシック</vt:lpstr>
      <vt:lpstr>游ゴシック Light</vt:lpstr>
      <vt:lpstr>Arial</vt:lpstr>
      <vt:lpstr>Calibri</vt:lpstr>
      <vt:lpstr>Office テーマ</vt:lpstr>
      <vt:lpstr>　“form-038”とは何か？</vt:lpstr>
      <vt:lpstr>創意工夫・社会性等に関する実施状況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どんぐりかいぎ実行委員会</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[202026-0390]日高自動車道_新冠町_稲荷改良工事／(株)出口組</dc:title>
  <dc:subject>FORM-038_創意工夫・社会性等に関する実施状況（説明資料）</dc:subject>
  <dc:creator>YM</dc:creator>
  <cp:keywords>FORM</cp:keywords>
  <cp:lastModifiedBy>Mr. ミント専門官</cp:lastModifiedBy>
  <cp:revision>673</cp:revision>
  <cp:lastPrinted>2022-06-08T08:51:58Z</cp:lastPrinted>
  <dcterms:created xsi:type="dcterms:W3CDTF">2020-12-10T10:43:54Z</dcterms:created>
  <dcterms:modified xsi:type="dcterms:W3CDTF">2022-06-10T06:43:09Z</dcterms:modified>
  <cp:version>ver.2.0.1</cp:version>
</cp:coreProperties>
</file>