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8" r:id="rId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妻沼 竜也" initials="妻沼" lastIdx="1" clrIdx="0">
    <p:extLst>
      <p:ext uri="{19B8F6BF-5375-455C-9EA6-DF929625EA0E}">
        <p15:presenceInfo xmlns:p15="http://schemas.microsoft.com/office/powerpoint/2012/main" userId="d87a7e15e461d6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4472C4"/>
    <a:srgbClr val="3333CC"/>
    <a:srgbClr val="0000FF"/>
    <a:srgbClr val="FF990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266" autoAdjust="0"/>
  </p:normalViewPr>
  <p:slideViewPr>
    <p:cSldViewPr snapToGrid="0">
      <p:cViewPr varScale="1">
        <p:scale>
          <a:sx n="59" d="100"/>
          <a:sy n="59" d="100"/>
        </p:scale>
        <p:origin x="432" y="4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AD5BF77-E85D-4EBA-8AB1-A05F19D09E2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ADD2840-2493-440D-9DB4-17001068F2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55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9787" cy="498693"/>
          </a:xfrm>
          <a:prstGeom prst="rect">
            <a:avLst/>
          </a:prstGeom>
        </p:spPr>
        <p:txBody>
          <a:bodyPr vert="horz" lIns="91470" tIns="45735" rIns="91470" bIns="457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7" cy="498693"/>
          </a:xfrm>
          <a:prstGeom prst="rect">
            <a:avLst/>
          </a:prstGeom>
        </p:spPr>
        <p:txBody>
          <a:bodyPr vert="horz" lIns="91470" tIns="45735" rIns="91470" bIns="45735" rtlCol="0"/>
          <a:lstStyle>
            <a:lvl1pPr algn="r">
              <a:defRPr sz="1200"/>
            </a:lvl1pPr>
          </a:lstStyle>
          <a:p>
            <a:fld id="{299FE5E7-EFB9-4D5E-865C-A3B96B27AAD5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61062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0" tIns="45735" rIns="91470" bIns="457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9"/>
            <a:ext cx="5445760" cy="3913614"/>
          </a:xfrm>
          <a:prstGeom prst="rect">
            <a:avLst/>
          </a:prstGeom>
        </p:spPr>
        <p:txBody>
          <a:bodyPr vert="horz" lIns="91470" tIns="45735" rIns="91470" bIns="457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70" tIns="45735" rIns="91470" bIns="457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2"/>
          </a:xfrm>
          <a:prstGeom prst="rect">
            <a:avLst/>
          </a:prstGeom>
        </p:spPr>
        <p:txBody>
          <a:bodyPr vert="horz" lIns="91470" tIns="45735" rIns="91470" bIns="45735" rtlCol="0" anchor="b"/>
          <a:lstStyle>
            <a:lvl1pPr algn="r">
              <a:defRPr sz="1200"/>
            </a:lvl1pPr>
          </a:lstStyle>
          <a:p>
            <a:fld id="{5FA77FB7-78F6-4298-AC50-7794DECC4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8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2DD16-B931-44C5-962E-B58499FB0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B29E80A-12D6-4E7E-A248-DA8FEEC4F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48" indent="0" algn="ctr">
              <a:buNone/>
              <a:defRPr sz="2001"/>
            </a:lvl2pPr>
            <a:lvl3pPr marL="914495" indent="0" algn="ctr">
              <a:buNone/>
              <a:defRPr sz="1801"/>
            </a:lvl3pPr>
            <a:lvl4pPr marL="1371743" indent="0" algn="ctr">
              <a:buNone/>
              <a:defRPr sz="1600"/>
            </a:lvl4pPr>
            <a:lvl5pPr marL="1828991" indent="0" algn="ctr">
              <a:buNone/>
              <a:defRPr sz="1600"/>
            </a:lvl5pPr>
            <a:lvl6pPr marL="2286239" indent="0" algn="ctr">
              <a:buNone/>
              <a:defRPr sz="1600"/>
            </a:lvl6pPr>
            <a:lvl7pPr marL="2743486" indent="0" algn="ctr">
              <a:buNone/>
              <a:defRPr sz="1600"/>
            </a:lvl7pPr>
            <a:lvl8pPr marL="3200734" indent="0" algn="ctr">
              <a:buNone/>
              <a:defRPr sz="1600"/>
            </a:lvl8pPr>
            <a:lvl9pPr marL="3657981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282F-4DF5-480D-BFC1-CDBCCB88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DC5A98-8815-49C6-9129-8498D47E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16FF2E-B1F1-4A61-B3C8-FAD09333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29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904427-2CFA-44AA-8012-57EDEB89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48FE14-A3EA-4049-9AD5-403CD4677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75DAE6-4A2D-43A6-AE2C-240BED72F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B596A6-C5A6-40AA-AF73-4D48D41E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EEB7CD-6BCB-4CF7-842B-95D80318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52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05B666-1B47-4D78-978F-C3ED4B0EE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431AFF-83DF-4A56-B624-0EE6956EB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95CF50-46A9-477D-B9D8-CEABFD17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E49027-3C49-4AEB-9E78-0C38688C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913179-1EC8-497E-9135-35B888E1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8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7CA89-1C16-4B36-BB00-30808B4A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811513-B050-4AC8-A746-B5ABBDC66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94827C-4D40-4841-841A-75D09B15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F55E98-1ACB-4496-B3DB-F008DEEA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E59441-E964-4674-BBBB-0AC633CD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37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653E4-F1AF-4922-9542-51B71251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4" y="1709740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83F6FC-6230-4DDE-AC6B-693C4B7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4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48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95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7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F7822-71CB-4924-9963-7FC00DF8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57C81-C4BF-4883-A9BC-FFC1F8C51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15013-2DDA-4A61-B4ED-F6EEB1E7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E76B27-1B94-4424-BF47-1368A567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DA337B-7A50-4BD5-89A9-3F80E9B6CD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A097C6-278A-44E0-881D-CF5C92383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A893C7-B20A-4868-84EA-7BE352B5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5F166B-E72D-4EAE-8341-CB6A5EDA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115C5D-8AD4-4264-A854-227D976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0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0E93-B416-4C9B-89EE-3CDC41BC1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2" y="365127"/>
            <a:ext cx="1051560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24E5DE-F924-4A53-B54B-7DF0738C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1" b="1"/>
            </a:lvl2pPr>
            <a:lvl3pPr marL="914495" indent="0">
              <a:buNone/>
              <a:defRPr sz="1801" b="1"/>
            </a:lvl3pPr>
            <a:lvl4pPr marL="1371743" indent="0">
              <a:buNone/>
              <a:defRPr sz="1600" b="1"/>
            </a:lvl4pPr>
            <a:lvl5pPr marL="1828991" indent="0">
              <a:buNone/>
              <a:defRPr sz="1600" b="1"/>
            </a:lvl5pPr>
            <a:lvl6pPr marL="2286239" indent="0">
              <a:buNone/>
              <a:defRPr sz="1600" b="1"/>
            </a:lvl6pPr>
            <a:lvl7pPr marL="2743486" indent="0">
              <a:buNone/>
              <a:defRPr sz="1600" b="1"/>
            </a:lvl7pPr>
            <a:lvl8pPr marL="3200734" indent="0">
              <a:buNone/>
              <a:defRPr sz="1600" b="1"/>
            </a:lvl8pPr>
            <a:lvl9pPr marL="365798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2EA34E0-EAD3-468E-AB4F-ADEB109BB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D174CE-BB12-43DE-8CD2-4C7193585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48" indent="0">
              <a:buNone/>
              <a:defRPr sz="2001" b="1"/>
            </a:lvl2pPr>
            <a:lvl3pPr marL="914495" indent="0">
              <a:buNone/>
              <a:defRPr sz="1801" b="1"/>
            </a:lvl3pPr>
            <a:lvl4pPr marL="1371743" indent="0">
              <a:buNone/>
              <a:defRPr sz="1600" b="1"/>
            </a:lvl4pPr>
            <a:lvl5pPr marL="1828991" indent="0">
              <a:buNone/>
              <a:defRPr sz="1600" b="1"/>
            </a:lvl5pPr>
            <a:lvl6pPr marL="2286239" indent="0">
              <a:buNone/>
              <a:defRPr sz="1600" b="1"/>
            </a:lvl6pPr>
            <a:lvl7pPr marL="2743486" indent="0">
              <a:buNone/>
              <a:defRPr sz="1600" b="1"/>
            </a:lvl7pPr>
            <a:lvl8pPr marL="3200734" indent="0">
              <a:buNone/>
              <a:defRPr sz="1600" b="1"/>
            </a:lvl8pPr>
            <a:lvl9pPr marL="3657981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E181D0-CDE5-4729-B0B7-3B48B3B5C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6AC4E2-AA80-4E30-9991-B13DEB99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E0B4E2-FEC3-488A-8117-CB95147A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B85FAB-ADDD-4864-8153-662AA9EB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57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C58C1-0E61-4701-8A95-C4633DB42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BF827B-1425-46DF-A091-FF8FA6AE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B0C9BF-B9B1-4C20-8BB0-24CBD63D1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3FD71F-DA40-41BF-AC3B-C178AC25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4101071-9BE1-4D21-AC36-FED4F59A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3BA631-5213-468A-87F7-309A23A4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88C0CB-F919-4430-B8F4-7AAEC825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12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B0EB6D-0A3B-4FC4-82EA-14C82FC3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14A01-82E2-47DD-87D6-14149079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11BA03-4DAF-4FB0-9C70-ECD8EE8C0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5" indent="0">
              <a:buNone/>
              <a:defRPr sz="1201"/>
            </a:lvl3pPr>
            <a:lvl4pPr marL="1371743" indent="0">
              <a:buNone/>
              <a:defRPr sz="1001"/>
            </a:lvl4pPr>
            <a:lvl5pPr marL="1828991" indent="0">
              <a:buNone/>
              <a:defRPr sz="1001"/>
            </a:lvl5pPr>
            <a:lvl6pPr marL="2286239" indent="0">
              <a:buNone/>
              <a:defRPr sz="1001"/>
            </a:lvl6pPr>
            <a:lvl7pPr marL="2743486" indent="0">
              <a:buNone/>
              <a:defRPr sz="1001"/>
            </a:lvl7pPr>
            <a:lvl8pPr marL="3200734" indent="0">
              <a:buNone/>
              <a:defRPr sz="1001"/>
            </a:lvl8pPr>
            <a:lvl9pPr marL="365798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4DB351-3DB1-403B-817B-37E550BE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C4BC8C-1786-4065-AC96-6E2E3B96F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F41D11-1487-41AA-B0EB-0FD912ED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0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38927-C306-49F6-A6BD-F76BA16F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19B18E2-19FB-4D00-B06B-F035A1A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48" indent="0">
              <a:buNone/>
              <a:defRPr sz="2801"/>
            </a:lvl2pPr>
            <a:lvl3pPr marL="914495" indent="0">
              <a:buNone/>
              <a:defRPr sz="2400"/>
            </a:lvl3pPr>
            <a:lvl4pPr marL="1371743" indent="0">
              <a:buNone/>
              <a:defRPr sz="2001"/>
            </a:lvl4pPr>
            <a:lvl5pPr marL="1828991" indent="0">
              <a:buNone/>
              <a:defRPr sz="2001"/>
            </a:lvl5pPr>
            <a:lvl6pPr marL="2286239" indent="0">
              <a:buNone/>
              <a:defRPr sz="2001"/>
            </a:lvl6pPr>
            <a:lvl7pPr marL="2743486" indent="0">
              <a:buNone/>
              <a:defRPr sz="2001"/>
            </a:lvl7pPr>
            <a:lvl8pPr marL="3200734" indent="0">
              <a:buNone/>
              <a:defRPr sz="2001"/>
            </a:lvl8pPr>
            <a:lvl9pPr marL="3657981" indent="0">
              <a:buNone/>
              <a:defRPr sz="2001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E8EEBF-3A27-49FD-999E-8F5260520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48" indent="0">
              <a:buNone/>
              <a:defRPr sz="1401"/>
            </a:lvl2pPr>
            <a:lvl3pPr marL="914495" indent="0">
              <a:buNone/>
              <a:defRPr sz="1201"/>
            </a:lvl3pPr>
            <a:lvl4pPr marL="1371743" indent="0">
              <a:buNone/>
              <a:defRPr sz="1001"/>
            </a:lvl4pPr>
            <a:lvl5pPr marL="1828991" indent="0">
              <a:buNone/>
              <a:defRPr sz="1001"/>
            </a:lvl5pPr>
            <a:lvl6pPr marL="2286239" indent="0">
              <a:buNone/>
              <a:defRPr sz="1001"/>
            </a:lvl6pPr>
            <a:lvl7pPr marL="2743486" indent="0">
              <a:buNone/>
              <a:defRPr sz="1001"/>
            </a:lvl7pPr>
            <a:lvl8pPr marL="3200734" indent="0">
              <a:buNone/>
              <a:defRPr sz="1001"/>
            </a:lvl8pPr>
            <a:lvl9pPr marL="3657981" indent="0">
              <a:buNone/>
              <a:defRPr sz="100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7C470A-9A4A-4695-BE2F-63300FA1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947D05-41F6-4B4F-BAED-738089A6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B1210F-40F9-4A52-AF47-E0C0682A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67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EAB1C0C-8E83-4547-8DB9-E06564CC7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9CC81-E12F-462D-91EC-BAA85589E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D67391-11CE-439A-8334-39B44186F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5AF8-758C-4A78-8B16-BA4F196165B1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DD1754-0371-4E0A-872B-F46CB159D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5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5FC624-BDF0-4DC1-AFCD-869DBCEC1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1DB13-8789-4B3B-B765-1B1991ED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9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95" rtl="0" eaLnBrk="1" latinLnBrk="0" hangingPunct="1">
        <a:lnSpc>
          <a:spcPct val="90000"/>
        </a:lnSpc>
        <a:spcBef>
          <a:spcPct val="0"/>
        </a:spcBef>
        <a:buNone/>
        <a:defRPr kumimoji="1"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3" indent="-228623" algn="l" defTabSz="91449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kumimoji="1"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72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9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8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16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863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11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358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606" indent="-228623" algn="l" defTabSz="9144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48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95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3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1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239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486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734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981" algn="l" defTabSz="914495" rtl="0" eaLnBrk="1" latinLnBrk="0" hangingPunct="1">
        <a:defRPr kumimoji="1"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8DBE0-E5F1-8A6C-FE77-CC5BCAA4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7963B1C8-529A-072F-3780-5A0B7BDBA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49379"/>
              </p:ext>
            </p:extLst>
          </p:nvPr>
        </p:nvGraphicFramePr>
        <p:xfrm>
          <a:off x="6" y="1"/>
          <a:ext cx="12196803" cy="8803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752">
                  <a:extLst>
                    <a:ext uri="{9D8B030D-6E8A-4147-A177-3AD203B41FA5}">
                      <a16:colId xmlns:a16="http://schemas.microsoft.com/office/drawing/2014/main" val="9547173"/>
                    </a:ext>
                  </a:extLst>
                </a:gridCol>
                <a:gridCol w="2257591">
                  <a:extLst>
                    <a:ext uri="{9D8B030D-6E8A-4147-A177-3AD203B41FA5}">
                      <a16:colId xmlns:a16="http://schemas.microsoft.com/office/drawing/2014/main" val="3182321955"/>
                    </a:ext>
                  </a:extLst>
                </a:gridCol>
                <a:gridCol w="2030752">
                  <a:extLst>
                    <a:ext uri="{9D8B030D-6E8A-4147-A177-3AD203B41FA5}">
                      <a16:colId xmlns:a16="http://schemas.microsoft.com/office/drawing/2014/main" val="2607255482"/>
                    </a:ext>
                  </a:extLst>
                </a:gridCol>
                <a:gridCol w="4693102">
                  <a:extLst>
                    <a:ext uri="{9D8B030D-6E8A-4147-A177-3AD203B41FA5}">
                      <a16:colId xmlns:a16="http://schemas.microsoft.com/office/drawing/2014/main" val="3740763531"/>
                    </a:ext>
                  </a:extLst>
                </a:gridCol>
                <a:gridCol w="1184606">
                  <a:extLst>
                    <a:ext uri="{9D8B030D-6E8A-4147-A177-3AD203B41FA5}">
                      <a16:colId xmlns:a16="http://schemas.microsoft.com/office/drawing/2014/main" val="3177450486"/>
                    </a:ext>
                  </a:extLst>
                </a:gridCol>
              </a:tblGrid>
              <a:tr h="379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ローカルサイト名</a:t>
                      </a:r>
                      <a:endParaRPr lang="en-US" altLang="ja-JP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[2026XX-XXXX]RXXX_</a:t>
                      </a:r>
                      <a:r>
                        <a:rPr kumimoji="1" lang="ja-JP" alt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○○町</a:t>
                      </a:r>
                      <a:r>
                        <a:rPr kumimoji="1" lang="en-US" altLang="ja-JP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_</a:t>
                      </a:r>
                      <a:r>
                        <a:rPr kumimoji="1" lang="ja-JP" alt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○○道路維持除雪外一連工事</a:t>
                      </a:r>
                      <a:r>
                        <a:rPr kumimoji="1" lang="en-US" altLang="ja-JP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/(</a:t>
                      </a:r>
                      <a:r>
                        <a:rPr kumimoji="1" lang="ja-JP" alt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株</a:t>
                      </a:r>
                      <a:r>
                        <a:rPr kumimoji="1" lang="en-US" altLang="ja-JP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)</a:t>
                      </a:r>
                      <a:r>
                        <a:rPr kumimoji="1" lang="ja-JP" altLang="en-US" sz="11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○○組</a:t>
                      </a:r>
                    </a:p>
                  </a:txBody>
                  <a:tcPr marL="108000" marR="108000" marT="0" marB="0" anchor="ctr"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b="0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08000" marR="10800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6034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項　  　目</a:t>
                      </a:r>
                      <a:endParaRPr lang="en-US" altLang="ja-JP" sz="1100" b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創意工夫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評 価 内 容</a:t>
                      </a:r>
                      <a:endParaRPr lang="ja-JP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安全衛生･危機管理</a:t>
                      </a:r>
                    </a:p>
                  </a:txBody>
                  <a:tcPr marL="108000" marR="10800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744936"/>
                  </a:ext>
                </a:extLst>
              </a:tr>
              <a:tr h="37969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 施 内 容</a:t>
                      </a:r>
                      <a:endParaRPr lang="ja-JP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rgbClr val="00206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「オフラインマップの使用による通信の有無に左右されない</a:t>
                      </a:r>
                      <a:r>
                        <a:rPr kumimoji="1" lang="en-US" altLang="ja-JP" sz="1100" dirty="0">
                          <a:solidFill>
                            <a:srgbClr val="00206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『</a:t>
                      </a:r>
                      <a:r>
                        <a:rPr kumimoji="1" lang="ja-JP" altLang="en-US" sz="1100" dirty="0">
                          <a:solidFill>
                            <a:srgbClr val="00206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現場の目</a:t>
                      </a:r>
                      <a:r>
                        <a:rPr kumimoji="1" lang="en-US" altLang="ja-JP" sz="1100" dirty="0">
                          <a:solidFill>
                            <a:srgbClr val="00206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』</a:t>
                      </a:r>
                      <a:r>
                        <a:rPr kumimoji="1" lang="ja-JP" altLang="en-US" sz="1100" dirty="0">
                          <a:solidFill>
                            <a:srgbClr val="002060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の確保」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61031"/>
                  </a:ext>
                </a:extLst>
              </a:tr>
              <a:tr h="16341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説　    明</a:t>
                      </a:r>
                      <a:endParaRPr lang="ja-JP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472C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Google</a:t>
                      </a: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マイマップのオフライン（または電波途絶時のキャッシュ）機能を活用することにより以下のようなメリットを得ている。</a:t>
                      </a:r>
                      <a:endParaRPr lang="en-US" altLang="ja-JP" sz="11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（１）災害時（ブラックアウト等）の「暗黒化」を防ぎ、初期活動を維持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胆振東部地震のような大規模災害による基地局ダウンに対して：停電や通信障害が発生しても、端末に保存された地図データから「通行止め箇所」「避難所」「重要インフラ（病院等）」の位置を即座に確認。通信が途絶した瞬間に「手元の地図が真っ白になる」リスクを回避し、災害直後の状況把握や緊急出動のルート選定を</a:t>
                      </a:r>
                      <a: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秒でも早く開始する。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（２）電波不感地帯（山間部・峠部）でも、管理境界や施設位置を誤認しない。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携帯キャリアの電波が届かない山間部に対して：吹雪で視界がゼロ（ホワイトアウト）になり、かつ電波が入らない山間部でも、自車位置と「デリニエーターやガードレールの位置」を照合可能。地形や目印が雪で埋まっていても、オフライン地図上の</a:t>
                      </a:r>
                      <a: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GPS</a:t>
                      </a: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を頼りに、作業の重複や未除雪区間の発生を防げる。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（３）都市部のビル影でも、現場作業の手を止めない（高密度な作業の継続）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高層ビル群の陰、高架下、あるいは深い切り通しなどによる電波の乱れに対して：通信が頻繁に途切れる場所（ローミングの切り替えや電波のデッドゾーン）でも、画面の読み込み待ち（ローディング）が発生せず、「雨水桝の位置」「デリニエーター」「マンホール」などのピン情報をスムーズに確認可能。ストレスなくマップを確認できるため、オペレーターや手元作業員の作業効率が落ちない。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（４）通信量の削減とバッテリー消費の抑制（冬期の過酷な環境対策）</a:t>
                      </a:r>
                      <a:br>
                        <a:rPr lang="en-US" altLang="ja-JP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100" b="0" i="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長時間の除雪巡回、寒冷地での長時間作業に対して：常に通信を探し続ける状態（電波が微弱な状態）は、スマートフォンのバッテリーを激しく消費する。あらかじめ地図をローカルに持っておくことで、端末の電池持ちが向上。冬期の低温環境下ではバッテリー性能が低下しやすいため、通信量を抑えて端末の負荷を減らすことは、連絡手段を確保し続ける安全管理面でも大きなメリットになる。</a:t>
                      </a:r>
                      <a:endParaRPr lang="en-US" altLang="ja-JP" sz="11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108000" marR="108000" marT="36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53904"/>
                  </a:ext>
                </a:extLst>
              </a:tr>
              <a:tr h="4276105">
                <a:tc gridSpan="5"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951424"/>
                  </a:ext>
                </a:extLst>
              </a:tr>
            </a:tbl>
          </a:graphicData>
        </a:graphic>
      </p:graphicFrame>
      <p:pic>
        <p:nvPicPr>
          <p:cNvPr id="12" name="図 11">
            <a:extLst>
              <a:ext uri="{FF2B5EF4-FFF2-40B4-BE49-F238E27FC236}">
                <a16:creationId xmlns:a16="http://schemas.microsoft.com/office/drawing/2014/main" id="{E14B1504-066C-9826-6EBB-8DD74337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8" y="5204178"/>
            <a:ext cx="5638418" cy="317643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B6AAF67-7E09-F81E-F335-EB9E3429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27" y="5339805"/>
            <a:ext cx="5823454" cy="317643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C7E321-52A4-45E9-AD3D-C49F16C6DABD}"/>
              </a:ext>
            </a:extLst>
          </p:cNvPr>
          <p:cNvSpPr txBox="1"/>
          <p:nvPr/>
        </p:nvSpPr>
        <p:spPr>
          <a:xfrm>
            <a:off x="242160" y="4900452"/>
            <a:ext cx="563841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Fig-01 CPDS</a:t>
            </a:r>
            <a:r>
              <a:rPr kumimoji="1" lang="ja-JP" altLang="en-US" sz="1400" dirty="0">
                <a:solidFill>
                  <a:schemeClr val="bg1"/>
                </a:solidFill>
              </a:rPr>
              <a:t>講習会により事業所単位で活用の並列化を行った。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B5D533-0255-90FB-BD56-D506B21BE472}"/>
              </a:ext>
            </a:extLst>
          </p:cNvPr>
          <p:cNvSpPr txBox="1"/>
          <p:nvPr/>
        </p:nvSpPr>
        <p:spPr>
          <a:xfrm>
            <a:off x="6122727" y="4850049"/>
            <a:ext cx="582345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Fig-02 </a:t>
            </a:r>
            <a:r>
              <a:rPr kumimoji="1" lang="ja-JP" altLang="en-US" sz="1400" dirty="0">
                <a:solidFill>
                  <a:schemeClr val="bg1"/>
                </a:solidFill>
              </a:rPr>
              <a:t>活用状況（生成</a:t>
            </a:r>
            <a:r>
              <a:rPr kumimoji="1" lang="en-US" altLang="ja-JP" sz="1400" dirty="0">
                <a:solidFill>
                  <a:schemeClr val="bg1"/>
                </a:solidFill>
              </a:rPr>
              <a:t>AI</a:t>
            </a:r>
            <a:r>
              <a:rPr kumimoji="1" lang="ja-JP" altLang="en-US" sz="1400" dirty="0">
                <a:solidFill>
                  <a:schemeClr val="bg1"/>
                </a:solidFill>
              </a:rPr>
              <a:t>による挿絵）</a:t>
            </a:r>
            <a:endParaRPr kumimoji="1" lang="en-US" altLang="ja-JP" sz="1400" dirty="0">
              <a:solidFill>
                <a:schemeClr val="bg1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【</a:t>
            </a:r>
            <a:r>
              <a:rPr kumimoji="1" lang="ja-JP" altLang="en-US" sz="1400" dirty="0">
                <a:solidFill>
                  <a:srgbClr val="FF0000"/>
                </a:solidFill>
              </a:rPr>
              <a:t>注意</a:t>
            </a:r>
            <a:r>
              <a:rPr kumimoji="1" lang="en-US" altLang="ja-JP" sz="1400" dirty="0">
                <a:solidFill>
                  <a:srgbClr val="FF0000"/>
                </a:solidFill>
              </a:rPr>
              <a:t>】</a:t>
            </a:r>
            <a:r>
              <a:rPr kumimoji="1" lang="ja-JP" altLang="en-US" sz="1400" dirty="0">
                <a:solidFill>
                  <a:srgbClr val="FF0000"/>
                </a:solidFill>
              </a:rPr>
              <a:t>各自の活用写真にすり替えること。</a:t>
            </a:r>
          </a:p>
        </p:txBody>
      </p:sp>
    </p:spTree>
    <p:extLst>
      <p:ext uri="{BB962C8B-B14F-4D97-AF65-F5344CB8AC3E}">
        <p14:creationId xmlns:p14="http://schemas.microsoft.com/office/powerpoint/2010/main" val="2921658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16696</TotalTime>
  <Words>562</Words>
  <Application>Microsoft Office PowerPoint</Application>
  <PresentationFormat>ワイド画面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メイリオ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Company>どんぐりかいぎ実行委員会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[202021-8599]一般国道337号_千歳市_天翔ランプ橋補修外一連工事／(株)成田工業</dc:title>
  <dc:subject>FORM-038_創意工夫・社会性等に関する実施状況（説明資料）</dc:subject>
  <dc:creator>YM</dc:creator>
  <cp:keywords>FORM</cp:keywords>
  <cp:lastModifiedBy>user</cp:lastModifiedBy>
  <cp:revision>590</cp:revision>
  <cp:lastPrinted>2025-11-24T01:17:00Z</cp:lastPrinted>
  <dcterms:created xsi:type="dcterms:W3CDTF">2020-12-10T10:43:54Z</dcterms:created>
  <dcterms:modified xsi:type="dcterms:W3CDTF">2026-06-01T06:36:05Z</dcterms:modified>
</cp:coreProperties>
</file>