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319" r:id="rId3"/>
    <p:sldId id="318" r:id="rId4"/>
    <p:sldId id="320" r:id="rId5"/>
    <p:sldId id="317" r:id="rId6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05" autoAdjust="0"/>
    <p:restoredTop sz="77847" autoAdjust="0"/>
  </p:normalViewPr>
  <p:slideViewPr>
    <p:cSldViewPr snapToGrid="0" showGuides="1">
      <p:cViewPr varScale="1">
        <p:scale>
          <a:sx n="48" d="100"/>
          <a:sy n="48" d="100"/>
        </p:scale>
        <p:origin x="53" y="31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12E93-3205-4E42-8C24-87073ED7A0A6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9646C-30B3-468F-873B-C25726C83B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45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-201613" y="822325"/>
            <a:ext cx="7307263" cy="4111625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1200" dirty="0"/>
              <a:t>凡例　★：クリックしてアニメーションを進める。　◆：クリックして頁を進める。</a:t>
            </a:r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1200" dirty="0"/>
              <a:t>それでは、主催者ですが講師も兼ねております。点群データについて講和させていただきます。◆</a:t>
            </a:r>
            <a:endParaRPr kumimoji="1" lang="en-US" altLang="ja-JP" sz="1200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B292D-6B92-40EC-B244-AB32A7FD3BF9}" type="slidenum">
              <a:rPr kumimoji="1" lang="ja-JP" altLang="en-US" smtClean="0"/>
              <a:pPr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81565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FADDB-AC85-74E0-D7B7-2E3EDDF22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FA2C36-6608-1467-D660-F1F665424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33363" y="803275"/>
            <a:ext cx="7153276" cy="402431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E92E8B-658E-6B8B-21D3-5756CB1B0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dirty="0"/>
              <a:t>勇払小中→苫小牧東高→北見工大</a:t>
            </a: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dirty="0"/>
              <a:t>家族：妻＊</a:t>
            </a:r>
            <a:r>
              <a:rPr lang="en-US" altLang="ja-JP" dirty="0"/>
              <a:t>1</a:t>
            </a:r>
            <a:r>
              <a:rPr lang="ja-JP" altLang="en-US" dirty="0"/>
              <a:t>、娘＊</a:t>
            </a:r>
            <a:r>
              <a:rPr lang="en-US" altLang="ja-JP" dirty="0"/>
              <a:t>1</a:t>
            </a:r>
            <a:r>
              <a:rPr lang="ja-JP" altLang="en-US" dirty="0"/>
              <a:t>（中１ 絶賛反抗期）、ミニブタ</a:t>
            </a:r>
            <a:r>
              <a:rPr lang="en-US" altLang="ja-JP" dirty="0"/>
              <a:t>×</a:t>
            </a:r>
            <a:r>
              <a:rPr lang="ja-JP" altLang="en-US" dirty="0"/>
              <a:t>１</a:t>
            </a: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dirty="0"/>
              <a:t>自宅は千歳市向陽台、実家は沼ノ端</a:t>
            </a: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dirty="0"/>
              <a:t>趣味：平成２６年９月、突然、山登りに目覚める。湿地や海岸歩き、旧道散策が好き。カヤックでの湿地散策もはじめた。</a:t>
            </a:r>
            <a:endParaRPr lang="en-US" altLang="ja-JP" dirty="0"/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kumimoji="1" lang="ja-JP" altLang="en-US" dirty="0"/>
              <a:t>愛称：たいさ（登山仲間から呼ばれていた）</a:t>
            </a:r>
            <a:endParaRPr kumimoji="1" lang="en-US" altLang="ja-JP" dirty="0"/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kumimoji="1" lang="en-US" altLang="ja-JP" dirty="0"/>
              <a:t>https://www.yamareco.com/modules/yamareco/userinfo-126048-prof.html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すずかをブランド化する壮大な実験を行っていた。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1BACB1-F111-6956-1419-3F82C8EDB6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B292D-6B92-40EC-B244-AB32A7FD3BF9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646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13359-BB58-65BC-40E8-2CF624213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1E58BF-2F2C-61DD-B27C-E00120B5D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33363" y="803275"/>
            <a:ext cx="7153276" cy="402431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1E44BD-3DE4-4ADC-18DC-1A8CD17AC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dirty="0"/>
              <a:t>◆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参考</a:t>
            </a:r>
            <a:r>
              <a:rPr kumimoji="1" lang="en-US" altLang="ja-JP" dirty="0"/>
              <a:t>】</a:t>
            </a: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/>
              <a:t>「</a:t>
            </a:r>
            <a:r>
              <a:rPr lang="ja-JP" altLang="ja-JP" dirty="0"/>
              <a:t>創意工夫・社会性に関する実施状況</a:t>
            </a:r>
            <a:r>
              <a:rPr lang="ja-JP" altLang="en-US" dirty="0"/>
              <a:t>」の作成</a:t>
            </a:r>
            <a:endParaRPr kumimoji="1" lang="ja-JP" altLang="en-US" dirty="0"/>
          </a:p>
          <a:p>
            <a:r>
              <a:rPr kumimoji="1" lang="ja-JP" altLang="en-US" dirty="0"/>
              <a:t>たぶん、技術者のひとたちみんな、文章書かなきゃならない、写真も用意しなきゃならない、設定準備はもっと大変、</a:t>
            </a:r>
            <a:endParaRPr kumimoji="1" lang="en-US" altLang="ja-JP" dirty="0"/>
          </a:p>
          <a:p>
            <a:r>
              <a:rPr kumimoji="1" lang="ja-JP" altLang="en-US" dirty="0"/>
              <a:t>手間も掛かるし苦手なはず。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すずかをブランド化する壮大な実験を行っていた。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AF24A8-C95D-B433-F63A-A753386E2F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B292D-6B92-40EC-B244-AB32A7FD3BF9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7367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08CB9-5BE5-1301-EE4D-38254107F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008B62-D9B9-1452-0F06-5F7A8062F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33363" y="803275"/>
            <a:ext cx="7153276" cy="402431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F47C34-9602-8399-8331-84AE0E872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dirty="0"/>
              <a:t>◆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参考</a:t>
            </a:r>
            <a:r>
              <a:rPr kumimoji="1" lang="en-US" altLang="ja-JP" dirty="0"/>
              <a:t>】</a:t>
            </a: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/>
              <a:t>「</a:t>
            </a:r>
            <a:r>
              <a:rPr lang="ja-JP" altLang="ja-JP" dirty="0"/>
              <a:t>創意工夫・社会性に関する実施状況</a:t>
            </a:r>
            <a:r>
              <a:rPr lang="ja-JP" altLang="en-US" dirty="0"/>
              <a:t>」の作成</a:t>
            </a:r>
            <a:endParaRPr kumimoji="1" lang="ja-JP" altLang="en-US" dirty="0"/>
          </a:p>
          <a:p>
            <a:r>
              <a:rPr kumimoji="1" lang="ja-JP" altLang="en-US" dirty="0"/>
              <a:t>たぶん、技術者のひとたちみんな、文章書かなきゃならない、写真も用意しなきゃならない、設定準備はもっと大変、</a:t>
            </a:r>
            <a:endParaRPr kumimoji="1" lang="en-US" altLang="ja-JP" dirty="0"/>
          </a:p>
          <a:p>
            <a:r>
              <a:rPr kumimoji="1" lang="ja-JP" altLang="en-US" dirty="0"/>
              <a:t>手間も掛かるし苦手なはず。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すずかをブランド化する壮大な実験を行っていた。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5651C2-A8AD-235D-C17C-51A1CCC59C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B292D-6B92-40EC-B244-AB32A7FD3BF9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373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2F0CF-3FE7-421C-9543-6621FBDD21A7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76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18E7-4AF6-472D-B389-93364ED3484A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2211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7752-531D-4E4C-8FEA-1ABE8AEE913B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456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表紙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テキスト ボックス 460"/>
          <p:cNvSpPr txBox="1"/>
          <p:nvPr userDrawn="1"/>
        </p:nvSpPr>
        <p:spPr>
          <a:xfrm>
            <a:off x="5508987" y="-7614437"/>
            <a:ext cx="5770025" cy="646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801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室蘭開発建設部　苫小牧道路事務所</a:t>
            </a:r>
          </a:p>
          <a:p>
            <a:r>
              <a:rPr kumimoji="1" lang="ja-JP" altLang="ja-JP" sz="1801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苫小牧道路事務所工事安全連絡協議会</a:t>
            </a:r>
            <a:r>
              <a:rPr kumimoji="1" lang="ja-JP" altLang="en-US" sz="1801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kumimoji="1" lang="ja-JP" altLang="ja-JP" sz="1801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日高道路部会</a:t>
            </a:r>
            <a:endParaRPr kumimoji="1" lang="ja-JP" altLang="en-US" dirty="0">
              <a:solidFill>
                <a:schemeClr val="bg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464" name="図 463"/>
          <p:cNvPicPr>
            <a:picLocks noChangeAspect="1"/>
          </p:cNvPicPr>
          <p:nvPr userDrawn="1"/>
        </p:nvPicPr>
        <p:blipFill rotWithShape="1">
          <a:blip r:embed="rId2"/>
          <a:srcRect l="6518" t="1049" r="8584" b="2873"/>
          <a:stretch/>
        </p:blipFill>
        <p:spPr>
          <a:xfrm>
            <a:off x="9047" y="-13165"/>
            <a:ext cx="12207633" cy="6990285"/>
          </a:xfrm>
          <a:prstGeom prst="rect">
            <a:avLst/>
          </a:prstGeom>
        </p:spPr>
      </p:pic>
      <p:sp>
        <p:nvSpPr>
          <p:cNvPr id="465" name="フッター プレースホルダー 6"/>
          <p:cNvSpPr txBox="1">
            <a:spLocks/>
          </p:cNvSpPr>
          <p:nvPr userDrawn="1"/>
        </p:nvSpPr>
        <p:spPr>
          <a:xfrm>
            <a:off x="191344" y="6356349"/>
            <a:ext cx="10801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 err="1">
                <a:solidFill>
                  <a:schemeClr val="bg1"/>
                </a:solidFill>
              </a:rPr>
              <a:t>tomado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466" name="スライド番号プレースホルダー 8"/>
          <p:cNvSpPr txBox="1">
            <a:spLocks/>
          </p:cNvSpPr>
          <p:nvPr userDrawn="1"/>
        </p:nvSpPr>
        <p:spPr>
          <a:xfrm>
            <a:off x="10976385" y="6309320"/>
            <a:ext cx="865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32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BIZ UD明朝 Medium" panose="02020500000000000000" pitchFamily="17" charset="-128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677413-57B8-4053-9DD6-0C7E480497B6}" type="slidenum">
              <a:rPr kumimoji="1" lang="ja-JP" altLang="en-US" smtClean="0">
                <a:solidFill>
                  <a:schemeClr val="bg1"/>
                </a:solidFill>
              </a:rPr>
              <a:pPr/>
              <a:t>‹#›</a:t>
            </a:fld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469" name="テキスト ボックス 468"/>
          <p:cNvSpPr txBox="1"/>
          <p:nvPr userDrawn="1"/>
        </p:nvSpPr>
        <p:spPr>
          <a:xfrm>
            <a:off x="0" y="1371019"/>
            <a:ext cx="5770025" cy="646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801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室蘭開発建設部　苫小牧道路事務所</a:t>
            </a:r>
          </a:p>
          <a:p>
            <a:r>
              <a:rPr kumimoji="1" lang="ja-JP" altLang="ja-JP" sz="1801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苫小牧道路事務所工事安全連絡協議会</a:t>
            </a:r>
            <a:r>
              <a:rPr kumimoji="1" lang="ja-JP" altLang="en-US" sz="1801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kumimoji="1" lang="ja-JP" altLang="ja-JP" sz="1801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日高道路部会</a:t>
            </a:r>
            <a:endParaRPr kumimoji="1" lang="ja-JP" altLang="en-US" dirty="0">
              <a:solidFill>
                <a:schemeClr val="bg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372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7D7BD-301D-4F7A-B71E-C1E9C7FF8FC4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847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AFAE-CF10-4F6B-99C2-17DB1F3DA34A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076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920A-529F-400C-8C27-C0BFEB0DAAB9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04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DDDB4-4147-427A-B7D1-5722304F1BED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3554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EC2C-9B20-4270-A9AD-4D2547EAE72B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1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79EC-59C4-4657-9629-F50E343D8323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018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CE774-C871-42BD-B8D4-C6E538612BE8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04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C16D-2046-46CC-A7F3-D42791565AD4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080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C42DE-879E-4499-A610-505810C30098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tomado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B9678-0078-4C36-95F9-3FC61C4D4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979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7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58079"/>
            <a:ext cx="12310372" cy="7037103"/>
          </a:xfrm>
          <a:prstGeom prst="rect">
            <a:avLst/>
          </a:prstGeom>
        </p:spPr>
      </p:pic>
      <p:sp>
        <p:nvSpPr>
          <p:cNvPr id="241" name="タイトル 2"/>
          <p:cNvSpPr txBox="1">
            <a:spLocks/>
          </p:cNvSpPr>
          <p:nvPr/>
        </p:nvSpPr>
        <p:spPr>
          <a:xfrm>
            <a:off x="64100" y="2260374"/>
            <a:ext cx="12144672" cy="15699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800" kern="1200" baseline="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600" dirty="0">
                <a:solidFill>
                  <a:schemeClr val="bg1"/>
                </a:solidFill>
                <a:ea typeface="ＤＨＰ平成明朝体W7" panose="02020700000000000000" pitchFamily="18" charset="-128"/>
                <a:cs typeface="メイリオ" panose="020B0604030504040204" pitchFamily="50" charset="-128"/>
              </a:rPr>
              <a:t>　　</a:t>
            </a:r>
            <a:br>
              <a:rPr lang="en-US" altLang="ja-JP" sz="1600" dirty="0">
                <a:solidFill>
                  <a:schemeClr val="bg1"/>
                </a:solidFill>
                <a:ea typeface="ＤＨＰ平成明朝体W7" panose="02020700000000000000" pitchFamily="18" charset="-128"/>
                <a:cs typeface="メイリオ" panose="020B0604030504040204" pitchFamily="50" charset="-128"/>
              </a:rPr>
            </a:br>
            <a:endParaRPr lang="en-US" altLang="ja-JP" sz="1600" dirty="0">
              <a:solidFill>
                <a:schemeClr val="bg1"/>
              </a:solidFill>
              <a:ea typeface="ＤＨＰ平成明朝体W7" panose="02020700000000000000" pitchFamily="18" charset="-128"/>
              <a:cs typeface="メイリオ" panose="020B0604030504040204" pitchFamily="50" charset="-128"/>
            </a:endParaRPr>
          </a:p>
          <a:p>
            <a:r>
              <a:rPr lang="ja-JP" altLang="en-US" sz="360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メイリオ" panose="020B0604030504040204" pitchFamily="50" charset="-128"/>
              </a:rPr>
              <a:t>現場を支える建設ディレクターのための映えて伝わる土木写真と生成</a:t>
            </a:r>
            <a:r>
              <a:rPr lang="en-US" altLang="ja-JP" sz="360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メイリオ" panose="020B0604030504040204" pitchFamily="50" charset="-128"/>
              </a:rPr>
              <a:t>AI</a:t>
            </a:r>
            <a:r>
              <a:rPr lang="ja-JP" altLang="en-US" sz="360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メイリオ" panose="020B0604030504040204" pitchFamily="50" charset="-128"/>
              </a:rPr>
              <a:t>活用から導く創意工夫</a:t>
            </a:r>
          </a:p>
          <a:p>
            <a:r>
              <a:rPr lang="ja-JP" altLang="en-US" sz="360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メイリオ" panose="020B0604030504040204" pitchFamily="50" charset="-128"/>
              </a:rPr>
              <a:t>～デジタルなどんぐりの</a:t>
            </a:r>
            <a:r>
              <a:rPr lang="en-US" altLang="ja-JP" sz="360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メイリオ" panose="020B0604030504040204" pitchFamily="50" charset="-128"/>
              </a:rPr>
              <a:t>Café</a:t>
            </a:r>
            <a:r>
              <a:rPr lang="ja-JP" altLang="en-US" sz="360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メイリオ" panose="020B0604030504040204" pitchFamily="50" charset="-128"/>
              </a:rPr>
              <a:t>における技術資産の利活用～</a:t>
            </a:r>
            <a:endParaRPr lang="ja-JP" altLang="en-US" sz="1400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42" name="タイトル 2"/>
          <p:cNvSpPr txBox="1">
            <a:spLocks/>
          </p:cNvSpPr>
          <p:nvPr/>
        </p:nvSpPr>
        <p:spPr>
          <a:xfrm>
            <a:off x="5385693" y="5113445"/>
            <a:ext cx="6233118" cy="15699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ja-JP" altLang="en-US" sz="1800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２０２６年７月２４日</a:t>
            </a:r>
            <a:r>
              <a:rPr lang="en-US" altLang="ja-JP" sz="1800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(</a:t>
            </a:r>
            <a:r>
              <a:rPr lang="ja-JP" altLang="en-US" sz="1800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金</a:t>
            </a:r>
            <a:r>
              <a:rPr lang="en-US" altLang="ja-JP" sz="1800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)</a:t>
            </a:r>
          </a:p>
          <a:p>
            <a:pPr algn="r"/>
            <a:r>
              <a:rPr lang="ja-JP" altLang="en-US" sz="1800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どんぐりかいぎじっこういいんかい</a:t>
            </a:r>
            <a:endParaRPr lang="en-US" altLang="ja-JP" sz="1800" dirty="0">
              <a:solidFill>
                <a:schemeClr val="bg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algn="r"/>
            <a:r>
              <a:rPr lang="ja-JP" altLang="en-US" sz="1800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中山　光広</a:t>
            </a:r>
            <a:endParaRPr lang="en-US" altLang="ja-JP" sz="1800" dirty="0">
              <a:solidFill>
                <a:schemeClr val="bg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algn="r"/>
            <a:r>
              <a:rPr lang="ja-JP" altLang="en-US" sz="1800" dirty="0">
                <a:solidFill>
                  <a:schemeClr val="bg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AADE590-6783-AB70-71FD-E6F786229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419" y="1024020"/>
            <a:ext cx="1170463" cy="29516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1D6705B-EFBA-3F85-B922-24E2671010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474" y="147671"/>
            <a:ext cx="713070" cy="70815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6B23A337-1A67-FDBF-BB23-8282F011CFDC}"/>
              </a:ext>
            </a:extLst>
          </p:cNvPr>
          <p:cNvSpPr/>
          <p:nvPr/>
        </p:nvSpPr>
        <p:spPr>
          <a:xfrm>
            <a:off x="4589688" y="4426460"/>
            <a:ext cx="2715351" cy="51324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§1</a:t>
            </a:r>
            <a:r>
              <a:rPr kumimoji="1" lang="ja-JP" altLang="en-US" dirty="0">
                <a:solidFill>
                  <a:schemeClr val="bg1"/>
                </a:solidFill>
              </a:rPr>
              <a:t>　オリエンテーション</a:t>
            </a:r>
          </a:p>
        </p:txBody>
      </p:sp>
    </p:spTree>
    <p:extLst>
      <p:ext uri="{BB962C8B-B14F-4D97-AF65-F5344CB8AC3E}">
        <p14:creationId xmlns:p14="http://schemas.microsoft.com/office/powerpoint/2010/main" val="331843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C2915-F4F2-1F9C-A69F-DF82B5DDB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B353D0-175D-9194-E86F-3AEA7FDB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41157"/>
          </a:xfrm>
        </p:spPr>
        <p:txBody>
          <a:bodyPr>
            <a:noAutofit/>
          </a:bodyPr>
          <a:lstStyle/>
          <a:p>
            <a:r>
              <a:rPr lang="ja-JP" altLang="en-US" sz="3200" dirty="0">
                <a:solidFill>
                  <a:srgbClr val="7030A0"/>
                </a:solidFill>
                <a:latin typeface="メイリオ" pitchFamily="50" charset="-128"/>
                <a:ea typeface="メイリオ" pitchFamily="50" charset="-128"/>
              </a:rPr>
              <a:t>┃</a:t>
            </a:r>
            <a:r>
              <a:rPr lang="ja-JP" altLang="en-US" sz="32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講師の紹介</a:t>
            </a:r>
            <a:endParaRPr lang="ja-JP" altLang="ja-JP" sz="3200" dirty="0">
              <a:solidFill>
                <a:schemeClr val="tx1">
                  <a:lumMod val="75000"/>
                  <a:lumOff val="2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B82058DD-A2F6-9550-32AF-45F9CA4D2948}"/>
              </a:ext>
            </a:extLst>
          </p:cNvPr>
          <p:cNvSpPr txBox="1">
            <a:spLocks/>
          </p:cNvSpPr>
          <p:nvPr/>
        </p:nvSpPr>
        <p:spPr>
          <a:xfrm>
            <a:off x="11353800" y="0"/>
            <a:ext cx="838200" cy="504092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3200" kern="1200">
                <a:solidFill>
                  <a:schemeClr val="bg1">
                    <a:lumMod val="50000"/>
                  </a:schemeClr>
                </a:solidFill>
                <a:latin typeface="+mj-lt"/>
                <a:ea typeface="BIZ UD明朝 Medium" panose="02020500000000000000" pitchFamily="17" charset="-128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B677413-57B8-4053-9DD6-0C7E480497B6}" type="slidenum">
              <a:rPr kumimoji="1" lang="ja-JP" altLang="en-US" sz="2400" smtClean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pPr algn="ctr"/>
              <a:t>2</a:t>
            </a:fld>
            <a:endParaRPr kumimoji="1" lang="ja-JP" altLang="en-US" sz="2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A11FF50-F2E7-1AAF-249B-B48E402842BE}"/>
              </a:ext>
            </a:extLst>
          </p:cNvPr>
          <p:cNvSpPr txBox="1"/>
          <p:nvPr/>
        </p:nvSpPr>
        <p:spPr>
          <a:xfrm>
            <a:off x="14465185" y="5616783"/>
            <a:ext cx="2095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大陸建設（株）供</a:t>
            </a:r>
          </a:p>
        </p:txBody>
      </p:sp>
      <p:sp>
        <p:nvSpPr>
          <p:cNvPr id="7" name="角丸四角形 10">
            <a:extLst>
              <a:ext uri="{FF2B5EF4-FFF2-40B4-BE49-F238E27FC236}">
                <a16:creationId xmlns:a16="http://schemas.microsoft.com/office/drawing/2014/main" id="{2BEAFC28-D370-F277-3CAC-2B2CDA9F360F}"/>
              </a:ext>
            </a:extLst>
          </p:cNvPr>
          <p:cNvSpPr/>
          <p:nvPr/>
        </p:nvSpPr>
        <p:spPr>
          <a:xfrm>
            <a:off x="199506" y="970473"/>
            <a:ext cx="11429999" cy="48309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勇払小中→苫小牧東高→北見工大→民間→開発局</a:t>
            </a:r>
            <a:endParaRPr lang="en-US" altLang="ja-JP" sz="2400" dirty="0">
              <a:solidFill>
                <a:srgbClr val="7030A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→ライバル社所属・個人事業主：どんぐりかいぎじっこういいんかい</a:t>
            </a: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家族：妻＊</a:t>
            </a:r>
            <a:r>
              <a:rPr lang="en-US" altLang="ja-JP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</a:t>
            </a: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、娘＊</a:t>
            </a:r>
            <a:r>
              <a:rPr lang="en-US" altLang="ja-JP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</a:t>
            </a: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（中１ 絶賛反抗期）、ミニブタ</a:t>
            </a:r>
            <a:r>
              <a:rPr lang="en-US" altLang="ja-JP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×</a:t>
            </a: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１</a:t>
            </a: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自宅は千歳市向陽台、実家は沼ノ端</a:t>
            </a: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趣味：平成２６年９月、突然、山登りに目覚める。湿地や海岸歩き、旧道散策が好き。カヤックでの湿地散策もはじめた。</a:t>
            </a:r>
            <a:endParaRPr lang="en-US" altLang="ja-JP" sz="2400" dirty="0">
              <a:solidFill>
                <a:srgbClr val="7030A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ぶっ壊れるが、</a:t>
            </a:r>
            <a:r>
              <a:rPr lang="en-US" altLang="ja-JP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BMW</a:t>
            </a: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好き</a:t>
            </a:r>
            <a:endParaRPr lang="en-US" altLang="ja-JP" sz="2400" dirty="0">
              <a:solidFill>
                <a:srgbClr val="7030A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資産運用（日本株、米国株、投資信託、金、</a:t>
            </a:r>
            <a:r>
              <a:rPr lang="en-US" altLang="ja-JP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NISA</a:t>
            </a: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、</a:t>
            </a:r>
            <a:r>
              <a:rPr lang="en-US" altLang="ja-JP" sz="2400" dirty="0" err="1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iDeCo</a:t>
            </a: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）</a:t>
            </a:r>
            <a:endParaRPr lang="en-US" altLang="ja-JP" sz="2400" dirty="0">
              <a:solidFill>
                <a:srgbClr val="7030A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北海道の道の歴史研究会所属　アーカイバー</a:t>
            </a:r>
            <a:endParaRPr lang="en-US" altLang="ja-JP" sz="2400" dirty="0">
              <a:solidFill>
                <a:srgbClr val="7030A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ja-JP" altLang="en-US" sz="24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愛称：たいさ（登山仲間から呼ばれていた）</a:t>
            </a:r>
            <a:endParaRPr lang="en-US" altLang="ja-JP" sz="2400" dirty="0">
              <a:solidFill>
                <a:srgbClr val="7030A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17750" indent="-214550">
              <a:spcBef>
                <a:spcPct val="0"/>
              </a:spcBef>
              <a:tabLst>
                <a:tab pos="217750" algn="l"/>
                <a:tab pos="669265" algn="l"/>
                <a:tab pos="1122379" algn="l"/>
                <a:tab pos="1575493" algn="l"/>
                <a:tab pos="2028609" algn="l"/>
                <a:tab pos="2481722" algn="l"/>
                <a:tab pos="2934837" algn="l"/>
                <a:tab pos="3387951" algn="l"/>
                <a:tab pos="3841065" algn="l"/>
                <a:tab pos="4294179" algn="l"/>
                <a:tab pos="4747295" algn="l"/>
                <a:tab pos="5200408" algn="l"/>
                <a:tab pos="5653523" algn="l"/>
                <a:tab pos="6106638" algn="l"/>
                <a:tab pos="6559753" algn="l"/>
                <a:tab pos="7012866" algn="l"/>
                <a:tab pos="7465982" algn="l"/>
                <a:tab pos="7919095" algn="l"/>
                <a:tab pos="8372210" algn="l"/>
                <a:tab pos="8825325" algn="l"/>
                <a:tab pos="9278439" algn="l"/>
              </a:tabLst>
              <a:defRPr/>
            </a:pPr>
            <a:r>
              <a:rPr lang="en-US" altLang="ja-JP" sz="1100" dirty="0">
                <a:solidFill>
                  <a:srgbClr val="7030A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https://www.yamareco.com/modules/yamareco/userinfo-126048-prof.html</a:t>
            </a:r>
          </a:p>
          <a:p>
            <a:endParaRPr lang="en-US" altLang="ja-JP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29707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B5F43-651C-62DD-9260-B239F2A15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51FE3-5CD5-24DD-D15F-0C70073B6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41157"/>
          </a:xfrm>
        </p:spPr>
        <p:txBody>
          <a:bodyPr>
            <a:noAutofit/>
          </a:bodyPr>
          <a:lstStyle/>
          <a:p>
            <a:r>
              <a:rPr lang="ja-JP" altLang="en-US" sz="3200" dirty="0">
                <a:solidFill>
                  <a:srgbClr val="7030A0"/>
                </a:solidFill>
                <a:latin typeface="メイリオ" pitchFamily="50" charset="-128"/>
                <a:ea typeface="メイリオ" pitchFamily="50" charset="-128"/>
              </a:rPr>
              <a:t>┃本日の講習目的　その１</a:t>
            </a:r>
            <a:endParaRPr lang="ja-JP" altLang="ja-JP" sz="3200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A559352C-3E29-F6F8-B32D-99B0642CDDFF}"/>
              </a:ext>
            </a:extLst>
          </p:cNvPr>
          <p:cNvSpPr txBox="1">
            <a:spLocks/>
          </p:cNvSpPr>
          <p:nvPr/>
        </p:nvSpPr>
        <p:spPr>
          <a:xfrm>
            <a:off x="11353800" y="0"/>
            <a:ext cx="838200" cy="504092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3200" kern="1200">
                <a:solidFill>
                  <a:schemeClr val="bg1">
                    <a:lumMod val="50000"/>
                  </a:schemeClr>
                </a:solidFill>
                <a:latin typeface="+mj-lt"/>
                <a:ea typeface="BIZ UD明朝 Medium" panose="02020500000000000000" pitchFamily="17" charset="-128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B677413-57B8-4053-9DD6-0C7E480497B6}" type="slidenum">
              <a:rPr kumimoji="1" lang="ja-JP" altLang="en-US" sz="2400" smtClean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pPr algn="ctr"/>
              <a:t>3</a:t>
            </a:fld>
            <a:endParaRPr kumimoji="1" lang="ja-JP" altLang="en-US" sz="2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AF528C0-9F32-9A8C-E1E6-5264EA56EDB6}"/>
              </a:ext>
            </a:extLst>
          </p:cNvPr>
          <p:cNvSpPr txBox="1"/>
          <p:nvPr/>
        </p:nvSpPr>
        <p:spPr>
          <a:xfrm>
            <a:off x="6823414" y="5045283"/>
            <a:ext cx="2095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大</a:t>
            </a:r>
            <a:r>
              <a:rPr kumimoji="1" lang="en-US" altLang="ja-JP" dirty="0">
                <a:solidFill>
                  <a:schemeClr val="bg1"/>
                </a:solidFill>
              </a:rPr>
              <a:t>HTML</a:t>
            </a:r>
            <a:r>
              <a:rPr kumimoji="1" lang="ja-JP" altLang="en-US" dirty="0">
                <a:solidFill>
                  <a:schemeClr val="bg1"/>
                </a:solidFill>
              </a:rPr>
              <a:t>陸建設（株）供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72DBCA30-5186-C1A7-0D66-79B2BA23C08C}"/>
              </a:ext>
            </a:extLst>
          </p:cNvPr>
          <p:cNvSpPr/>
          <p:nvPr/>
        </p:nvSpPr>
        <p:spPr>
          <a:xfrm>
            <a:off x="515244" y="3180411"/>
            <a:ext cx="4775291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「</a:t>
            </a:r>
            <a:r>
              <a:rPr lang="ja-JP" altLang="ja-JP" dirty="0"/>
              <a:t>創意工夫・社会性に関する実施状況</a:t>
            </a:r>
            <a:r>
              <a:rPr lang="ja-JP" altLang="en-US" dirty="0"/>
              <a:t>」の作成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179E1FE-F386-FCE0-11FC-1FE236B5FCF0}"/>
              </a:ext>
            </a:extLst>
          </p:cNvPr>
          <p:cNvSpPr txBox="1"/>
          <p:nvPr/>
        </p:nvSpPr>
        <p:spPr>
          <a:xfrm>
            <a:off x="1521165" y="807561"/>
            <a:ext cx="313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建設ディレクターの目標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22587484-6446-747B-99CD-3C38E57A40D2}"/>
              </a:ext>
            </a:extLst>
          </p:cNvPr>
          <p:cNvSpPr/>
          <p:nvPr/>
        </p:nvSpPr>
        <p:spPr>
          <a:xfrm>
            <a:off x="515244" y="1345921"/>
            <a:ext cx="4775291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イベント写真の撮り方、画像加工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BB839198-0CA0-CD8B-F2C2-61F9E2E8A691}"/>
              </a:ext>
            </a:extLst>
          </p:cNvPr>
          <p:cNvSpPr/>
          <p:nvPr/>
        </p:nvSpPr>
        <p:spPr>
          <a:xfrm>
            <a:off x="910114" y="4181625"/>
            <a:ext cx="3175000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ホームページ･ＳＮＳの更新</a:t>
            </a:r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39806A9-177B-2F15-7020-DC4D2819BB8C}"/>
              </a:ext>
            </a:extLst>
          </p:cNvPr>
          <p:cNvSpPr/>
          <p:nvPr/>
        </p:nvSpPr>
        <p:spPr>
          <a:xfrm>
            <a:off x="8720480" y="5670783"/>
            <a:ext cx="2387646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企業のブランド化</a:t>
            </a:r>
            <a:endParaRPr lang="en-US" altLang="ja-JP" dirty="0"/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A1ADB686-5263-D637-7D0F-FB44CA63ECC7}"/>
              </a:ext>
            </a:extLst>
          </p:cNvPr>
          <p:cNvCxnSpPr>
            <a:cxnSpLocks/>
            <a:stCxn id="13" idx="3"/>
            <a:endCxn id="23" idx="1"/>
          </p:cNvCxnSpPr>
          <p:nvPr/>
        </p:nvCxnSpPr>
        <p:spPr>
          <a:xfrm flipV="1">
            <a:off x="5290535" y="3025137"/>
            <a:ext cx="4029430" cy="411898"/>
          </a:xfrm>
          <a:prstGeom prst="bentConnector3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3225525-4FCE-09CE-EE86-1FF3EC9F588C}"/>
              </a:ext>
            </a:extLst>
          </p:cNvPr>
          <p:cNvSpPr txBox="1"/>
          <p:nvPr/>
        </p:nvSpPr>
        <p:spPr>
          <a:xfrm>
            <a:off x="9319965" y="2563472"/>
            <a:ext cx="2564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土木技術者の超過勤務縮減</a:t>
            </a:r>
            <a:endParaRPr kumimoji="1" lang="en-US" altLang="ja-JP" dirty="0"/>
          </a:p>
          <a:p>
            <a:r>
              <a:rPr kumimoji="1" lang="ja-JP" altLang="en-US" dirty="0"/>
              <a:t>「毎日１７時に退社」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B078F08-E140-3D63-927D-515DEF6C46F3}"/>
              </a:ext>
            </a:extLst>
          </p:cNvPr>
          <p:cNvSpPr txBox="1"/>
          <p:nvPr/>
        </p:nvSpPr>
        <p:spPr>
          <a:xfrm>
            <a:off x="5157243" y="203475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差し出がましいですが、達成目標を示すことが目的です。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5DFA1A4E-C97B-BF3C-749E-261EAE5E1AD8}"/>
              </a:ext>
            </a:extLst>
          </p:cNvPr>
          <p:cNvSpPr/>
          <p:nvPr/>
        </p:nvSpPr>
        <p:spPr>
          <a:xfrm>
            <a:off x="6997609" y="3631619"/>
            <a:ext cx="1220786" cy="513247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ＧＩＳ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DCECC343-5385-1BC5-3558-CC37F212B6AF}"/>
              </a:ext>
            </a:extLst>
          </p:cNvPr>
          <p:cNvSpPr/>
          <p:nvPr/>
        </p:nvSpPr>
        <p:spPr>
          <a:xfrm>
            <a:off x="4085114" y="3655319"/>
            <a:ext cx="2095526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維持除雪工事</a:t>
            </a:r>
            <a:endParaRPr kumimoji="1" lang="ja-JP" altLang="en-US" dirty="0"/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EE8333CF-9C98-8EA1-D850-9FA751B4832D}"/>
              </a:ext>
            </a:extLst>
          </p:cNvPr>
          <p:cNvCxnSpPr>
            <a:stCxn id="29" idx="3"/>
            <a:endCxn id="12" idx="1"/>
          </p:cNvCxnSpPr>
          <p:nvPr/>
        </p:nvCxnSpPr>
        <p:spPr>
          <a:xfrm flipV="1">
            <a:off x="6180640" y="3888243"/>
            <a:ext cx="816969" cy="23700"/>
          </a:xfrm>
          <a:prstGeom prst="straightConnector1">
            <a:avLst/>
          </a:prstGeom>
          <a:ln w="69850" cmpd="dbl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177EEB9E-B0DB-9521-54C1-5D949EBE3C0C}"/>
              </a:ext>
            </a:extLst>
          </p:cNvPr>
          <p:cNvSpPr/>
          <p:nvPr/>
        </p:nvSpPr>
        <p:spPr>
          <a:xfrm>
            <a:off x="3089215" y="4795289"/>
            <a:ext cx="2307114" cy="376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ＨＴＭＬ｜</a:t>
            </a:r>
            <a:r>
              <a:rPr kumimoji="1" lang="en-US" altLang="ja-JP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WordPress</a:t>
            </a:r>
            <a:endParaRPr kumimoji="1" lang="ja-JP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1" name="コネクタ: カギ線 40">
            <a:extLst>
              <a:ext uri="{FF2B5EF4-FFF2-40B4-BE49-F238E27FC236}">
                <a16:creationId xmlns:a16="http://schemas.microsoft.com/office/drawing/2014/main" id="{2E1CC6C0-386A-AC0C-7DFB-E6B58F96CA8E}"/>
              </a:ext>
            </a:extLst>
          </p:cNvPr>
          <p:cNvCxnSpPr>
            <a:cxnSpLocks/>
            <a:stCxn id="6" idx="2"/>
            <a:endCxn id="54" idx="0"/>
          </p:cNvCxnSpPr>
          <p:nvPr/>
        </p:nvCxnSpPr>
        <p:spPr>
          <a:xfrm rot="16200000" flipH="1">
            <a:off x="4180124" y="581933"/>
            <a:ext cx="305214" cy="2859683"/>
          </a:xfrm>
          <a:prstGeom prst="bentConnector3">
            <a:avLst/>
          </a:prstGeom>
          <a:ln w="317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コネクタ: カギ線 41">
            <a:extLst>
              <a:ext uri="{FF2B5EF4-FFF2-40B4-BE49-F238E27FC236}">
                <a16:creationId xmlns:a16="http://schemas.microsoft.com/office/drawing/2014/main" id="{94180B34-000D-B37F-82AA-E7805BB99FFF}"/>
              </a:ext>
            </a:extLst>
          </p:cNvPr>
          <p:cNvCxnSpPr>
            <a:cxnSpLocks/>
            <a:stCxn id="13" idx="2"/>
            <a:endCxn id="8" idx="0"/>
          </p:cNvCxnSpPr>
          <p:nvPr/>
        </p:nvCxnSpPr>
        <p:spPr>
          <a:xfrm rot="5400000">
            <a:off x="2456269" y="3735003"/>
            <a:ext cx="487967" cy="405276"/>
          </a:xfrm>
          <a:prstGeom prst="bentConnector3">
            <a:avLst>
              <a:gd name="adj1" fmla="val 50000"/>
            </a:avLst>
          </a:prstGeom>
          <a:ln w="317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524A07FF-9148-4C25-F985-F642B41A92B4}"/>
              </a:ext>
            </a:extLst>
          </p:cNvPr>
          <p:cNvSpPr/>
          <p:nvPr/>
        </p:nvSpPr>
        <p:spPr>
          <a:xfrm>
            <a:off x="2387823" y="4983344"/>
            <a:ext cx="837843" cy="376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動画</a:t>
            </a:r>
          </a:p>
        </p:txBody>
      </p:sp>
      <p:sp>
        <p:nvSpPr>
          <p:cNvPr id="54" name="四角形: 角を丸くする 53">
            <a:extLst>
              <a:ext uri="{FF2B5EF4-FFF2-40B4-BE49-F238E27FC236}">
                <a16:creationId xmlns:a16="http://schemas.microsoft.com/office/drawing/2014/main" id="{1D45797F-474E-C768-6C96-9BB3B7F9312D}"/>
              </a:ext>
            </a:extLst>
          </p:cNvPr>
          <p:cNvSpPr/>
          <p:nvPr/>
        </p:nvSpPr>
        <p:spPr>
          <a:xfrm>
            <a:off x="4527537" y="2164382"/>
            <a:ext cx="2470072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イベント開催</a:t>
            </a:r>
          </a:p>
        </p:txBody>
      </p:sp>
      <p:cxnSp>
        <p:nvCxnSpPr>
          <p:cNvPr id="57" name="コネクタ: カギ線 56">
            <a:extLst>
              <a:ext uri="{FF2B5EF4-FFF2-40B4-BE49-F238E27FC236}">
                <a16:creationId xmlns:a16="http://schemas.microsoft.com/office/drawing/2014/main" id="{3121DFBC-069A-6239-2BCE-80C6DC23C4FA}"/>
              </a:ext>
            </a:extLst>
          </p:cNvPr>
          <p:cNvCxnSpPr>
            <a:cxnSpLocks/>
            <a:stCxn id="54" idx="2"/>
            <a:endCxn id="13" idx="0"/>
          </p:cNvCxnSpPr>
          <p:nvPr/>
        </p:nvCxnSpPr>
        <p:spPr>
          <a:xfrm rot="5400000">
            <a:off x="4081341" y="1499179"/>
            <a:ext cx="502782" cy="2859683"/>
          </a:xfrm>
          <a:prstGeom prst="bentConnector3">
            <a:avLst>
              <a:gd name="adj1" fmla="val 50000"/>
            </a:avLst>
          </a:prstGeom>
          <a:ln w="317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1C53550B-F6EC-BFD8-FC99-E75ABE7C67F6}"/>
              </a:ext>
            </a:extLst>
          </p:cNvPr>
          <p:cNvGrpSpPr/>
          <p:nvPr/>
        </p:nvGrpSpPr>
        <p:grpSpPr>
          <a:xfrm>
            <a:off x="299721" y="2155393"/>
            <a:ext cx="2718243" cy="741002"/>
            <a:chOff x="667952" y="2745106"/>
            <a:chExt cx="2718243" cy="741002"/>
          </a:xfrm>
        </p:grpSpPr>
        <p:sp>
          <p:nvSpPr>
            <p:cNvPr id="37" name="四角形: 角を丸くする 36">
              <a:extLst>
                <a:ext uri="{FF2B5EF4-FFF2-40B4-BE49-F238E27FC236}">
                  <a16:creationId xmlns:a16="http://schemas.microsoft.com/office/drawing/2014/main" id="{55390CFA-B044-8FE2-333F-97D745909663}"/>
                </a:ext>
              </a:extLst>
            </p:cNvPr>
            <p:cNvSpPr/>
            <p:nvPr/>
          </p:nvSpPr>
          <p:spPr>
            <a:xfrm>
              <a:off x="667952" y="2972861"/>
              <a:ext cx="1220786" cy="513247"/>
            </a:xfrm>
            <a:prstGeom prst="round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生成</a:t>
              </a:r>
              <a:r>
                <a:rPr kumimoji="1" lang="en-US" altLang="ja-JP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AI</a:t>
              </a:r>
            </a:p>
          </p:txBody>
        </p:sp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7F3B7140-BE52-C728-A601-01C7FFEAE15C}"/>
                </a:ext>
              </a:extLst>
            </p:cNvPr>
            <p:cNvSpPr/>
            <p:nvPr/>
          </p:nvSpPr>
          <p:spPr>
            <a:xfrm>
              <a:off x="1806133" y="2745106"/>
              <a:ext cx="1580062" cy="513247"/>
            </a:xfrm>
            <a:prstGeom prst="round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PowerPoint</a:t>
              </a:r>
            </a:p>
          </p:txBody>
        </p:sp>
      </p:grpSp>
      <p:cxnSp>
        <p:nvCxnSpPr>
          <p:cNvPr id="94" name="コネクタ: カギ線 93">
            <a:extLst>
              <a:ext uri="{FF2B5EF4-FFF2-40B4-BE49-F238E27FC236}">
                <a16:creationId xmlns:a16="http://schemas.microsoft.com/office/drawing/2014/main" id="{AAB37D1D-E9BA-50AF-C8D1-04B8F35E2005}"/>
              </a:ext>
            </a:extLst>
          </p:cNvPr>
          <p:cNvCxnSpPr>
            <a:cxnSpLocks/>
            <a:stCxn id="8" idx="2"/>
            <a:endCxn id="98" idx="0"/>
          </p:cNvCxnSpPr>
          <p:nvPr/>
        </p:nvCxnSpPr>
        <p:spPr>
          <a:xfrm rot="5400000">
            <a:off x="1793872" y="4756128"/>
            <a:ext cx="764999" cy="642487"/>
          </a:xfrm>
          <a:prstGeom prst="bentConnector3">
            <a:avLst>
              <a:gd name="adj1" fmla="val 50000"/>
            </a:avLst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四角形: 角を丸くする 97">
            <a:extLst>
              <a:ext uri="{FF2B5EF4-FFF2-40B4-BE49-F238E27FC236}">
                <a16:creationId xmlns:a16="http://schemas.microsoft.com/office/drawing/2014/main" id="{6873BFA3-D9F1-60DA-D8CB-EC88F6C01CC2}"/>
              </a:ext>
            </a:extLst>
          </p:cNvPr>
          <p:cNvSpPr/>
          <p:nvPr/>
        </p:nvSpPr>
        <p:spPr>
          <a:xfrm>
            <a:off x="621038" y="5459871"/>
            <a:ext cx="2468177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企業の広報担当</a:t>
            </a:r>
            <a:endParaRPr lang="en-US" altLang="ja-JP" dirty="0"/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960E7562-19C5-8404-360B-87C6BA3AA4B1}"/>
              </a:ext>
            </a:extLst>
          </p:cNvPr>
          <p:cNvSpPr txBox="1"/>
          <p:nvPr/>
        </p:nvSpPr>
        <p:spPr>
          <a:xfrm>
            <a:off x="422216" y="5999364"/>
            <a:ext cx="16895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キャリアパス</a:t>
            </a:r>
          </a:p>
        </p:txBody>
      </p:sp>
      <p:cxnSp>
        <p:nvCxnSpPr>
          <p:cNvPr id="105" name="コネクタ: カギ線 104">
            <a:extLst>
              <a:ext uri="{FF2B5EF4-FFF2-40B4-BE49-F238E27FC236}">
                <a16:creationId xmlns:a16="http://schemas.microsoft.com/office/drawing/2014/main" id="{5CFDE5A9-FDCD-851C-EA79-4FC1E3043374}"/>
              </a:ext>
            </a:extLst>
          </p:cNvPr>
          <p:cNvCxnSpPr>
            <a:cxnSpLocks/>
            <a:stCxn id="98" idx="3"/>
            <a:endCxn id="15" idx="1"/>
          </p:cNvCxnSpPr>
          <p:nvPr/>
        </p:nvCxnSpPr>
        <p:spPr>
          <a:xfrm>
            <a:off x="3089215" y="5716495"/>
            <a:ext cx="5631265" cy="210912"/>
          </a:xfrm>
          <a:prstGeom prst="bentConnector3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四角形: 角を丸くする 117">
            <a:extLst>
              <a:ext uri="{FF2B5EF4-FFF2-40B4-BE49-F238E27FC236}">
                <a16:creationId xmlns:a16="http://schemas.microsoft.com/office/drawing/2014/main" id="{EE80CAA1-7F12-C7CC-00BE-D60A7F072C6D}"/>
              </a:ext>
            </a:extLst>
          </p:cNvPr>
          <p:cNvSpPr/>
          <p:nvPr/>
        </p:nvSpPr>
        <p:spPr>
          <a:xfrm>
            <a:off x="3177812" y="5874009"/>
            <a:ext cx="2210452" cy="56664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ディレクターの教育、講師</a:t>
            </a:r>
          </a:p>
        </p:txBody>
      </p:sp>
      <p:sp>
        <p:nvSpPr>
          <p:cNvPr id="120" name="四角形: 角を丸くする 119">
            <a:extLst>
              <a:ext uri="{FF2B5EF4-FFF2-40B4-BE49-F238E27FC236}">
                <a16:creationId xmlns:a16="http://schemas.microsoft.com/office/drawing/2014/main" id="{8D221C16-1BEC-9C20-9081-D24A25B87A1B}"/>
              </a:ext>
            </a:extLst>
          </p:cNvPr>
          <p:cNvSpPr/>
          <p:nvPr/>
        </p:nvSpPr>
        <p:spPr>
          <a:xfrm>
            <a:off x="5990022" y="6328847"/>
            <a:ext cx="3329943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ディレクター自身のブランド化</a:t>
            </a:r>
            <a:endParaRPr lang="en-US" altLang="ja-JP" dirty="0"/>
          </a:p>
        </p:txBody>
      </p:sp>
      <p:cxnSp>
        <p:nvCxnSpPr>
          <p:cNvPr id="121" name="コネクタ: カギ線 120">
            <a:extLst>
              <a:ext uri="{FF2B5EF4-FFF2-40B4-BE49-F238E27FC236}">
                <a16:creationId xmlns:a16="http://schemas.microsoft.com/office/drawing/2014/main" id="{3F3A4067-21BB-B1B4-E081-536BC54CEB40}"/>
              </a:ext>
            </a:extLst>
          </p:cNvPr>
          <p:cNvCxnSpPr>
            <a:cxnSpLocks/>
            <a:stCxn id="98" idx="2"/>
            <a:endCxn id="120" idx="1"/>
          </p:cNvCxnSpPr>
          <p:nvPr/>
        </p:nvCxnSpPr>
        <p:spPr>
          <a:xfrm rot="16200000" flipH="1">
            <a:off x="3616398" y="4211846"/>
            <a:ext cx="612353" cy="4134895"/>
          </a:xfrm>
          <a:prstGeom prst="bentConnector2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コネクタ: カギ線 124">
            <a:extLst>
              <a:ext uri="{FF2B5EF4-FFF2-40B4-BE49-F238E27FC236}">
                <a16:creationId xmlns:a16="http://schemas.microsoft.com/office/drawing/2014/main" id="{62ABF585-9796-E0AD-5988-35EE119E216A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198638" y="4438248"/>
            <a:ext cx="711477" cy="2147221"/>
          </a:xfrm>
          <a:prstGeom prst="bentConnector2">
            <a:avLst/>
          </a:prstGeom>
          <a:ln w="317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A5D3CB06-9045-D28A-4F42-CCC46F2A5454}"/>
              </a:ext>
            </a:extLst>
          </p:cNvPr>
          <p:cNvSpPr/>
          <p:nvPr/>
        </p:nvSpPr>
        <p:spPr>
          <a:xfrm>
            <a:off x="8013564" y="4062535"/>
            <a:ext cx="3268322" cy="513247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点群データ（ＭＭＳ、ＬＲＴＫ）</a:t>
            </a:r>
          </a:p>
        </p:txBody>
      </p:sp>
    </p:spTree>
    <p:extLst>
      <p:ext uri="{BB962C8B-B14F-4D97-AF65-F5344CB8AC3E}">
        <p14:creationId xmlns:p14="http://schemas.microsoft.com/office/powerpoint/2010/main" val="3895056246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D222F2-DF05-0D76-09CA-24C914CCA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C0DF11-8BE4-135E-D162-746CE22E8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DB9E88-587C-E1F9-3EEF-B0E0573A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9678-0078-4C36-95F9-3FC61C4D414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612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066A3-CB81-3A06-07EA-27FEDA399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70D2B5-1C4B-D1D6-53AC-BA67E91AB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41157"/>
          </a:xfrm>
        </p:spPr>
        <p:txBody>
          <a:bodyPr>
            <a:noAutofit/>
          </a:bodyPr>
          <a:lstStyle/>
          <a:p>
            <a:r>
              <a:rPr lang="ja-JP" altLang="en-US" sz="3200" dirty="0">
                <a:solidFill>
                  <a:srgbClr val="7030A0"/>
                </a:solidFill>
                <a:latin typeface="メイリオ" pitchFamily="50" charset="-128"/>
                <a:ea typeface="メイリオ" pitchFamily="50" charset="-128"/>
              </a:rPr>
              <a:t>┃本日の講習目的　その２</a:t>
            </a:r>
            <a:endParaRPr lang="ja-JP" altLang="ja-JP" sz="3200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4274379E-2325-4AF8-6811-4DD0B9992EF3}"/>
              </a:ext>
            </a:extLst>
          </p:cNvPr>
          <p:cNvSpPr txBox="1">
            <a:spLocks/>
          </p:cNvSpPr>
          <p:nvPr/>
        </p:nvSpPr>
        <p:spPr>
          <a:xfrm>
            <a:off x="11353800" y="0"/>
            <a:ext cx="838200" cy="504092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3200" kern="1200">
                <a:solidFill>
                  <a:schemeClr val="bg1">
                    <a:lumMod val="50000"/>
                  </a:schemeClr>
                </a:solidFill>
                <a:latin typeface="+mj-lt"/>
                <a:ea typeface="BIZ UD明朝 Medium" panose="02020500000000000000" pitchFamily="17" charset="-128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B677413-57B8-4053-9DD6-0C7E480497B6}" type="slidenum">
              <a:rPr kumimoji="1" lang="ja-JP" altLang="en-US" sz="2400" smtClean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pPr algn="ctr"/>
              <a:t>5</a:t>
            </a:fld>
            <a:endParaRPr kumimoji="1" lang="ja-JP" altLang="en-US" sz="2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9C93BE4-FC3A-13BB-324B-ECD97CBBA5D6}"/>
              </a:ext>
            </a:extLst>
          </p:cNvPr>
          <p:cNvSpPr txBox="1"/>
          <p:nvPr/>
        </p:nvSpPr>
        <p:spPr>
          <a:xfrm>
            <a:off x="6823414" y="5045283"/>
            <a:ext cx="2095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大陸建設（株）供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923E77D0-1497-7D0B-48C4-AFF0ADD3E6C9}"/>
              </a:ext>
            </a:extLst>
          </p:cNvPr>
          <p:cNvSpPr/>
          <p:nvPr/>
        </p:nvSpPr>
        <p:spPr>
          <a:xfrm>
            <a:off x="701572" y="1390998"/>
            <a:ext cx="4775291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西舎の郷土史の編纂</a:t>
            </a:r>
            <a:endParaRPr kumimoji="1" lang="ja-JP" altLang="en-US" dirty="0"/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C527B2C3-0CFC-E45B-474F-13D74B29D73A}"/>
              </a:ext>
            </a:extLst>
          </p:cNvPr>
          <p:cNvSpPr/>
          <p:nvPr/>
        </p:nvSpPr>
        <p:spPr>
          <a:xfrm>
            <a:off x="701572" y="2460011"/>
            <a:ext cx="4775291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郷土史の子どもたちへの伝授</a:t>
            </a:r>
            <a:endParaRPr kumimoji="1" lang="ja-JP" altLang="en-US" dirty="0"/>
          </a:p>
        </p:txBody>
      </p:sp>
      <p:cxnSp>
        <p:nvCxnSpPr>
          <p:cNvPr id="27" name="コネクタ: カギ線 26">
            <a:extLst>
              <a:ext uri="{FF2B5EF4-FFF2-40B4-BE49-F238E27FC236}">
                <a16:creationId xmlns:a16="http://schemas.microsoft.com/office/drawing/2014/main" id="{62F60652-708D-FCE5-5A4D-40AA94C888B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88794" y="2088963"/>
            <a:ext cx="600844" cy="186330"/>
          </a:xfrm>
          <a:prstGeom prst="bentConnector3">
            <a:avLst/>
          </a:prstGeom>
          <a:ln w="317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コネクタ: カギ線 28">
            <a:extLst>
              <a:ext uri="{FF2B5EF4-FFF2-40B4-BE49-F238E27FC236}">
                <a16:creationId xmlns:a16="http://schemas.microsoft.com/office/drawing/2014/main" id="{21D9DADF-6561-BF63-D946-45E31224E9E7}"/>
              </a:ext>
            </a:extLst>
          </p:cNvPr>
          <p:cNvCxnSpPr>
            <a:cxnSpLocks/>
          </p:cNvCxnSpPr>
          <p:nvPr/>
        </p:nvCxnSpPr>
        <p:spPr>
          <a:xfrm rot="16200000" flipH="1">
            <a:off x="2801255" y="3194124"/>
            <a:ext cx="600844" cy="186330"/>
          </a:xfrm>
          <a:prstGeom prst="bentConnector3">
            <a:avLst>
              <a:gd name="adj1" fmla="val 34781"/>
            </a:avLst>
          </a:prstGeom>
          <a:ln w="317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6614F5E1-1224-C3C9-327A-81000A604D03}"/>
              </a:ext>
            </a:extLst>
          </p:cNvPr>
          <p:cNvSpPr/>
          <p:nvPr/>
        </p:nvSpPr>
        <p:spPr>
          <a:xfrm>
            <a:off x="2518136" y="3656343"/>
            <a:ext cx="4310694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さらなる　企業のブランド化</a:t>
            </a:r>
            <a:endParaRPr lang="en-US" altLang="ja-JP" dirty="0"/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8C75F75D-6985-2847-54F2-EE9082BEFA74}"/>
              </a:ext>
            </a:extLst>
          </p:cNvPr>
          <p:cNvSpPr/>
          <p:nvPr/>
        </p:nvSpPr>
        <p:spPr>
          <a:xfrm>
            <a:off x="2518136" y="4169590"/>
            <a:ext cx="4305278" cy="51324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さらなる　ディレクター自身のブランド化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11710264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617</Words>
  <Application>Microsoft Office PowerPoint</Application>
  <PresentationFormat>ワイド画面</PresentationFormat>
  <Paragraphs>87</Paragraphs>
  <Slides>5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4" baseType="lpstr">
      <vt:lpstr>BIZ UDP明朝 Medium</vt:lpstr>
      <vt:lpstr>BIZ UD明朝 Medium</vt:lpstr>
      <vt:lpstr>ＤＨＰ平成明朝体W7</vt:lpstr>
      <vt:lpstr>HGP創英角ｺﾞｼｯｸUB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┃講師の紹介</vt:lpstr>
      <vt:lpstr>┃本日の講習目的　その１</vt:lpstr>
      <vt:lpstr>PowerPoint プレゼンテーション</vt:lpstr>
      <vt:lpstr>┃本日の講習目的　その２</vt:lpstr>
    </vt:vector>
  </TitlesOfParts>
  <Company>北海道開発局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室蘭開発建設部</dc:creator>
  <cp:lastModifiedBy>光広 024 中山</cp:lastModifiedBy>
  <cp:revision>138</cp:revision>
  <cp:lastPrinted>2026-05-07T23:51:23Z</cp:lastPrinted>
  <dcterms:created xsi:type="dcterms:W3CDTF">2022-07-19T01:35:22Z</dcterms:created>
  <dcterms:modified xsi:type="dcterms:W3CDTF">2026-07-23T16:08:38Z</dcterms:modified>
</cp:coreProperties>
</file>