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27"/>
  </p:notesMasterIdLst>
  <p:handoutMasterIdLst>
    <p:handoutMasterId r:id="rId28"/>
  </p:handoutMasterIdLst>
  <p:sldIdLst>
    <p:sldId id="298" r:id="rId2"/>
    <p:sldId id="289" r:id="rId3"/>
    <p:sldId id="286" r:id="rId4"/>
    <p:sldId id="292" r:id="rId5"/>
    <p:sldId id="287" r:id="rId6"/>
    <p:sldId id="285" r:id="rId7"/>
    <p:sldId id="296" r:id="rId8"/>
    <p:sldId id="282" r:id="rId9"/>
    <p:sldId id="283" r:id="rId10"/>
    <p:sldId id="284" r:id="rId11"/>
    <p:sldId id="294" r:id="rId12"/>
    <p:sldId id="290" r:id="rId13"/>
    <p:sldId id="259" r:id="rId14"/>
    <p:sldId id="258" r:id="rId15"/>
    <p:sldId id="432" r:id="rId16"/>
    <p:sldId id="595" r:id="rId17"/>
    <p:sldId id="596" r:id="rId18"/>
    <p:sldId id="594" r:id="rId19"/>
    <p:sldId id="593" r:id="rId20"/>
    <p:sldId id="592" r:id="rId21"/>
    <p:sldId id="319" r:id="rId22"/>
    <p:sldId id="274" r:id="rId23"/>
    <p:sldId id="273" r:id="rId24"/>
    <p:sldId id="293" r:id="rId25"/>
    <p:sldId id="299" r:id="rId26"/>
  </p:sldIdLst>
  <p:sldSz cx="12192000" cy="6858000"/>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DD0B3365-65A3-44D5-BEDB-83B3F60AD2BD}">
          <p14:sldIdLst>
            <p14:sldId id="298"/>
          </p14:sldIdLst>
        </p14:section>
        <p14:section name="タイトルなしのセクション" id="{0B880CC4-CF5F-4E95-9A96-B194AF263B21}">
          <p14:sldIdLst>
            <p14:sldId id="289"/>
            <p14:sldId id="286"/>
            <p14:sldId id="292"/>
            <p14:sldId id="287"/>
            <p14:sldId id="285"/>
            <p14:sldId id="296"/>
            <p14:sldId id="282"/>
            <p14:sldId id="283"/>
            <p14:sldId id="284"/>
            <p14:sldId id="294"/>
            <p14:sldId id="290"/>
            <p14:sldId id="259"/>
            <p14:sldId id="258"/>
            <p14:sldId id="432"/>
            <p14:sldId id="595"/>
            <p14:sldId id="596"/>
            <p14:sldId id="594"/>
            <p14:sldId id="593"/>
            <p14:sldId id="592"/>
            <p14:sldId id="319"/>
            <p14:sldId id="274"/>
            <p14:sldId id="273"/>
            <p14:sldId id="293"/>
            <p14:sldId id="299"/>
          </p14:sldIdLst>
        </p14:section>
      </p14:sectionLst>
    </p:ext>
    <p:ext uri="{EFAFB233-063F-42B5-8137-9DF3F51BA10A}">
      <p15:sldGuideLst xmlns:p15="http://schemas.microsoft.com/office/powerpoint/2012/main">
        <p15:guide id="1" orient="horz" pos="2478" userDrawn="1">
          <p15:clr>
            <a:srgbClr val="A4A3A4"/>
          </p15:clr>
        </p15:guide>
        <p15:guide id="5" pos="3795" userDrawn="1">
          <p15:clr>
            <a:srgbClr val="A4A3A4"/>
          </p15:clr>
        </p15:guide>
        <p15:guide id="6" pos="982"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室蘭開発建設部" initials="m" lastIdx="1" clrIdx="0">
    <p:extLst>
      <p:ext uri="{19B8F6BF-5375-455C-9EA6-DF929625EA0E}">
        <p15:presenceInfo xmlns:p15="http://schemas.microsoft.com/office/powerpoint/2012/main" userId="S-1-5-21-493238984-681666156-3985866413-6719" providerId="AD"/>
      </p:ext>
    </p:extLst>
  </p:cmAuthor>
  <p:cmAuthor id="2" name="Mr. ミント専門官" initials="Mミ" lastIdx="2" clrIdx="1">
    <p:extLst>
      <p:ext uri="{19B8F6BF-5375-455C-9EA6-DF929625EA0E}">
        <p15:presenceInfo xmlns:p15="http://schemas.microsoft.com/office/powerpoint/2012/main" userId="3c53c0025f2125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FFC"/>
    <a:srgbClr val="C5F0FC"/>
    <a:srgbClr val="DDFDE7"/>
    <a:srgbClr val="D4F9FF"/>
    <a:srgbClr val="9DC3E6"/>
    <a:srgbClr val="5FABDB"/>
    <a:srgbClr val="B5D3E6"/>
    <a:srgbClr val="E5F1FF"/>
    <a:srgbClr val="EBFFF7"/>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24" autoAdjust="0"/>
    <p:restoredTop sz="95819" autoAdjust="0"/>
  </p:normalViewPr>
  <p:slideViewPr>
    <p:cSldViewPr showGuides="1">
      <p:cViewPr varScale="1">
        <p:scale>
          <a:sx n="116" d="100"/>
          <a:sy n="116" d="100"/>
        </p:scale>
        <p:origin x="259" y="91"/>
      </p:cViewPr>
      <p:guideLst>
        <p:guide orient="horz" pos="2478"/>
        <p:guide pos="3795"/>
        <p:guide pos="982"/>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howGuides="1">
      <p:cViewPr varScale="1">
        <p:scale>
          <a:sx n="79" d="100"/>
          <a:sy n="79" d="100"/>
        </p:scale>
        <p:origin x="3954" y="96"/>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5"/>
            <a:ext cx="3077740" cy="511651"/>
          </a:xfrm>
          <a:prstGeom prst="rect">
            <a:avLst/>
          </a:prstGeom>
        </p:spPr>
        <p:txBody>
          <a:bodyPr vert="horz" lIns="95447" tIns="47723" rIns="95447" bIns="47723"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sz="quarter" idx="1"/>
          </p:nvPr>
        </p:nvSpPr>
        <p:spPr>
          <a:xfrm>
            <a:off x="4023095" y="5"/>
            <a:ext cx="3077740" cy="511651"/>
          </a:xfrm>
          <a:prstGeom prst="rect">
            <a:avLst/>
          </a:prstGeom>
        </p:spPr>
        <p:txBody>
          <a:bodyPr vert="horz" lIns="95447" tIns="47723" rIns="95447" bIns="47723" rtlCol="0"/>
          <a:lstStyle>
            <a:lvl1pPr algn="r">
              <a:defRPr sz="1200"/>
            </a:lvl1pPr>
          </a:lstStyle>
          <a:p>
            <a:pPr rtl="0"/>
            <a:fld id="{92A94058-0574-41D2-9080-4B6C208CDAB9}" type="datetime4">
              <a:rPr lang="ja-JP" altLang="en-US" smtClean="0">
                <a:latin typeface="Meiryo UI" panose="020B0604030504040204" pitchFamily="50" charset="-128"/>
                <a:ea typeface="Meiryo UI" panose="020B0604030504040204" pitchFamily="50" charset="-128"/>
              </a:rPr>
              <a:t>2026年7月23日</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2"/>
          </p:nvPr>
        </p:nvSpPr>
        <p:spPr>
          <a:xfrm>
            <a:off x="3" y="9719602"/>
            <a:ext cx="3077740" cy="511651"/>
          </a:xfrm>
          <a:prstGeom prst="rect">
            <a:avLst/>
          </a:prstGeom>
        </p:spPr>
        <p:txBody>
          <a:bodyPr vert="horz" lIns="95447" tIns="47723" rIns="95447" bIns="47723"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3"/>
          </p:nvPr>
        </p:nvSpPr>
        <p:spPr>
          <a:xfrm>
            <a:off x="4023095" y="9719602"/>
            <a:ext cx="3077740" cy="511651"/>
          </a:xfrm>
          <a:prstGeom prst="rect">
            <a:avLst/>
          </a:prstGeom>
        </p:spPr>
        <p:txBody>
          <a:bodyPr vert="horz" lIns="95447" tIns="47723" rIns="95447" bIns="47723" rtlCol="0" anchor="b"/>
          <a:lstStyle>
            <a:lvl1pPr algn="r">
              <a:defRPr sz="1200"/>
            </a:lvl1pPr>
          </a:lstStyle>
          <a:p>
            <a:pPr rtl="0"/>
            <a:fld id="{04360E59-1627-4404-ACC5-51C744AB0F27}"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5"/>
            <a:ext cx="3077740" cy="511651"/>
          </a:xfrm>
          <a:prstGeom prst="rect">
            <a:avLst/>
          </a:prstGeom>
        </p:spPr>
        <p:txBody>
          <a:bodyPr vert="horz" lIns="95447" tIns="47723" rIns="95447" bIns="47723" rtlCol="0"/>
          <a:lstStyle>
            <a:lvl1pPr algn="l">
              <a:defRPr sz="1200">
                <a:solidFill>
                  <a:schemeClr val="tx1"/>
                </a:solidFill>
                <a:latin typeface="Meiryo UI" panose="020B0604030504040204" pitchFamily="50" charset="-128"/>
                <a:ea typeface="Meiryo UI" panose="020B0604030504040204" pitchFamily="50" charset="-128"/>
              </a:defRPr>
            </a:lvl1pPr>
          </a:lstStyle>
          <a:p>
            <a:endParaRPr lang="ja-JP" altLang="en-US" noProof="0" dirty="0"/>
          </a:p>
        </p:txBody>
      </p:sp>
      <p:sp>
        <p:nvSpPr>
          <p:cNvPr id="3" name="日付プレースホルダー 2"/>
          <p:cNvSpPr>
            <a:spLocks noGrp="1"/>
          </p:cNvSpPr>
          <p:nvPr>
            <p:ph type="dt" idx="1"/>
          </p:nvPr>
        </p:nvSpPr>
        <p:spPr>
          <a:xfrm>
            <a:off x="4023095" y="5"/>
            <a:ext cx="3077740" cy="511651"/>
          </a:xfrm>
          <a:prstGeom prst="rect">
            <a:avLst/>
          </a:prstGeom>
        </p:spPr>
        <p:txBody>
          <a:bodyPr vert="horz" lIns="95447" tIns="47723" rIns="95447" bIns="47723" rtlCol="0"/>
          <a:lstStyle>
            <a:lvl1pPr algn="r">
              <a:defRPr sz="1200">
                <a:solidFill>
                  <a:schemeClr val="tx1"/>
                </a:solidFill>
                <a:latin typeface="Meiryo UI" panose="020B0604030504040204" pitchFamily="50" charset="-128"/>
                <a:ea typeface="Meiryo UI" panose="020B0604030504040204" pitchFamily="50" charset="-128"/>
              </a:defRPr>
            </a:lvl1pPr>
          </a:lstStyle>
          <a:p>
            <a:fld id="{03A16C67-4E23-4F31-87CB-C003066CD42C}" type="datetime4">
              <a:rPr lang="ja-JP" altLang="en-US" smtClean="0"/>
              <a:pPr/>
              <a:t>2026年7月23日</a:t>
            </a:fld>
            <a:endParaRPr lang="en-US" dirty="0"/>
          </a:p>
        </p:txBody>
      </p:sp>
      <p:sp>
        <p:nvSpPr>
          <p:cNvPr id="4" name="スライド イメージ プレースホルダー 3"/>
          <p:cNvSpPr>
            <a:spLocks noGrp="1" noRot="1" noChangeAspect="1"/>
          </p:cNvSpPr>
          <p:nvPr>
            <p:ph type="sldImg" idx="2"/>
          </p:nvPr>
        </p:nvSpPr>
        <p:spPr>
          <a:xfrm>
            <a:off x="139700" y="766763"/>
            <a:ext cx="6823075" cy="3838575"/>
          </a:xfrm>
          <a:prstGeom prst="rect">
            <a:avLst/>
          </a:prstGeom>
          <a:noFill/>
          <a:ln w="12700">
            <a:solidFill>
              <a:prstClr val="black"/>
            </a:solidFill>
          </a:ln>
        </p:spPr>
        <p:txBody>
          <a:bodyPr vert="horz" lIns="95447" tIns="47723" rIns="95447" bIns="47723" rtlCol="0" anchor="ctr"/>
          <a:lstStyle/>
          <a:p>
            <a:pPr rtl="0"/>
            <a:endParaRPr lang="ja-JP" altLang="en-US" noProof="0" dirty="0"/>
          </a:p>
        </p:txBody>
      </p:sp>
      <p:sp>
        <p:nvSpPr>
          <p:cNvPr id="5" name="ノート プレースホルダー 4"/>
          <p:cNvSpPr>
            <a:spLocks noGrp="1"/>
          </p:cNvSpPr>
          <p:nvPr>
            <p:ph type="body" sz="quarter" idx="3"/>
          </p:nvPr>
        </p:nvSpPr>
        <p:spPr>
          <a:xfrm>
            <a:off x="710249" y="4860689"/>
            <a:ext cx="5681980" cy="4604861"/>
          </a:xfrm>
          <a:prstGeom prst="rect">
            <a:avLst/>
          </a:prstGeom>
        </p:spPr>
        <p:txBody>
          <a:bodyPr vert="horz" lIns="95447" tIns="47723" rIns="95447" bIns="47723" rtlCol="0"/>
          <a:lstStyle/>
          <a:p>
            <a:pPr lvl="0" rtl="0"/>
            <a:r>
              <a:rPr lang="ja-JP" altLang="en-US" noProof="0" dirty="0"/>
              <a:t>クリックしてマスター テキストのスタイルを編集</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3" y="9719602"/>
            <a:ext cx="3077740" cy="511651"/>
          </a:xfrm>
          <a:prstGeom prst="rect">
            <a:avLst/>
          </a:prstGeom>
        </p:spPr>
        <p:txBody>
          <a:bodyPr vert="horz" lIns="95447" tIns="47723" rIns="95447" bIns="47723" rtlCol="0" anchor="b"/>
          <a:lstStyle>
            <a:lvl1pPr algn="l">
              <a:defRPr sz="1200">
                <a:solidFill>
                  <a:schemeClr val="tx1"/>
                </a:solidFill>
                <a:latin typeface="Meiryo UI" panose="020B0604030504040204" pitchFamily="50" charset="-128"/>
                <a:ea typeface="Meiryo UI" panose="020B0604030504040204" pitchFamily="50" charset="-128"/>
              </a:defRPr>
            </a:lvl1pPr>
          </a:lstStyle>
          <a:p>
            <a:endParaRPr lang="ja-JP" altLang="en-US" noProof="0" dirty="0"/>
          </a:p>
        </p:txBody>
      </p:sp>
      <p:sp>
        <p:nvSpPr>
          <p:cNvPr id="7" name="スライド番号プレースホルダー 6"/>
          <p:cNvSpPr>
            <a:spLocks noGrp="1"/>
          </p:cNvSpPr>
          <p:nvPr>
            <p:ph type="sldNum" sz="quarter" idx="5"/>
          </p:nvPr>
        </p:nvSpPr>
        <p:spPr>
          <a:xfrm>
            <a:off x="4023095" y="9719602"/>
            <a:ext cx="3077740" cy="511651"/>
          </a:xfrm>
          <a:prstGeom prst="rect">
            <a:avLst/>
          </a:prstGeom>
        </p:spPr>
        <p:txBody>
          <a:bodyPr vert="horz" lIns="95447" tIns="47723" rIns="95447" bIns="47723" rtlCol="0" anchor="b"/>
          <a:lstStyle>
            <a:lvl1pPr algn="r">
              <a:defRPr sz="1200">
                <a:solidFill>
                  <a:schemeClr val="tx1"/>
                </a:solidFill>
                <a:latin typeface="Meiryo UI" panose="020B0604030504040204" pitchFamily="50" charset="-128"/>
                <a:ea typeface="Meiryo UI" panose="020B0604030504040204" pitchFamily="50" charset="-128"/>
              </a:defRPr>
            </a:lvl1pPr>
          </a:lstStyle>
          <a:p>
            <a:fld id="{841221E5-7225-48EB-A4EE-420E7BFCF705}" type="slidenum">
              <a:rPr lang="en-US" altLang="ja-JP" noProof="0" smtClean="0"/>
              <a:pPr/>
              <a:t>‹#›</a:t>
            </a:fld>
            <a:endParaRPr lang="ja-JP" altLang="en-US" noProof="0"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2"/>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2"/>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2"/>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2"/>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2"/>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cals-ed.go.jp/cri_poin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凡例　★：クリックしてアニメーションを進める。　◆：クリックして頁を進める。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1</a:t>
            </a:fld>
            <a:endParaRPr lang="ja-JP" altLang="en-US" noProof="0" dirty="0"/>
          </a:p>
        </p:txBody>
      </p:sp>
    </p:spTree>
    <p:extLst>
      <p:ext uri="{BB962C8B-B14F-4D97-AF65-F5344CB8AC3E}">
        <p14:creationId xmlns:p14="http://schemas.microsoft.com/office/powerpoint/2010/main" val="1424446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5400" dirty="0">
                <a:latin typeface="BIZ UDPゴシック" panose="020B0400000000000000" pitchFamily="50" charset="-128"/>
                <a:ea typeface="BIZ UDPゴシック" panose="020B0400000000000000" pitchFamily="50" charset="-128"/>
              </a:rPr>
              <a:t>これは、ＧＩＳをテーマとした講習会でのひとこまです。</a:t>
            </a:r>
            <a:endParaRPr kumimoji="1" lang="en-US" altLang="ja-JP" sz="5400" dirty="0">
              <a:latin typeface="BIZ UDPゴシック" panose="020B0400000000000000" pitchFamily="50" charset="-128"/>
              <a:ea typeface="BIZ UDPゴシック" panose="020B0400000000000000" pitchFamily="50" charset="-128"/>
            </a:endParaRPr>
          </a:p>
          <a:p>
            <a:r>
              <a:rPr kumimoji="1" lang="ja-JP" altLang="en-US" sz="5400" dirty="0">
                <a:latin typeface="BIZ UDPゴシック" panose="020B0400000000000000" pitchFamily="50" charset="-128"/>
                <a:ea typeface="BIZ UDPゴシック" panose="020B0400000000000000" pitchFamily="50" charset="-128"/>
              </a:rPr>
              <a:t>後ろのディスプレイが、強いメッセージを発しているのが感じられます。</a:t>
            </a:r>
            <a:endParaRPr kumimoji="1" lang="en-US" altLang="ja-JP" sz="5400" dirty="0">
              <a:latin typeface="BIZ UDPゴシック" panose="020B0400000000000000" pitchFamily="50" charset="-128"/>
              <a:ea typeface="BIZ UDPゴシック" panose="020B0400000000000000" pitchFamily="50" charset="-128"/>
            </a:endParaRPr>
          </a:p>
          <a:p>
            <a:r>
              <a:rPr kumimoji="1" lang="ja-JP" altLang="en-US" sz="5400" dirty="0">
                <a:latin typeface="BIZ UDPゴシック" panose="020B0400000000000000" pitchFamily="50" charset="-128"/>
                <a:ea typeface="BIZ UDPゴシック" panose="020B0400000000000000" pitchFamily="50" charset="-128"/>
              </a:rPr>
              <a:t>真剣な講師の説明がマスク越しに感じられ、わたしも真剣に聞き入ってしまいました。</a:t>
            </a:r>
            <a:endParaRPr kumimoji="1" lang="en-US" altLang="ja-JP" sz="5400" dirty="0">
              <a:latin typeface="BIZ UDPゴシック" panose="020B0400000000000000" pitchFamily="50" charset="-128"/>
              <a:ea typeface="BIZ UDPゴシック" panose="020B0400000000000000" pitchFamily="50" charset="-128"/>
            </a:endParaRPr>
          </a:p>
          <a:p>
            <a:r>
              <a:rPr kumimoji="1" lang="ja-JP" altLang="en-US" sz="5400" dirty="0">
                <a:latin typeface="BIZ UDPゴシック" panose="020B0400000000000000" pitchFamily="50" charset="-128"/>
                <a:ea typeface="BIZ UDPゴシック" panose="020B0400000000000000" pitchFamily="50" charset="-128"/>
              </a:rPr>
              <a:t>デジタルを感じるなかに、あえてフリップを使いアナログ感を出したのは巧妙な演出です。◆（３秒）</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10</a:t>
            </a:fld>
            <a:endParaRPr lang="ja-JP" altLang="en-US" noProof="0" dirty="0"/>
          </a:p>
        </p:txBody>
      </p:sp>
    </p:spTree>
    <p:extLst>
      <p:ext uri="{BB962C8B-B14F-4D97-AF65-F5344CB8AC3E}">
        <p14:creationId xmlns:p14="http://schemas.microsoft.com/office/powerpoint/2010/main" val="876307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まとめとして</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工事写真、★映える写真、伝わる写真を</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わたしなりの比較をしてみます。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★撮影する気持ちとして、</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★工事写真では、被写体に対して受け身の撮影となります。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★映える写真は、いいねが欲しい、主体的な撮影となります。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★伝わる写真は、映える写真同様、主体的な撮影となります。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(2</a:t>
            </a: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秒</a:t>
            </a:r>
            <a:r>
              <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★どんな写真が撮れるかというと、</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★工事写真は、とりこぼしなく！という気持ちのため、全景写真とアップの組み合わせになりがちです。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★映える写真は、</a:t>
            </a:r>
            <a:r>
              <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1</a:t>
            </a: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枚で勝負するので、考えた</a:t>
            </a:r>
            <a:r>
              <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1</a:t>
            </a: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枚になります。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★伝わる写真も、映える写真と同様に考えた</a:t>
            </a:r>
            <a:r>
              <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1</a:t>
            </a: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枚になります。</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結果的に★</a:t>
            </a:r>
            <a:endParaRPr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「映える。」と「伝わる。」は、わたしからすると同じ</a:t>
            </a:r>
            <a:endParaRPr kumimoji="1" lang="ja-JP" altLang="en-US" sz="12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r>
              <a:rPr kumimoji="1" lang="ja-JP" altLang="en-US" sz="1200" dirty="0">
                <a:latin typeface="BIZ UDPゴシック" panose="020B0400000000000000" pitchFamily="50" charset="-128"/>
                <a:ea typeface="BIZ UDPゴシック" panose="020B0400000000000000" pitchFamily="50" charset="-128"/>
              </a:rPr>
              <a:t>になります。◆（３秒）</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11</a:t>
            </a:fld>
            <a:endParaRPr lang="ja-JP" altLang="en-US" noProof="0" dirty="0"/>
          </a:p>
        </p:txBody>
      </p:sp>
    </p:spTree>
    <p:extLst>
      <p:ext uri="{BB962C8B-B14F-4D97-AF65-F5344CB8AC3E}">
        <p14:creationId xmlns:p14="http://schemas.microsoft.com/office/powerpoint/2010/main" val="3689286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latin typeface="BIZ UDPゴシック" panose="020B0400000000000000" pitchFamily="50" charset="-128"/>
                <a:ea typeface="BIZ UDPゴシック" panose="020B0400000000000000" pitchFamily="50" charset="-128"/>
              </a:rPr>
              <a:t>（最終ページは自由に、絶対ダメなプレゼンの終わり方は、ご清聴ありがとうございました</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の類い。ページがもったいない。講師としてメッセージをつたえること）</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最後に、伝わる写真は、考えて撮影することが大切です。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少し撮影する角度を変えたり、余分な背景を消すことで</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伝わる写真になります。</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わずかな工夫で、伝わる写真へと変化することができます。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これからも、わたしは、映える写真を研究し、撮り続けますので、</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みなさんも、伝わる現場写真の撮影を心掛けてください。◆</a:t>
            </a:r>
            <a:r>
              <a:rPr kumimoji="1" lang="en-US" altLang="ja-JP" sz="1200" dirty="0">
                <a:latin typeface="BIZ UDPゴシック" panose="020B0400000000000000" pitchFamily="50" charset="-128"/>
                <a:ea typeface="BIZ UDPゴシック" panose="020B0400000000000000" pitchFamily="50" charset="-128"/>
              </a:rPr>
              <a:t>END</a:t>
            </a: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12</a:t>
            </a:fld>
            <a:endParaRPr lang="ja-JP" altLang="en-US" noProof="0" dirty="0"/>
          </a:p>
        </p:txBody>
      </p:sp>
    </p:spTree>
    <p:extLst>
      <p:ext uri="{BB962C8B-B14F-4D97-AF65-F5344CB8AC3E}">
        <p14:creationId xmlns:p14="http://schemas.microsoft.com/office/powerpoint/2010/main" val="2083726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5pPr>
            <a:lvl6pPr marL="2495992"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6pPr>
            <a:lvl7pPr marL="2949809"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7pPr>
            <a:lvl8pPr marL="3403625"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8pPr>
            <a:lvl9pPr marL="3857442"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9pPr>
          </a:lstStyle>
          <a:p>
            <a:fld id="{4ECF427F-8D78-4604-87A4-96FA828026C8}" type="slidenum">
              <a:rPr lang="en-US" altLang="ja-JP" smtClean="0">
                <a:solidFill>
                  <a:srgbClr val="000000"/>
                </a:solidFill>
                <a:latin typeface="Times New Roman" panose="02020603050405020304" pitchFamily="18" charset="0"/>
                <a:ea typeface="ＭＳ Ｐ明朝" panose="02020600040205080304" pitchFamily="18" charset="-128"/>
              </a:rPr>
              <a:pPr/>
              <a:t>13</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5363" name="Rectangle 1"/>
          <p:cNvSpPr>
            <a:spLocks noGrp="1" noRot="1" noChangeAspect="1" noChangeArrowheads="1" noTextEdit="1"/>
          </p:cNvSpPr>
          <p:nvPr>
            <p:ph type="sldImg"/>
          </p:nvPr>
        </p:nvSpPr>
        <p:spPr>
          <a:xfrm>
            <a:off x="77788" y="739775"/>
            <a:ext cx="6580187" cy="3702050"/>
          </a:xfrm>
          <a:solidFill>
            <a:srgbClr val="FFFFFF"/>
          </a:solidFill>
          <a:ln>
            <a:solidFill>
              <a:srgbClr val="000000"/>
            </a:solidFill>
            <a:miter lim="800000"/>
            <a:headEnd/>
            <a:tailEnd/>
          </a:ln>
        </p:spPr>
      </p:sp>
      <p:sp>
        <p:nvSpPr>
          <p:cNvPr id="15364" name="Text Box 2"/>
          <p:cNvSpPr>
            <a:spLocks noGrp="1" noChangeArrowheads="1"/>
          </p:cNvSpPr>
          <p:nvPr>
            <p:ph type="body" idx="1"/>
          </p:nvPr>
        </p:nvSpPr>
        <p:spPr>
          <a:xfrm>
            <a:off x="673262" y="4686222"/>
            <a:ext cx="5387667" cy="44385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86" tIns="44994" rIns="89986" bIns="44994"/>
          <a:lstStyle/>
          <a:p>
            <a:pPr eaLnBrk="1" hangingPunct="1">
              <a:spcBef>
                <a:spcPct val="0"/>
              </a:spcBef>
              <a:buClrTx/>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pPr>
            <a:r>
              <a:rPr lang="en-US" altLang="ja-JP" sz="2000" dirty="0"/>
              <a:t>PC200I-10 </a:t>
            </a:r>
            <a:r>
              <a:rPr lang="ja-JP" altLang="en-US" sz="2000" dirty="0"/>
              <a:t>は、</a:t>
            </a:r>
            <a:r>
              <a:rPr lang="en-US" altLang="ja-JP" sz="2000" dirty="0"/>
              <a:t>GNSS*</a:t>
            </a:r>
            <a:r>
              <a:rPr lang="ja-JP" altLang="en-US" sz="2000" dirty="0"/>
              <a:t>アンテナと基準局から得た刃先の位置情報、施工設計データをもとに、作業機操作のセミオート化を実現した世界初のマシンコントロール油圧ショベルです。バケットの刃先が設計面に達すると作業機が自動的に停止。微操作をしなくても、アシスト機能で刃先が設計面に沿って動くため、オペレータは設計面の掘り過ぎを気にせずに簡単に掘削作業ができます。また、従来の施工と比べて丁張りや検測などの作業が大幅に削減できるために施工効率が向上するとともに、機械周辺で作業補助する人員も削減できるので安全に作業が行えます</a:t>
            </a:r>
            <a:endParaRPr lang="en-US" altLang="ja-JP" sz="2000" dirty="0">
              <a:latin typeface="Arial" panose="020B0604020202020204" pitchFamily="34" charset="0"/>
            </a:endParaRPr>
          </a:p>
        </p:txBody>
      </p:sp>
      <p:sp>
        <p:nvSpPr>
          <p:cNvPr id="15365" name="Text Box 3"/>
          <p:cNvSpPr txBox="1">
            <a:spLocks noChangeArrowheads="1"/>
          </p:cNvSpPr>
          <p:nvPr/>
        </p:nvSpPr>
        <p:spPr bwMode="auto">
          <a:xfrm>
            <a:off x="3814626" y="9369289"/>
            <a:ext cx="2917991" cy="49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86" tIns="44994" rIns="89986"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77B3C68A-C02D-42E3-9D70-1A5B1338E2E9}" type="slidenum">
              <a:rPr lang="en-US" altLang="ja-JP">
                <a:solidFill>
                  <a:srgbClr val="FFFFFF"/>
                </a:solidFill>
                <a:latin typeface="Calibri" panose="020F0502020204030204" pitchFamily="34" charset="0"/>
              </a:rPr>
              <a:pPr eaLnBrk="1" hangingPunct="1">
                <a:buSzPct val="100000"/>
              </a:pPr>
              <a:t>13</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1832327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5pPr>
            <a:lvl6pPr marL="2495992"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6pPr>
            <a:lvl7pPr marL="2949809"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7pPr>
            <a:lvl8pPr marL="3403625"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8pPr>
            <a:lvl9pPr marL="3857442" indent="-226908" defTabSz="445938" eaLnBrk="0" fontAlgn="base" hangingPunct="0">
              <a:spcBef>
                <a:spcPct val="0"/>
              </a:spcBef>
              <a:spcAft>
                <a:spcPct val="0"/>
              </a:spcAft>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solidFill>
                  <a:schemeClr val="bg1"/>
                </a:solidFill>
                <a:latin typeface="Arial" panose="020B0604020202020204" pitchFamily="34" charset="0"/>
                <a:ea typeface="ＭＳ Ｐゴシック" panose="020B0600070205080204" pitchFamily="50" charset="-128"/>
              </a:defRPr>
            </a:lvl9pPr>
          </a:lstStyle>
          <a:p>
            <a:fld id="{4ECF427F-8D78-4604-87A4-96FA828026C8}" type="slidenum">
              <a:rPr lang="en-US" altLang="ja-JP" smtClean="0">
                <a:solidFill>
                  <a:srgbClr val="000000"/>
                </a:solidFill>
                <a:latin typeface="Times New Roman" panose="02020603050405020304" pitchFamily="18" charset="0"/>
                <a:ea typeface="ＭＳ Ｐ明朝" panose="02020600040205080304" pitchFamily="18" charset="-128"/>
              </a:rPr>
              <a:pPr/>
              <a:t>14</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5363" name="Rectangle 1"/>
          <p:cNvSpPr>
            <a:spLocks noGrp="1" noRot="1" noChangeAspect="1" noChangeArrowheads="1" noTextEdit="1"/>
          </p:cNvSpPr>
          <p:nvPr>
            <p:ph type="sldImg"/>
          </p:nvPr>
        </p:nvSpPr>
        <p:spPr>
          <a:xfrm>
            <a:off x="77788" y="739775"/>
            <a:ext cx="6580187" cy="3702050"/>
          </a:xfrm>
          <a:solidFill>
            <a:srgbClr val="FFFFFF"/>
          </a:solidFill>
          <a:ln>
            <a:solidFill>
              <a:srgbClr val="000000"/>
            </a:solidFill>
            <a:miter lim="800000"/>
            <a:headEnd/>
            <a:tailEnd/>
          </a:ln>
        </p:spPr>
      </p:sp>
      <p:sp>
        <p:nvSpPr>
          <p:cNvPr id="15364" name="Text Box 2"/>
          <p:cNvSpPr>
            <a:spLocks noGrp="1" noChangeArrowheads="1"/>
          </p:cNvSpPr>
          <p:nvPr>
            <p:ph type="body" idx="1"/>
          </p:nvPr>
        </p:nvSpPr>
        <p:spPr>
          <a:xfrm>
            <a:off x="673262" y="4686222"/>
            <a:ext cx="5387667" cy="44385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86" tIns="44994" rIns="89986" bIns="44994"/>
          <a:lstStyle/>
          <a:p>
            <a:pPr eaLnBrk="1" hangingPunct="1">
              <a:spcBef>
                <a:spcPct val="0"/>
              </a:spcBef>
              <a:buClrTx/>
              <a:tabLst>
                <a:tab pos="0" algn="l"/>
                <a:tab pos="447514" algn="l"/>
                <a:tab pos="896604" algn="l"/>
                <a:tab pos="1345693" algn="l"/>
                <a:tab pos="1794783" algn="l"/>
                <a:tab pos="2243872" algn="l"/>
                <a:tab pos="2692962" algn="l"/>
                <a:tab pos="3142050" algn="l"/>
                <a:tab pos="3591140" algn="l"/>
                <a:tab pos="4040229" algn="l"/>
                <a:tab pos="4489319" algn="l"/>
                <a:tab pos="4938408" algn="l"/>
                <a:tab pos="5387498" algn="l"/>
                <a:tab pos="5836587" algn="l"/>
                <a:tab pos="6285677" algn="l"/>
                <a:tab pos="6734766" algn="l"/>
                <a:tab pos="7185431" algn="l"/>
                <a:tab pos="7634521" algn="l"/>
                <a:tab pos="8083610" algn="l"/>
                <a:tab pos="8532700" algn="l"/>
                <a:tab pos="8981789" algn="l"/>
              </a:tabLst>
              <a:defRPr/>
            </a:pPr>
            <a:endParaRPr lang="en-US" altLang="ja-JP" sz="2000" dirty="0">
              <a:latin typeface="Arial" panose="020B0604020202020204" pitchFamily="34" charset="0"/>
            </a:endParaRPr>
          </a:p>
        </p:txBody>
      </p:sp>
      <p:sp>
        <p:nvSpPr>
          <p:cNvPr id="15365" name="Text Box 3"/>
          <p:cNvSpPr txBox="1">
            <a:spLocks noChangeArrowheads="1"/>
          </p:cNvSpPr>
          <p:nvPr/>
        </p:nvSpPr>
        <p:spPr bwMode="auto">
          <a:xfrm>
            <a:off x="3814626" y="9369289"/>
            <a:ext cx="2917991" cy="49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86" tIns="44994" rIns="89986" bIns="44994"/>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77B3C68A-C02D-42E3-9D70-1A5B1338E2E9}" type="slidenum">
              <a:rPr lang="en-US" altLang="ja-JP">
                <a:solidFill>
                  <a:srgbClr val="FFFFFF"/>
                </a:solidFill>
                <a:latin typeface="Calibri" panose="020F0502020204030204" pitchFamily="34" charset="0"/>
              </a:rPr>
              <a:pPr eaLnBrk="1" hangingPunct="1">
                <a:buSzPct val="100000"/>
              </a:pPr>
              <a:t>14</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77700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15</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15</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1461926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16</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en-US" altLang="ja-JP" sz="5400" b="1" dirty="0">
                <a:solidFill>
                  <a:srgbClr val="C00000"/>
                </a:solidFill>
              </a:rPr>
              <a:t>×</a:t>
            </a:r>
            <a:r>
              <a:rPr kumimoji="1" lang="ja-JP" altLang="en-US" sz="4000" dirty="0">
                <a:solidFill>
                  <a:srgbClr val="C00000"/>
                </a:solidFill>
              </a:rPr>
              <a:t>　</a:t>
            </a:r>
            <a:r>
              <a:rPr kumimoji="1" lang="ja-JP" altLang="en-US" sz="2000" dirty="0">
                <a:solidFill>
                  <a:schemeClr val="tx1"/>
                </a:solidFill>
              </a:rPr>
              <a:t>どんなに良さそうな写真でも、傾いた写真はＮＧ！</a:t>
            </a:r>
            <a:endParaRPr kumimoji="1" lang="en-US" altLang="ja-JP" sz="2000" dirty="0">
              <a:solidFill>
                <a:schemeClr val="tx1"/>
              </a:solidFill>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en-US" sz="1000" b="1"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ロケーション</a:t>
            </a:r>
            <a:r>
              <a:rPr lang="en-US" altLang="ja-JP"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00" b="1"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location</a:t>
            </a:r>
            <a:r>
              <a:rPr lang="en-US" altLang="ja-JP"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とは。意味や解説、類語。</a:t>
            </a:r>
            <a:r>
              <a:rPr lang="en-US" altLang="ja-JP"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 </a:t>
            </a:r>
            <a:r>
              <a:rPr lang="ja-JP" altLang="en-US"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映画・テレビなどで、撮影所または放送局の外へ出て自然の景色や町並みを背景に撮影すること。野外撮影。</a:t>
            </a:r>
            <a:r>
              <a:rPr lang="ja-JP" altLang="en-US" sz="1000" b="1"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ロケ</a:t>
            </a:r>
            <a:r>
              <a:rPr lang="ja-JP" altLang="en-US"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 </a:t>
            </a:r>
            <a:r>
              <a:rPr lang="ja-JP" altLang="en-US"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場所。位置。「この店は</a:t>
            </a:r>
            <a:r>
              <a:rPr lang="ja-JP" altLang="en-US" sz="1000" b="1"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ロケーション</a:t>
            </a:r>
            <a:r>
              <a:rPr lang="ja-JP" altLang="en-US" sz="1000"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がよくない」</a:t>
            </a:r>
            <a:r>
              <a:rPr lang="ja-JP" altLang="en-US" sz="1000" b="1" kern="1200"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ロケーション</a:t>
            </a:r>
            <a:endParaRPr lang="ja-JP"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16</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3600589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17</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sz="2000" dirty="0">
                <a:solidFill>
                  <a:schemeClr val="tx1">
                    <a:lumMod val="75000"/>
                    <a:lumOff val="25000"/>
                  </a:schemeClr>
                </a:solidFill>
              </a:rPr>
              <a:t>履行報告書に添付する写真は、広報用のストックとなるもの。</a:t>
            </a:r>
            <a:endParaRPr kumimoji="1" lang="en-US" altLang="ja-JP" sz="2000" dirty="0">
              <a:solidFill>
                <a:schemeClr val="tx1">
                  <a:lumMod val="75000"/>
                  <a:lumOff val="25000"/>
                </a:schemeClr>
              </a:solidFill>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sz="2000" dirty="0">
                <a:solidFill>
                  <a:schemeClr val="tx1">
                    <a:lumMod val="75000"/>
                    <a:lumOff val="25000"/>
                  </a:schemeClr>
                </a:solidFill>
              </a:rPr>
              <a:t>なので、デジタル工事写真管理基準に則る必要は無い！</a:t>
            </a:r>
            <a:endParaRPr kumimoji="1" lang="en-US" altLang="ja-JP" sz="2000" dirty="0">
              <a:solidFill>
                <a:schemeClr val="tx1">
                  <a:lumMod val="75000"/>
                  <a:lumOff val="25000"/>
                </a:schemeClr>
              </a:solidFill>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sz="2000" dirty="0">
                <a:solidFill>
                  <a:schemeClr val="tx1"/>
                </a:solidFill>
              </a:rPr>
              <a:t>積極的にトリミングし見栄えの良い写真に加工し</a:t>
            </a:r>
            <a:endParaRPr kumimoji="1" lang="en-US" altLang="ja-JP" sz="2000" dirty="0">
              <a:solidFill>
                <a:schemeClr val="tx1"/>
              </a:solidFill>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sz="2000" dirty="0">
                <a:solidFill>
                  <a:schemeClr val="tx1"/>
                </a:solidFill>
              </a:rPr>
              <a:t>現場をアピールしよう！</a:t>
            </a:r>
            <a:endParaRPr kumimoji="1" lang="en-US" altLang="ja-JP" sz="2000" dirty="0">
              <a:solidFill>
                <a:schemeClr val="tx1"/>
              </a:solidFill>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sz="2000" dirty="0">
                <a:solidFill>
                  <a:schemeClr val="tx1"/>
                </a:solidFill>
                <a:latin typeface="Arial" panose="020B0604020202020204" pitchFamily="34" charset="0"/>
              </a:rPr>
              <a:t>ただし、無いものを有るように見せるような合成写真は不可。</a:t>
            </a:r>
            <a:endParaRPr kumimoji="1" lang="en-US" altLang="ja-JP" sz="2000" dirty="0">
              <a:solidFill>
                <a:schemeClr val="tx1"/>
              </a:solidFill>
              <a:latin typeface="Arial" panose="020B0604020202020204" pitchFamily="34" charset="0"/>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marR="0" lvl="0" indent="-212988" algn="l" defTabSz="449263" rtl="0" eaLnBrk="1" fontAlgn="base" latinLnBrk="0" hangingPunct="0">
              <a:lnSpc>
                <a:spcPct val="100000"/>
              </a:lnSpc>
              <a:spcBef>
                <a:spcPct val="0"/>
              </a:spcBef>
              <a:spcAft>
                <a:spcPct val="0"/>
              </a:spcAft>
              <a:buClrTx/>
              <a:buSzPct val="100000"/>
              <a:buFont typeface="Times New Roman" panose="02020603050405020304" pitchFamily="18" charset="0"/>
              <a:buNone/>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p>
          <a:p>
            <a:r>
              <a:rPr lang="ja-JP" altLang="en-US" sz="1200" b="1" kern="1200" dirty="0">
                <a:solidFill>
                  <a:srgbClr val="000000"/>
                </a:solidFill>
                <a:effectLst/>
                <a:latin typeface="Times New Roman" panose="02020603050405020304" pitchFamily="18" charset="0"/>
                <a:ea typeface="+mn-ea"/>
                <a:cs typeface="+mn-cs"/>
                <a:hlinkClick r:id="rId3"/>
              </a:rPr>
              <a:t>要領・基準 </a:t>
            </a:r>
            <a:r>
              <a:rPr lang="en-US" altLang="ja-JP" sz="1200" b="1" kern="1200" dirty="0">
                <a:solidFill>
                  <a:srgbClr val="000000"/>
                </a:solidFill>
                <a:effectLst/>
                <a:latin typeface="Times New Roman" panose="02020603050405020304" pitchFamily="18" charset="0"/>
                <a:ea typeface="+mn-ea"/>
                <a:cs typeface="+mn-cs"/>
                <a:hlinkClick r:id="rId3"/>
              </a:rPr>
              <a:t>| </a:t>
            </a:r>
            <a:r>
              <a:rPr lang="ja-JP" altLang="en-US" sz="1200" b="1" kern="1200" dirty="0">
                <a:solidFill>
                  <a:srgbClr val="000000"/>
                </a:solidFill>
                <a:effectLst/>
                <a:latin typeface="Times New Roman" panose="02020603050405020304" pitchFamily="18" charset="0"/>
                <a:ea typeface="+mn-ea"/>
                <a:cs typeface="+mn-cs"/>
                <a:hlinkClick r:id="rId3"/>
              </a:rPr>
              <a:t>電子納品に関する要領・基準</a:t>
            </a:r>
            <a:endParaRPr lang="ja-JP" altLang="en-US" sz="1200" b="1" kern="1200" dirty="0">
              <a:solidFill>
                <a:srgbClr val="000000"/>
              </a:solidFill>
              <a:effectLst/>
              <a:latin typeface="Times New Roman" panose="02020603050405020304" pitchFamily="18" charset="0"/>
              <a:ea typeface="+mn-ea"/>
              <a:cs typeface="+mn-cs"/>
            </a:endParaRPr>
          </a:p>
          <a:p>
            <a:r>
              <a:rPr lang="en-US" altLang="ja-JP" sz="1200" i="1" kern="1200" dirty="0">
                <a:solidFill>
                  <a:srgbClr val="000000"/>
                </a:solidFill>
                <a:effectLst/>
                <a:latin typeface="Times New Roman" panose="02020603050405020304" pitchFamily="18" charset="0"/>
                <a:ea typeface="+mn-ea"/>
                <a:cs typeface="+mn-cs"/>
              </a:rPr>
              <a:t>www.cals-ed.go.jp/cri_point</a:t>
            </a:r>
            <a:endParaRPr lang="en-US" altLang="ja-JP" sz="1200" kern="1200" dirty="0">
              <a:solidFill>
                <a:srgbClr val="000000"/>
              </a:solidFill>
              <a:effectLst/>
              <a:latin typeface="Times New Roman" panose="02020603050405020304" pitchFamily="18" charset="0"/>
              <a:ea typeface="+mn-ea"/>
              <a:cs typeface="+mn-cs"/>
            </a:endParaRPr>
          </a:p>
          <a:p>
            <a:r>
              <a:rPr lang="en-US" altLang="ja-JP" sz="1200" kern="1200" dirty="0">
                <a:solidFill>
                  <a:srgbClr val="000000"/>
                </a:solidFill>
                <a:effectLst/>
                <a:latin typeface="Times New Roman" panose="02020603050405020304" pitchFamily="18" charset="0"/>
                <a:ea typeface="+mn-ea"/>
                <a:cs typeface="+mn-cs"/>
              </a:rPr>
              <a:t>31 </a:t>
            </a:r>
            <a:r>
              <a:rPr lang="ja-JP" altLang="en-US" sz="1200" kern="1200" dirty="0">
                <a:solidFill>
                  <a:srgbClr val="000000"/>
                </a:solidFill>
                <a:effectLst/>
                <a:latin typeface="Times New Roman" panose="02020603050405020304" pitchFamily="18" charset="0"/>
                <a:ea typeface="+mn-ea"/>
                <a:cs typeface="+mn-cs"/>
              </a:rPr>
              <a:t>行 </a:t>
            </a:r>
            <a:r>
              <a:rPr lang="en-US" altLang="ja-JP" sz="1200" kern="1200" dirty="0">
                <a:solidFill>
                  <a:srgbClr val="000000"/>
                </a:solidFill>
                <a:effectLst/>
                <a:latin typeface="Times New Roman" panose="02020603050405020304" pitchFamily="18" charset="0"/>
                <a:ea typeface="+mn-ea"/>
                <a:cs typeface="+mn-cs"/>
              </a:rPr>
              <a:t>· </a:t>
            </a:r>
            <a:r>
              <a:rPr lang="ja-JP" altLang="en-US" sz="1200" kern="1200" dirty="0">
                <a:solidFill>
                  <a:srgbClr val="000000"/>
                </a:solidFill>
                <a:effectLst/>
                <a:latin typeface="Times New Roman" panose="02020603050405020304" pitchFamily="18" charset="0"/>
                <a:ea typeface="+mn-ea"/>
                <a:cs typeface="+mn-cs"/>
              </a:rPr>
              <a:t>分野 名称 版 一般土木 </a:t>
            </a:r>
            <a:r>
              <a:rPr lang="ja-JP" altLang="en-US" sz="1200" b="1" kern="1200" dirty="0">
                <a:solidFill>
                  <a:srgbClr val="000000"/>
                </a:solidFill>
                <a:effectLst/>
                <a:latin typeface="Times New Roman" panose="02020603050405020304" pitchFamily="18" charset="0"/>
                <a:ea typeface="+mn-ea"/>
                <a:cs typeface="+mn-cs"/>
              </a:rPr>
              <a:t>工事</a:t>
            </a:r>
            <a:r>
              <a:rPr lang="ja-JP" altLang="en-US" sz="1200" kern="1200" dirty="0">
                <a:solidFill>
                  <a:srgbClr val="000000"/>
                </a:solidFill>
                <a:effectLst/>
                <a:latin typeface="Times New Roman" panose="02020603050405020304" pitchFamily="18" charset="0"/>
                <a:ea typeface="+mn-ea"/>
                <a:cs typeface="+mn-cs"/>
              </a:rPr>
              <a:t>完成図書の電子納品等要領 土木設計業務等の電子納品要領 </a:t>
            </a:r>
            <a:r>
              <a:rPr lang="en-US" altLang="ja-JP" sz="1200" kern="1200" dirty="0">
                <a:solidFill>
                  <a:srgbClr val="000000"/>
                </a:solidFill>
                <a:effectLst/>
                <a:latin typeface="Times New Roman" panose="02020603050405020304" pitchFamily="18" charset="0"/>
                <a:ea typeface="+mn-ea"/>
                <a:cs typeface="+mn-cs"/>
              </a:rPr>
              <a:t>H31.3 </a:t>
            </a:r>
            <a:r>
              <a:rPr lang="ja-JP" altLang="en-US" sz="1200" kern="1200" dirty="0">
                <a:solidFill>
                  <a:srgbClr val="000000"/>
                </a:solidFill>
                <a:effectLst/>
                <a:latin typeface="Times New Roman" panose="02020603050405020304" pitchFamily="18" charset="0"/>
                <a:ea typeface="+mn-ea"/>
                <a:cs typeface="+mn-cs"/>
              </a:rPr>
              <a:t>測量成果電子納品要領 </a:t>
            </a:r>
            <a:r>
              <a:rPr lang="en-US" altLang="ja-JP" sz="1200" kern="1200" dirty="0">
                <a:solidFill>
                  <a:srgbClr val="000000"/>
                </a:solidFill>
                <a:effectLst/>
                <a:latin typeface="Times New Roman" panose="02020603050405020304" pitchFamily="18" charset="0"/>
                <a:ea typeface="+mn-ea"/>
                <a:cs typeface="+mn-cs"/>
              </a:rPr>
              <a:t>H30.3 CAD</a:t>
            </a:r>
            <a:r>
              <a:rPr lang="ja-JP" altLang="en-US" sz="1200" kern="1200" dirty="0">
                <a:solidFill>
                  <a:srgbClr val="000000"/>
                </a:solidFill>
                <a:effectLst/>
                <a:latin typeface="Times New Roman" panose="02020603050405020304" pitchFamily="18" charset="0"/>
                <a:ea typeface="+mn-ea"/>
                <a:cs typeface="+mn-cs"/>
              </a:rPr>
              <a:t>製図</a:t>
            </a:r>
            <a:r>
              <a:rPr lang="ja-JP" altLang="en-US" sz="1200" b="1" kern="1200" dirty="0">
                <a:solidFill>
                  <a:srgbClr val="000000"/>
                </a:solidFill>
                <a:effectLst/>
                <a:latin typeface="Times New Roman" panose="02020603050405020304" pitchFamily="18" charset="0"/>
                <a:ea typeface="+mn-ea"/>
                <a:cs typeface="+mn-cs"/>
              </a:rPr>
              <a:t>基準</a:t>
            </a:r>
            <a:r>
              <a:rPr lang="ja-JP" altLang="en-US" sz="1200" kern="1200" dirty="0">
                <a:solidFill>
                  <a:srgbClr val="000000"/>
                </a:solidFill>
                <a:effectLst/>
                <a:latin typeface="Times New Roman" panose="02020603050405020304" pitchFamily="18" charset="0"/>
                <a:ea typeface="+mn-ea"/>
                <a:cs typeface="+mn-cs"/>
              </a:rPr>
              <a:t> </a:t>
            </a:r>
            <a:r>
              <a:rPr lang="en-US" altLang="ja-JP" sz="1200" kern="1200" dirty="0">
                <a:solidFill>
                  <a:srgbClr val="000000"/>
                </a:solidFill>
                <a:effectLst/>
                <a:latin typeface="Times New Roman" panose="02020603050405020304" pitchFamily="18" charset="0"/>
                <a:ea typeface="+mn-ea"/>
                <a:cs typeface="+mn-cs"/>
              </a:rPr>
              <a:t>H29.3 </a:t>
            </a:r>
            <a:r>
              <a:rPr lang="ja-JP" altLang="en-US" sz="1200" kern="1200" dirty="0">
                <a:solidFill>
                  <a:srgbClr val="000000"/>
                </a:solidFill>
                <a:effectLst/>
                <a:latin typeface="Times New Roman" panose="02020603050405020304" pitchFamily="18" charset="0"/>
                <a:ea typeface="+mn-ea"/>
                <a:cs typeface="+mn-cs"/>
              </a:rPr>
              <a:t>地質・土質調査成果電子納品要領、解説、付属資料 </a:t>
            </a:r>
            <a:r>
              <a:rPr lang="en-US" altLang="ja-JP" sz="1200" kern="1200" dirty="0">
                <a:solidFill>
                  <a:srgbClr val="000000"/>
                </a:solidFill>
                <a:effectLst/>
                <a:latin typeface="Times New Roman" panose="02020603050405020304" pitchFamily="18" charset="0"/>
                <a:ea typeface="+mn-ea"/>
                <a:cs typeface="+mn-cs"/>
              </a:rPr>
              <a:t>H28.10 </a:t>
            </a:r>
            <a:r>
              <a:rPr lang="ja-JP" altLang="en-US" sz="1200" b="1" kern="1200" dirty="0">
                <a:solidFill>
                  <a:srgbClr val="000000"/>
                </a:solidFill>
                <a:effectLst/>
                <a:latin typeface="Times New Roman" panose="02020603050405020304" pitchFamily="18" charset="0"/>
                <a:ea typeface="+mn-ea"/>
                <a:cs typeface="+mn-cs"/>
              </a:rPr>
              <a:t>工事</a:t>
            </a:r>
            <a:r>
              <a:rPr lang="ja-JP" altLang="en-US" sz="1200" kern="1200" dirty="0">
                <a:solidFill>
                  <a:srgbClr val="000000"/>
                </a:solidFill>
                <a:effectLst/>
                <a:latin typeface="Times New Roman" panose="02020603050405020304" pitchFamily="18" charset="0"/>
                <a:ea typeface="+mn-ea"/>
                <a:cs typeface="+mn-cs"/>
              </a:rPr>
              <a:t>完成図書の電子納品等 </a:t>
            </a:r>
            <a:r>
              <a:rPr lang="en-US" altLang="ja-JP" sz="1200" kern="1200" dirty="0">
                <a:solidFill>
                  <a:srgbClr val="000000"/>
                </a:solidFill>
                <a:effectLst/>
                <a:latin typeface="Times New Roman" panose="02020603050405020304" pitchFamily="18" charset="0"/>
                <a:ea typeface="+mn-ea"/>
                <a:cs typeface="+mn-cs"/>
              </a:rPr>
              <a:t>...</a:t>
            </a: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endParaRPr lang="ja-JP" altLang="ja-JP" sz="2000" dirty="0">
              <a:latin typeface="Arial" panose="020B0604020202020204" pitchFamily="34" charset="0"/>
            </a:endParaRP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17</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2475317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18</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endParaRPr lang="ja-JP" altLang="ja-JP" sz="2000" dirty="0">
              <a:latin typeface="Arial" panose="020B0604020202020204" pitchFamily="34" charset="0"/>
            </a:endParaRP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18</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3962589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19</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endParaRPr lang="ja-JP" altLang="ja-JP" sz="2000" dirty="0">
              <a:latin typeface="Arial" panose="020B0604020202020204" pitchFamily="34" charset="0"/>
            </a:endParaRP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19</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3088820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latin typeface="BIZ UDPゴシック" panose="020B0400000000000000" pitchFamily="50" charset="-128"/>
                <a:ea typeface="BIZ UDPゴシック" panose="020B0400000000000000" pitchFamily="50" charset="-128"/>
              </a:rPr>
              <a:t>いまの女性は、インスタで「いいね！」をしてもらうための写真一枚に、</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事前に映える場所やカフェを探して、わざわざ遠くまで出かけます。</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そして、納得がいくまで写真を撮影します。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★「ばえる」という言葉は、みなさんも耳にされると思います。</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この言葉は、</a:t>
            </a:r>
            <a:r>
              <a:rPr lang="ja-JP" altLang="en-US" sz="1200" b="0" i="0" kern="1200" dirty="0">
                <a:solidFill>
                  <a:schemeClr val="tx2"/>
                </a:solidFill>
                <a:effectLst/>
                <a:latin typeface="Meiryo UI" panose="020B0604030504040204" pitchFamily="50" charset="-128"/>
                <a:ea typeface="Meiryo UI" panose="020B0604030504040204" pitchFamily="50" charset="-128"/>
                <a:cs typeface="+mn-cs"/>
              </a:rPr>
              <a:t>「インスタ映えする。」の「ばえ」が動詞化したものです。</a:t>
            </a:r>
            <a:endParaRPr lang="en-US" altLang="ja-JP" sz="1200" b="0" i="0" kern="1200" dirty="0">
              <a:solidFill>
                <a:schemeClr val="tx2"/>
              </a:solidFill>
              <a:effectLst/>
              <a:latin typeface="Meiryo UI" panose="020B0604030504040204" pitchFamily="50" charset="-128"/>
              <a:ea typeface="Meiryo UI" panose="020B0604030504040204" pitchFamily="50" charset="-128"/>
              <a:cs typeface="+mn-cs"/>
            </a:endParaRPr>
          </a:p>
          <a:p>
            <a:endParaRPr lang="en-US" altLang="ja-JP" sz="1200" b="0" i="0" kern="1200" dirty="0">
              <a:solidFill>
                <a:schemeClr val="tx2"/>
              </a:solidFill>
              <a:effectLst/>
              <a:latin typeface="Meiryo UI" panose="020B0604030504040204" pitchFamily="50" charset="-128"/>
              <a:ea typeface="Meiryo UI" panose="020B0604030504040204" pitchFamily="50" charset="-128"/>
              <a:cs typeface="+mn-cs"/>
            </a:endParaRPr>
          </a:p>
          <a:p>
            <a:r>
              <a:rPr lang="ja-JP" altLang="en-US" sz="1200" b="0" i="0" kern="1200" dirty="0">
                <a:solidFill>
                  <a:schemeClr val="tx2"/>
                </a:solidFill>
                <a:effectLst/>
                <a:latin typeface="Meiryo UI" panose="020B0604030504040204" pitchFamily="50" charset="-128"/>
                <a:ea typeface="Meiryo UI" panose="020B0604030504040204" pitchFamily="50" charset="-128"/>
                <a:cs typeface="+mn-cs"/>
              </a:rPr>
              <a:t>具体的に説明しますと、★</a:t>
            </a:r>
            <a:endParaRPr lang="en-US" altLang="ja-JP" sz="1200" b="0" i="0" kern="1200" dirty="0">
              <a:solidFill>
                <a:schemeClr val="tx2"/>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lumMod val="75000"/>
                    <a:lumOff val="25000"/>
                  </a:schemeClr>
                </a:solidFill>
                <a:latin typeface="BIZ UDP明朝 Medium" panose="02020500000000000000" pitchFamily="18" charset="-128"/>
                <a:ea typeface="BIZ UDP明朝 Medium" panose="02020500000000000000" pitchFamily="18" charset="-128"/>
              </a:rPr>
              <a:t>Instagram</a:t>
            </a:r>
            <a:r>
              <a:rPr kumimoji="1" lang="ja-JP" altLang="en-US" sz="1200" dirty="0">
                <a:solidFill>
                  <a:schemeClr val="tx1">
                    <a:lumMod val="65000"/>
                    <a:lumOff val="35000"/>
                  </a:schemeClr>
                </a:solidFill>
                <a:latin typeface="BIZ UDP明朝 Medium" panose="02020500000000000000" pitchFamily="18" charset="-128"/>
                <a:ea typeface="BIZ UDP明朝 Medium" panose="02020500000000000000" pitchFamily="18" charset="-128"/>
              </a:rPr>
              <a:t>をはじめとする</a:t>
            </a:r>
            <a:r>
              <a:rPr kumimoji="1" lang="en-US" altLang="ja-JP" sz="1200" dirty="0">
                <a:solidFill>
                  <a:schemeClr val="tx1">
                    <a:lumMod val="65000"/>
                    <a:lumOff val="35000"/>
                  </a:schemeClr>
                </a:solidFill>
                <a:latin typeface="BIZ UDP明朝 Medium" panose="02020500000000000000" pitchFamily="18" charset="-128"/>
                <a:ea typeface="BIZ UDP明朝 Medium" panose="02020500000000000000" pitchFamily="18" charset="-128"/>
              </a:rPr>
              <a:t>SNS</a:t>
            </a:r>
            <a:r>
              <a:rPr kumimoji="1" lang="ja-JP" altLang="en-US" sz="1200" dirty="0">
                <a:solidFill>
                  <a:schemeClr val="tx1">
                    <a:lumMod val="65000"/>
                    <a:lumOff val="35000"/>
                  </a:schemeClr>
                </a:solidFill>
                <a:latin typeface="BIZ UDP明朝 Medium" panose="02020500000000000000" pitchFamily="18" charset="-128"/>
                <a:ea typeface="BIZ UDP明朝 Medium" panose="02020500000000000000" pitchFamily="18" charset="-128"/>
              </a:rPr>
              <a:t>の投稿に、★</a:t>
            </a:r>
            <a:endParaRPr kumimoji="1" lang="en-US" altLang="ja-JP" sz="12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rPr>
              <a:t>うってつけの素晴らしい</a:t>
            </a:r>
            <a:r>
              <a:rPr kumimoji="1" lang="ja-JP" altLang="en-US" sz="2400" dirty="0">
                <a:solidFill>
                  <a:schemeClr val="tx1">
                    <a:lumMod val="65000"/>
                    <a:lumOff val="35000"/>
                  </a:schemeClr>
                </a:solidFill>
                <a:latin typeface="BIZ UDP明朝 Medium" panose="02020500000000000000" pitchFamily="18" charset="-128"/>
                <a:ea typeface="BIZ UDP明朝 Medium" panose="02020500000000000000" pitchFamily="18" charset="-128"/>
              </a:rPr>
              <a:t>被写体や</a:t>
            </a:r>
            <a:endParaRPr kumimoji="1" lang="en-US" altLang="ja-JP" sz="24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rPr>
              <a:t>素晴らしい</a:t>
            </a:r>
            <a:r>
              <a:rPr kumimoji="1" lang="ja-JP" altLang="en-US" sz="2000" dirty="0" err="1">
                <a:solidFill>
                  <a:schemeClr val="tx1">
                    <a:lumMod val="65000"/>
                    <a:lumOff val="35000"/>
                  </a:schemeClr>
                </a:solidFill>
                <a:latin typeface="BIZ UDP明朝 Medium" panose="02020500000000000000" pitchFamily="18" charset="-128"/>
                <a:ea typeface="BIZ UDP明朝 Medium" panose="02020500000000000000" pitchFamily="18" charset="-128"/>
              </a:rPr>
              <a:t>撮れ</a:t>
            </a:r>
            <a:r>
              <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rPr>
              <a:t>方</a:t>
            </a:r>
            <a:endParaRPr kumimoji="1" lang="en-US" altLang="ja-JP"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rPr>
              <a:t>を指します。</a:t>
            </a:r>
            <a:endParaRPr kumimoji="1" lang="en-US" altLang="ja-JP"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rPr>
              <a:t>さらに付け加えると★</a:t>
            </a:r>
            <a:endParaRPr kumimoji="1" lang="en-US" altLang="ja-JP"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しかも、一枚で！で勝負しなければなりません。◆（</a:t>
            </a:r>
            <a:r>
              <a:rPr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3</a:t>
            </a:r>
            <a:r>
              <a:rPr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秒）</a:t>
            </a:r>
            <a:endParaRPr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a:p>
            <a:endParaRPr lang="en-US" altLang="ja-JP" sz="1200" b="0" i="0" kern="1200" dirty="0">
              <a:solidFill>
                <a:schemeClr val="tx2"/>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chemeClr val="tx2"/>
              </a:solidFill>
              <a:effectLst/>
              <a:latin typeface="Meiryo UI" panose="020B0604030504040204" pitchFamily="50" charset="-128"/>
              <a:ea typeface="Meiryo UI" panose="020B0604030504040204" pitchFamily="50" charset="-128"/>
              <a:cs typeface="+mn-cs"/>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映える</a:t>
            </a:r>
          </a:p>
          <a:p>
            <a:r>
              <a:rPr kumimoji="1" lang="ja-JP" altLang="en-US" sz="1200" dirty="0">
                <a:latin typeface="BIZ UDPゴシック" panose="020B0400000000000000" pitchFamily="50" charset="-128"/>
                <a:ea typeface="BIZ UDPゴシック" panose="020B0400000000000000" pitchFamily="50" charset="-128"/>
              </a:rPr>
              <a:t>読み方：はえる・ばえる</a:t>
            </a:r>
          </a:p>
          <a:p>
            <a:r>
              <a:rPr kumimoji="1" lang="ja-JP" altLang="en-US" sz="1200" dirty="0">
                <a:latin typeface="BIZ UDPゴシック" panose="020B0400000000000000" pitchFamily="50" charset="-128"/>
                <a:ea typeface="BIZ UDPゴシック" panose="020B0400000000000000" pitchFamily="50" charset="-128"/>
              </a:rPr>
              <a:t>ひときわ美しく目立って見えるさま、他と比べても特に際立っているさま、周囲から引き立つように見栄え（見映え）がするさま、などを指す意味で用いられる表現。</a:t>
            </a:r>
          </a:p>
          <a:p>
            <a:r>
              <a:rPr kumimoji="1" lang="ja-JP" altLang="en-US" sz="1200" dirty="0">
                <a:latin typeface="BIZ UDPゴシック" panose="020B0400000000000000" pitchFamily="50" charset="-128"/>
                <a:ea typeface="BIZ UDPゴシック" panose="020B0400000000000000" pitchFamily="50" charset="-128"/>
              </a:rPr>
              <a:t>一般的な文脈では、たとえば「黒漆に金銀の蒔絵が映える」とか「城の偉容が雪景色に映える」などという風に、周囲の景観が対象そのものを引き立て際立たせるようにして一段と素晴らしく見せる、というような状況が「映える」と表現される。</a:t>
            </a:r>
          </a:p>
          <a:p>
            <a:r>
              <a:rPr kumimoji="1" lang="en-US" altLang="ja-JP" sz="1200" dirty="0">
                <a:latin typeface="BIZ UDPゴシック" panose="020B0400000000000000" pitchFamily="50" charset="-128"/>
                <a:ea typeface="BIZ UDPゴシック" panose="020B0400000000000000" pitchFamily="50" charset="-128"/>
              </a:rPr>
              <a:t>2010</a:t>
            </a:r>
            <a:r>
              <a:rPr kumimoji="1" lang="ja-JP" altLang="en-US" sz="1200" dirty="0">
                <a:latin typeface="BIZ UDPゴシック" panose="020B0400000000000000" pitchFamily="50" charset="-128"/>
                <a:ea typeface="BIZ UDPゴシック" panose="020B0400000000000000" pitchFamily="50" charset="-128"/>
              </a:rPr>
              <a:t>年代後半現在では、</a:t>
            </a:r>
            <a:r>
              <a:rPr kumimoji="1" lang="en-US" altLang="ja-JP" sz="1200" dirty="0">
                <a:latin typeface="BIZ UDPゴシック" panose="020B0400000000000000" pitchFamily="50" charset="-128"/>
                <a:ea typeface="BIZ UDPゴシック" panose="020B0400000000000000" pitchFamily="50" charset="-128"/>
              </a:rPr>
              <a:t>Instagram</a:t>
            </a:r>
            <a:r>
              <a:rPr kumimoji="1" lang="ja-JP" altLang="en-US" sz="1200" dirty="0">
                <a:latin typeface="BIZ UDPゴシック" panose="020B0400000000000000" pitchFamily="50" charset="-128"/>
                <a:ea typeface="BIZ UDPゴシック" panose="020B0400000000000000" pitchFamily="50" charset="-128"/>
              </a:rPr>
              <a:t>（インスタグラム）をはじめとするソーシャルメディアへの投稿にうってつけの素晴らしい被写体、その意味で撮影し甲斐のある被写体、あるいは、被写体がインスタ上でひときわ良く見えるような素晴らしい</a:t>
            </a:r>
            <a:r>
              <a:rPr kumimoji="1" lang="ja-JP" altLang="en-US" sz="1200" dirty="0" err="1">
                <a:latin typeface="BIZ UDPゴシック" panose="020B0400000000000000" pitchFamily="50" charset="-128"/>
                <a:ea typeface="BIZ UDPゴシック" panose="020B0400000000000000" pitchFamily="50" charset="-128"/>
              </a:rPr>
              <a:t>撮れ</a:t>
            </a:r>
            <a:r>
              <a:rPr kumimoji="1" lang="ja-JP" altLang="en-US" sz="1200" dirty="0">
                <a:latin typeface="BIZ UDPゴシック" panose="020B0400000000000000" pitchFamily="50" charset="-128"/>
                <a:ea typeface="BIZ UDPゴシック" panose="020B0400000000000000" pitchFamily="50" charset="-128"/>
              </a:rPr>
              <a:t>方・写り方、といった意味で「映える」の語が用いられている。</a:t>
            </a:r>
          </a:p>
          <a:p>
            <a:r>
              <a:rPr kumimoji="1" lang="en-US" altLang="ja-JP" sz="1200" dirty="0">
                <a:latin typeface="BIZ UDPゴシック" panose="020B0400000000000000" pitchFamily="50" charset="-128"/>
                <a:ea typeface="BIZ UDPゴシック" panose="020B0400000000000000" pitchFamily="50" charset="-128"/>
              </a:rPr>
              <a:t>Instagram </a:t>
            </a:r>
            <a:r>
              <a:rPr kumimoji="1" lang="ja-JP" altLang="en-US" sz="1200" dirty="0">
                <a:latin typeface="BIZ UDPゴシック" panose="020B0400000000000000" pitchFamily="50" charset="-128"/>
                <a:ea typeface="BIZ UDPゴシック" panose="020B0400000000000000" pitchFamily="50" charset="-128"/>
              </a:rPr>
              <a:t>は、自分が撮った写真をアップロードとして友人・知人や世間一般共有するサービスである。すてきな写真を投稿して好評を得ることが自己アピールにつながる性質をもつ。</a:t>
            </a:r>
          </a:p>
          <a:p>
            <a:r>
              <a:rPr kumimoji="1" lang="ja-JP" altLang="en-US" sz="1200" dirty="0">
                <a:latin typeface="BIZ UDPゴシック" panose="020B0400000000000000" pitchFamily="50" charset="-128"/>
                <a:ea typeface="BIZ UDPゴシック" panose="020B0400000000000000" pitchFamily="50" charset="-128"/>
              </a:rPr>
              <a:t>ソーシャルメディアに関する文脈で「映える」と表現する言い方は、はじめに「インスタ映え」という連語的表現として世間に浸透し、そこから「動画映え」のような派生的な表現が登場、その末に動詞「映える」自体が「インスタ映えや動画映えにおける映え」というような意味で切り出され単独でも用いられるようになった、というように説明し得る。特に</a:t>
            </a:r>
            <a:r>
              <a:rPr kumimoji="1" lang="ja-JP" altLang="en-US" sz="1200" dirty="0" err="1">
                <a:latin typeface="BIZ UDPゴシック" panose="020B0400000000000000" pitchFamily="50" charset="-128"/>
                <a:ea typeface="BIZ UDPゴシック" panose="020B0400000000000000" pitchFamily="50" charset="-128"/>
              </a:rPr>
              <a:t>こえれは</a:t>
            </a:r>
            <a:r>
              <a:rPr kumimoji="1" lang="ja-JP" altLang="en-US" sz="1200" dirty="0">
                <a:latin typeface="BIZ UDPゴシック" panose="020B0400000000000000" pitchFamily="50" charset="-128"/>
                <a:ea typeface="BIZ UDPゴシック" panose="020B0400000000000000" pitchFamily="50" charset="-128"/>
              </a:rPr>
              <a:t>本来の（国語辞書的な）意味合いと乖離しているわけではない。</a:t>
            </a:r>
          </a:p>
          <a:p>
            <a:r>
              <a:rPr kumimoji="1" lang="ja-JP" altLang="en-US" sz="1200" dirty="0">
                <a:latin typeface="BIZ UDPゴシック" panose="020B0400000000000000" pitchFamily="50" charset="-128"/>
                <a:ea typeface="BIZ UDPゴシック" panose="020B0400000000000000" pitchFamily="50" charset="-128"/>
              </a:rPr>
              <a:t>「映える」の異表記として「栄える」という表記もある。ただし「栄える」には「さかえる」という読み方もあって紛らわしく、かつ「映す」（うつす）という字義を持たないこともあり、インスタ映えに関する脈絡では「栄える」の表記はほぼ用いられていない。</a:t>
            </a:r>
          </a:p>
          <a:p>
            <a:r>
              <a:rPr kumimoji="1" lang="ja-JP" altLang="en-US" sz="1200" dirty="0">
                <a:latin typeface="BIZ UDPゴシック" panose="020B0400000000000000" pitchFamily="50" charset="-128"/>
                <a:ea typeface="BIZ UDPゴシック" panose="020B0400000000000000" pitchFamily="50" charset="-128"/>
              </a:rPr>
              <a:t>なお現代の「インスタ映え」に通じる意味・用法においては「映える」は「はえる」ではなく「ばえる」と（語頭を濁音で）読む場合がままある。これは「インスタ映え」（インスタ</a:t>
            </a:r>
            <a:r>
              <a:rPr kumimoji="1" lang="ja-JP" altLang="en-US" sz="1200" dirty="0" err="1">
                <a:latin typeface="BIZ UDPゴシック" panose="020B0400000000000000" pitchFamily="50" charset="-128"/>
                <a:ea typeface="BIZ UDPゴシック" panose="020B0400000000000000" pitchFamily="50" charset="-128"/>
              </a:rPr>
              <a:t>ばえ</a:t>
            </a:r>
            <a:r>
              <a:rPr kumimoji="1" lang="ja-JP" altLang="en-US" sz="1200" dirty="0">
                <a:latin typeface="BIZ UDPゴシック" panose="020B0400000000000000" pitchFamily="50" charset="-128"/>
                <a:ea typeface="BIZ UDPゴシック" panose="020B0400000000000000" pitchFamily="50" charset="-128"/>
              </a:rPr>
              <a:t>）の語における連濁を前提した言い方であり、意識的に</a:t>
            </a:r>
            <a:r>
              <a:rPr kumimoji="1" lang="ja-JP" altLang="en-US" sz="1200" dirty="0" err="1">
                <a:latin typeface="BIZ UDPゴシック" panose="020B0400000000000000" pitchFamily="50" charset="-128"/>
                <a:ea typeface="BIZ UDPゴシック" panose="020B0400000000000000" pitchFamily="50" charset="-128"/>
              </a:rPr>
              <a:t>か</a:t>
            </a:r>
            <a:r>
              <a:rPr kumimoji="1" lang="ja-JP" altLang="en-US" sz="1200" dirty="0">
                <a:latin typeface="BIZ UDPゴシック" panose="020B0400000000000000" pitchFamily="50" charset="-128"/>
                <a:ea typeface="BIZ UDPゴシック" panose="020B0400000000000000" pitchFamily="50" charset="-128"/>
              </a:rPr>
              <a:t>無意識的にかはともかく、「インスタ映えの意味の映え」であることを示す役割を果たしている。</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2</a:t>
            </a:fld>
            <a:endParaRPr lang="ja-JP" altLang="en-US" noProof="0" dirty="0"/>
          </a:p>
        </p:txBody>
      </p:sp>
    </p:spTree>
    <p:extLst>
      <p:ext uri="{BB962C8B-B14F-4D97-AF65-F5344CB8AC3E}">
        <p14:creationId xmlns:p14="http://schemas.microsoft.com/office/powerpoint/2010/main" val="1684892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5pPr>
            <a:lvl6pPr marL="251770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6pPr>
            <a:lvl7pPr marL="297547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7pPr>
            <a:lvl8pPr marL="3433237"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8pPr>
            <a:lvl9pPr marL="3891002" indent="-228882" defTabSz="449818" eaLnBrk="0" fontAlgn="base" hangingPunct="0">
              <a:spcBef>
                <a:spcPct val="0"/>
              </a:spcBef>
              <a:spcAft>
                <a:spcPct val="0"/>
              </a:spcAft>
              <a:tabLst>
                <a:tab pos="0" algn="l"/>
                <a:tab pos="451407" algn="l"/>
                <a:tab pos="904404" algn="l"/>
                <a:tab pos="1357401" algn="l"/>
                <a:tab pos="1810398" algn="l"/>
                <a:tab pos="2263394" algn="l"/>
                <a:tab pos="2716391" algn="l"/>
                <a:tab pos="3169386" algn="l"/>
                <a:tab pos="3622383" algn="l"/>
                <a:tab pos="4075379" algn="l"/>
                <a:tab pos="4528376" algn="l"/>
                <a:tab pos="4981372" algn="l"/>
                <a:tab pos="5434369" algn="l"/>
                <a:tab pos="5887365" algn="l"/>
                <a:tab pos="6340362" algn="l"/>
                <a:tab pos="6793358" algn="l"/>
                <a:tab pos="7247944" algn="l"/>
                <a:tab pos="7700941" algn="l"/>
                <a:tab pos="8153937" algn="l"/>
                <a:tab pos="8606934" algn="l"/>
                <a:tab pos="9059931" algn="l"/>
              </a:tabLst>
              <a:defRPr>
                <a:solidFill>
                  <a:schemeClr val="bg1"/>
                </a:solidFill>
                <a:latin typeface="Arial" panose="020B0604020202020204" pitchFamily="34" charset="0"/>
                <a:ea typeface="ＭＳ Ｐゴシック" panose="020B0600070205080204" pitchFamily="50" charset="-128"/>
              </a:defRPr>
            </a:lvl9pPr>
          </a:lstStyle>
          <a:p>
            <a:fld id="{F90599FD-1061-40EC-A97A-63438337F023}" type="slidenum">
              <a:rPr lang="en-US" altLang="ja-JP" smtClean="0">
                <a:solidFill>
                  <a:srgbClr val="000000"/>
                </a:solidFill>
                <a:latin typeface="Times New Roman" panose="02020603050405020304" pitchFamily="18" charset="0"/>
                <a:ea typeface="ＭＳ Ｐ明朝" panose="02020600040205080304" pitchFamily="18" charset="-128"/>
              </a:rPr>
              <a:pPr/>
              <a:t>20</a:t>
            </a:fld>
            <a:endParaRPr lang="en-US" altLang="ja-JP">
              <a:solidFill>
                <a:srgbClr val="000000"/>
              </a:solidFill>
              <a:latin typeface="Times New Roman" panose="02020603050405020304" pitchFamily="18" charset="0"/>
              <a:ea typeface="ＭＳ Ｐ明朝" panose="02020600040205080304" pitchFamily="18" charset="-128"/>
            </a:endParaRPr>
          </a:p>
        </p:txBody>
      </p:sp>
      <p:sp>
        <p:nvSpPr>
          <p:cNvPr id="17411" name="Rectangle 1"/>
          <p:cNvSpPr>
            <a:spLocks noGrp="1" noRot="1" noChangeAspect="1" noChangeArrowheads="1" noTextEdit="1"/>
          </p:cNvSpPr>
          <p:nvPr>
            <p:ph type="sldImg"/>
          </p:nvPr>
        </p:nvSpPr>
        <p:spPr>
          <a:xfrm>
            <a:off x="87313" y="744538"/>
            <a:ext cx="6632575" cy="3730625"/>
          </a:xfrm>
          <a:solidFill>
            <a:srgbClr val="FFFFFF"/>
          </a:solidFill>
          <a:ln>
            <a:solidFill>
              <a:srgbClr val="000000"/>
            </a:solidFill>
            <a:miter lim="800000"/>
            <a:headEnd/>
            <a:tailEnd/>
          </a:ln>
        </p:spPr>
      </p:sp>
      <p:sp>
        <p:nvSpPr>
          <p:cNvPr id="17412" name="Text Box 2"/>
          <p:cNvSpPr>
            <a:spLocks noGrp="1" noChangeArrowheads="1"/>
          </p:cNvSpPr>
          <p:nvPr>
            <p:ph type="body" idx="1"/>
          </p:nvPr>
        </p:nvSpPr>
        <p:spPr>
          <a:xfrm>
            <a:off x="680403" y="4720907"/>
            <a:ext cx="5444807" cy="4471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p>
            <a:r>
              <a:rPr lang="en-US" altLang="ja-JP" sz="2000" dirty="0">
                <a:latin typeface="ＭＳ 明朝" panose="02020609040205080304" pitchFamily="17" charset="-128"/>
                <a:ea typeface="ＭＳ 明朝" panose="02020609040205080304" pitchFamily="17" charset="-128"/>
              </a:rPr>
              <a:t>§</a:t>
            </a:r>
            <a:r>
              <a:rPr lang="ja-JP" altLang="en-US" sz="2000" dirty="0">
                <a:latin typeface="ＭＳ 明朝" panose="02020609040205080304" pitchFamily="17" charset="-128"/>
                <a:ea typeface="ＭＳ 明朝" panose="02020609040205080304" pitchFamily="17" charset="-128"/>
              </a:rPr>
              <a:t>１－６　受注者に写真を依頼するとき。</a:t>
            </a:r>
            <a:endParaRPr kumimoji="1" lang="en-US" altLang="ja-JP" sz="2000" dirty="0"/>
          </a:p>
          <a:p>
            <a:r>
              <a:rPr kumimoji="1" lang="ja-JP" altLang="en-US" sz="2000" dirty="0">
                <a:solidFill>
                  <a:schemeClr val="tx1">
                    <a:lumMod val="75000"/>
                    <a:lumOff val="25000"/>
                  </a:schemeClr>
                </a:solidFill>
              </a:rPr>
              <a:t>（１）毎月提出される履行報告書に添付される写真から探し、足りない場合以外は受注者に負担がかかるので依頼しない。</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もし依頼するなら</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（２）ファイル名とプロパティは、きっちり記入させる。</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（３）どっさりと受け取らない。マスコミ提供の写真なら、せいぜい２、３枚までを限度に受け取ること。</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　　監督員が写真を選別するのに時間がかかる。</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　　受注者が写真を選別する能力が身につかない。（いつまでも監督員を頼る。）</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　　＝どんな写真が良い写真か考えないでバシャバシャ撮るので、いつまでたっても良い写真が撮れない。</a:t>
            </a:r>
            <a:endParaRPr kumimoji="1" lang="en-US" altLang="ja-JP" sz="2000" dirty="0">
              <a:solidFill>
                <a:schemeClr val="tx1">
                  <a:lumMod val="75000"/>
                  <a:lumOff val="25000"/>
                </a:schemeClr>
              </a:solidFill>
            </a:endParaRPr>
          </a:p>
          <a:p>
            <a:r>
              <a:rPr kumimoji="1" lang="ja-JP" altLang="en-US" sz="2000" dirty="0">
                <a:solidFill>
                  <a:schemeClr val="tx1">
                    <a:lumMod val="75000"/>
                    <a:lumOff val="25000"/>
                  </a:schemeClr>
                </a:solidFill>
              </a:rPr>
              <a:t>　　マスコミ提供写真は、積極的にトリミングして良い。</a:t>
            </a:r>
            <a:endParaRPr kumimoji="1" lang="en-US" altLang="ja-JP" sz="2000" dirty="0">
              <a:solidFill>
                <a:schemeClr val="tx1">
                  <a:lumMod val="75000"/>
                  <a:lumOff val="25000"/>
                </a:schemeClr>
              </a:solidFill>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ja-JP" altLang="ja-JP" sz="2000" dirty="0">
                <a:latin typeface="Arial" panose="020B0604020202020204" pitchFamily="34" charset="0"/>
              </a:rPr>
              <a:t>◆</a:t>
            </a:r>
            <a:endParaRPr lang="en-US" altLang="ja-JP" sz="2000" dirty="0">
              <a:latin typeface="Arial" panose="020B0604020202020204" pitchFamily="34" charset="0"/>
            </a:endParaRPr>
          </a:p>
          <a:p>
            <a:pPr marL="216166" indent="-212988" eaLnBrk="1">
              <a:spcBef>
                <a:spcPct val="0"/>
              </a:spcBef>
              <a:buClrTx/>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pPr>
            <a:r>
              <a:rPr lang="en-US" altLang="ja-JP" sz="2000" dirty="0">
                <a:latin typeface="Arial" panose="020B0604020202020204" pitchFamily="34" charset="0"/>
              </a:rPr>
              <a:t>【</a:t>
            </a:r>
            <a:r>
              <a:rPr lang="ja-JP" altLang="en-US" sz="2000" dirty="0">
                <a:latin typeface="Arial" panose="020B0604020202020204" pitchFamily="34" charset="0"/>
              </a:rPr>
              <a:t>解説</a:t>
            </a:r>
            <a:r>
              <a:rPr lang="en-US" altLang="ja-JP" sz="2000" dirty="0">
                <a:latin typeface="Arial" panose="020B0604020202020204" pitchFamily="34" charset="0"/>
              </a:rPr>
              <a:t>】</a:t>
            </a:r>
            <a:endParaRPr lang="ja-JP" altLang="ja-JP" sz="2000" dirty="0">
              <a:latin typeface="Arial" panose="020B0604020202020204" pitchFamily="34" charset="0"/>
            </a:endParaRPr>
          </a:p>
        </p:txBody>
      </p:sp>
      <p:sp>
        <p:nvSpPr>
          <p:cNvPr id="17413" name="Text Box 3"/>
          <p:cNvSpPr txBox="1">
            <a:spLocks noChangeArrowheads="1"/>
          </p:cNvSpPr>
          <p:nvPr/>
        </p:nvSpPr>
        <p:spPr bwMode="auto">
          <a:xfrm>
            <a:off x="3855083" y="9438635"/>
            <a:ext cx="2948938" cy="49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69" tIns="45385" rIns="90769" bIns="45385"/>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eaLnBrk="1" hangingPunct="1">
              <a:buSzPct val="100000"/>
            </a:pPr>
            <a:fld id="{803209CC-6285-457E-873D-5950AFB459FD}" type="slidenum">
              <a:rPr lang="en-US" altLang="ja-JP">
                <a:solidFill>
                  <a:srgbClr val="FFFFFF"/>
                </a:solidFill>
                <a:latin typeface="Calibri" panose="020F0502020204030204" pitchFamily="34" charset="0"/>
              </a:rPr>
              <a:pPr eaLnBrk="1" hangingPunct="1">
                <a:buSzPct val="100000"/>
              </a:pPr>
              <a:t>20</a:t>
            </a:fld>
            <a:endParaRPr lang="en-US" altLang="ja-JP">
              <a:solidFill>
                <a:srgbClr val="FFFFFF"/>
              </a:solidFill>
              <a:latin typeface="Calibri" panose="020F0502020204030204" pitchFamily="34" charset="0"/>
            </a:endParaRPr>
          </a:p>
        </p:txBody>
      </p:sp>
    </p:spTree>
    <p:extLst>
      <p:ext uri="{BB962C8B-B14F-4D97-AF65-F5344CB8AC3E}">
        <p14:creationId xmlns:p14="http://schemas.microsoft.com/office/powerpoint/2010/main" val="2097957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工事概要</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取り組み事例（１）</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ＩＣＴ施工</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EA54A53A-E42E-4B5B-BE5F-4418FA68304C}" type="slidenum">
              <a:rPr kumimoji="1" lang="ja-JP" altLang="en-US" smtClean="0"/>
              <a:t>21</a:t>
            </a:fld>
            <a:endParaRPr kumimoji="1" lang="ja-JP" altLang="en-US"/>
          </a:p>
        </p:txBody>
      </p:sp>
    </p:spTree>
    <p:extLst>
      <p:ext uri="{BB962C8B-B14F-4D97-AF65-F5344CB8AC3E}">
        <p14:creationId xmlns:p14="http://schemas.microsoft.com/office/powerpoint/2010/main" val="861541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取り組み事例（２）</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内容</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ＡＲなどの現場見学会、</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ＣＰＤＳでの講師活動（ＱＲコードの活用がわかる写真で）</a:t>
            </a:r>
            <a:endParaRPr lang="en-US" altLang="ja-JP" sz="1100" dirty="0">
              <a:solidFill>
                <a:schemeClr val="bg1"/>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EA54A53A-E42E-4B5B-BE5F-4418FA68304C}" type="slidenum">
              <a:rPr kumimoji="1" lang="ja-JP" altLang="en-US" smtClean="0"/>
              <a:t>22</a:t>
            </a:fld>
            <a:endParaRPr kumimoji="1" lang="ja-JP" altLang="en-US"/>
          </a:p>
        </p:txBody>
      </p:sp>
    </p:spTree>
    <p:extLst>
      <p:ext uri="{BB962C8B-B14F-4D97-AF65-F5344CB8AC3E}">
        <p14:creationId xmlns:p14="http://schemas.microsoft.com/office/powerpoint/2010/main" val="4042417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取り組み事例（３）</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内容</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kumimoji="1" lang="ja-JP" altLang="en-US" dirty="0"/>
              <a:t>ＣＩＭの活用</a:t>
            </a:r>
            <a:endParaRPr kumimoji="1" lang="en-US" altLang="ja-JP" dirty="0"/>
          </a:p>
        </p:txBody>
      </p:sp>
      <p:sp>
        <p:nvSpPr>
          <p:cNvPr id="4" name="スライド番号プレースホルダー 3"/>
          <p:cNvSpPr>
            <a:spLocks noGrp="1"/>
          </p:cNvSpPr>
          <p:nvPr>
            <p:ph type="sldNum" sz="quarter" idx="5"/>
          </p:nvPr>
        </p:nvSpPr>
        <p:spPr/>
        <p:txBody>
          <a:bodyPr/>
          <a:lstStyle/>
          <a:p>
            <a:fld id="{EA54A53A-E42E-4B5B-BE5F-4418FA68304C}" type="slidenum">
              <a:rPr kumimoji="1" lang="ja-JP" altLang="en-US" smtClean="0"/>
              <a:t>23</a:t>
            </a:fld>
            <a:endParaRPr kumimoji="1" lang="ja-JP" altLang="en-US"/>
          </a:p>
        </p:txBody>
      </p:sp>
    </p:spTree>
    <p:extLst>
      <p:ext uri="{BB962C8B-B14F-4D97-AF65-F5344CB8AC3E}">
        <p14:creationId xmlns:p14="http://schemas.microsoft.com/office/powerpoint/2010/main" val="3912522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取り組み事例（４）</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内容</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■ＧＩＳアプリの徹底活用とその効果</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defTabSz="875629">
              <a:defRPr/>
            </a:pPr>
            <a:r>
              <a:rPr lang="ja-JP" altLang="en-US" sz="1100" dirty="0">
                <a:solidFill>
                  <a:schemeClr val="bg1"/>
                </a:solidFill>
                <a:latin typeface="BIZ UDゴシック" panose="020B0400000000000000" pitchFamily="49" charset="-128"/>
                <a:ea typeface="BIZ UDゴシック" panose="020B0400000000000000" pitchFamily="49" charset="-128"/>
              </a:rPr>
              <a:t>スマホで</a:t>
            </a:r>
            <a:r>
              <a:rPr lang="en-US" altLang="ja-JP" sz="1100" dirty="0">
                <a:solidFill>
                  <a:schemeClr val="bg1"/>
                </a:solidFill>
                <a:latin typeface="BIZ UDゴシック" panose="020B0400000000000000" pitchFamily="49" charset="-128"/>
                <a:ea typeface="BIZ UDゴシック" panose="020B0400000000000000" pitchFamily="49" charset="-128"/>
              </a:rPr>
              <a:t>Google</a:t>
            </a:r>
            <a:r>
              <a:rPr lang="ja-JP" altLang="en-US" sz="1100" dirty="0">
                <a:solidFill>
                  <a:schemeClr val="bg1"/>
                </a:solidFill>
                <a:latin typeface="BIZ UDゴシック" panose="020B0400000000000000" pitchFamily="49" charset="-128"/>
                <a:ea typeface="BIZ UDゴシック" panose="020B0400000000000000" pitchFamily="49" charset="-128"/>
              </a:rPr>
              <a:t>マイマップにＣＡＤデータなど描写しリアル共有の概要</a:t>
            </a:r>
          </a:p>
          <a:p>
            <a:pPr fontAlgn="t">
              <a:defRPr/>
            </a:pPr>
            <a:r>
              <a:rPr lang="ja-JP" altLang="en-US" sz="1000" dirty="0">
                <a:solidFill>
                  <a:schemeClr val="bg1"/>
                </a:solidFill>
                <a:latin typeface="BIZ UDゴシック" panose="020B0400000000000000" pitchFamily="49" charset="-128"/>
                <a:ea typeface="BIZ UDゴシック" panose="020B0400000000000000" pitchFamily="49" charset="-128"/>
              </a:rPr>
              <a:t>（１）誰もが肌身離さず所有するスマホで、日常に使う</a:t>
            </a:r>
            <a:r>
              <a:rPr lang="en-US" altLang="ja-JP" sz="1000" dirty="0">
                <a:solidFill>
                  <a:schemeClr val="bg1"/>
                </a:solidFill>
                <a:latin typeface="BIZ UDゴシック" panose="020B0400000000000000" pitchFamily="49" charset="-128"/>
                <a:ea typeface="BIZ UDゴシック" panose="020B0400000000000000" pitchFamily="49" charset="-128"/>
              </a:rPr>
              <a:t>Google</a:t>
            </a:r>
            <a:r>
              <a:rPr lang="ja-JP" altLang="en-US" sz="1000" dirty="0">
                <a:solidFill>
                  <a:schemeClr val="bg1"/>
                </a:solidFill>
                <a:latin typeface="BIZ UDゴシック" panose="020B0400000000000000" pitchFamily="49" charset="-128"/>
                <a:ea typeface="BIZ UDゴシック" panose="020B0400000000000000" pitchFamily="49" charset="-128"/>
              </a:rPr>
              <a:t>マップを活用。ハードルの低いリアルタイムなデータ共有を作業員レベルまで実現。</a:t>
            </a:r>
            <a:endParaRPr lang="en-US" altLang="ja-JP" sz="10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000" dirty="0">
                <a:solidFill>
                  <a:schemeClr val="bg1"/>
                </a:solidFill>
                <a:latin typeface="BIZ UDゴシック" panose="020B0400000000000000" pitchFamily="49" charset="-128"/>
                <a:ea typeface="BIZ UDゴシック" panose="020B0400000000000000" pitchFamily="49" charset="-128"/>
              </a:rPr>
              <a:t>（２）工事測点、ダンプ出入り口、さわやか女子トイレ、各工事の現場事務所の位置をマップに表示することにより常日頃の意思疎通が齟齬無く効率化。</a:t>
            </a:r>
            <a:endParaRPr lang="en-US" altLang="ja-JP" sz="10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000" dirty="0">
                <a:solidFill>
                  <a:schemeClr val="bg1"/>
                </a:solidFill>
                <a:latin typeface="BIZ UDゴシック" panose="020B0400000000000000" pitchFamily="49" charset="-128"/>
                <a:ea typeface="BIZ UDゴシック" panose="020B0400000000000000" pitchFamily="49" charset="-128"/>
              </a:rPr>
              <a:t>（３）位置情報をＱＲコードによりマップに付加。スマホから位置情報を瞬時に認識し土地勘の無い人へも確実に道案内可能。</a:t>
            </a:r>
            <a:endParaRPr lang="en-US" altLang="ja-JP" sz="10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000" dirty="0">
                <a:solidFill>
                  <a:schemeClr val="bg1"/>
                </a:solidFill>
                <a:latin typeface="BIZ UDゴシック" panose="020B0400000000000000" pitchFamily="49" charset="-128"/>
                <a:ea typeface="BIZ UDゴシック" panose="020B0400000000000000" pitchFamily="49" charset="-128"/>
              </a:rPr>
              <a:t>（４）ＣＡＤデータや工事写真（座標入り）を描写し立会時のハンズフリーを実現。遠隔時にマップ画面を共有することで非常にスムーズな説明が容易に。</a:t>
            </a:r>
            <a:endParaRPr lang="en-US" altLang="ja-JP" dirty="0">
              <a:solidFill>
                <a:schemeClr val="bg1"/>
              </a:solidFill>
              <a:latin typeface="BIZ UDPゴシック" panose="020B0400000000000000" pitchFamily="50" charset="-128"/>
              <a:ea typeface="BIZ UDPゴシック" panose="020B0400000000000000"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EA54A53A-E42E-4B5B-BE5F-4418FA68304C}" type="slidenum">
              <a:rPr kumimoji="1" lang="ja-JP" altLang="en-US" smtClean="0"/>
              <a:t>24</a:t>
            </a:fld>
            <a:endParaRPr kumimoji="1" lang="ja-JP" altLang="en-US"/>
          </a:p>
        </p:txBody>
      </p:sp>
    </p:spTree>
    <p:extLst>
      <p:ext uri="{BB962C8B-B14F-4D97-AF65-F5344CB8AC3E}">
        <p14:creationId xmlns:p14="http://schemas.microsoft.com/office/powerpoint/2010/main" val="1511112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0AF7-8A48-6BA5-DBB2-EEB63DAAA4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8899E5-7AAE-77A0-6425-A4F9ACE253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DDEFBD7-6614-C263-3FC2-9A858A844217}"/>
              </a:ext>
            </a:extLst>
          </p:cNvPr>
          <p:cNvSpPr>
            <a:spLocks noGrp="1"/>
          </p:cNvSpPr>
          <p:nvPr>
            <p:ph type="body" idx="1"/>
          </p:nvPr>
        </p:nvSpPr>
        <p:spPr/>
        <p:txBody>
          <a:bodyPr/>
          <a:lstStyle/>
          <a:p>
            <a:endParaRPr kumimoji="1"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5A0C6466-332C-9C85-3DFB-AD2DE78FEAA6}"/>
              </a:ext>
            </a:extLst>
          </p:cNvPr>
          <p:cNvSpPr>
            <a:spLocks noGrp="1"/>
          </p:cNvSpPr>
          <p:nvPr>
            <p:ph type="sldNum" sz="quarter" idx="10"/>
          </p:nvPr>
        </p:nvSpPr>
        <p:spPr/>
        <p:txBody>
          <a:bodyPr/>
          <a:lstStyle/>
          <a:p>
            <a:fld id="{841221E5-7225-48EB-A4EE-420E7BFCF705}" type="slidenum">
              <a:rPr lang="en-US" altLang="ja-JP" noProof="0" smtClean="0"/>
              <a:pPr/>
              <a:t>25</a:t>
            </a:fld>
            <a:endParaRPr lang="ja-JP" altLang="en-US" noProof="0" dirty="0"/>
          </a:p>
        </p:txBody>
      </p:sp>
    </p:spTree>
    <p:extLst>
      <p:ext uri="{BB962C8B-B14F-4D97-AF65-F5344CB8AC3E}">
        <p14:creationId xmlns:p14="http://schemas.microsoft.com/office/powerpoint/2010/main" val="2398455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ここで、わたしがこれまでに撮影した写真を紹介します。</a:t>
            </a:r>
            <a:endParaRPr kumimoji="1" lang="en-US" altLang="ja-JP" dirty="0"/>
          </a:p>
          <a:p>
            <a:endParaRPr kumimoji="1" lang="en-US" altLang="ja-JP" dirty="0"/>
          </a:p>
          <a:p>
            <a:r>
              <a:rPr kumimoji="1" lang="ja-JP" altLang="en-US" dirty="0"/>
              <a:t>ここで重要なことは、</a:t>
            </a:r>
            <a:endParaRPr kumimoji="1" lang="en-US" altLang="ja-JP" dirty="0"/>
          </a:p>
          <a:p>
            <a:r>
              <a:rPr kumimoji="1" lang="ja-JP" altLang="en-US" dirty="0"/>
              <a:t>一枚、一枚考えて撮影しているということです</a:t>
            </a:r>
            <a:r>
              <a:rPr kumimoji="1" lang="en-US" altLang="ja-JP" dirty="0"/>
              <a:t>!</a:t>
            </a:r>
            <a:r>
              <a:rPr kumimoji="1" lang="ja-JP" altLang="en-US" dirty="0"/>
              <a:t> ◆（３秒）</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3</a:t>
            </a:fld>
            <a:endParaRPr lang="ja-JP" altLang="en-US" noProof="0" dirty="0"/>
          </a:p>
        </p:txBody>
      </p:sp>
    </p:spTree>
    <p:extLst>
      <p:ext uri="{BB962C8B-B14F-4D97-AF65-F5344CB8AC3E}">
        <p14:creationId xmlns:p14="http://schemas.microsoft.com/office/powerpoint/2010/main" val="4045822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latin typeface="BIZ UDPゴシック" panose="020B0400000000000000" pitchFamily="50" charset="-128"/>
                <a:ea typeface="BIZ UDPゴシック" panose="020B0400000000000000" pitchFamily="50" charset="-128"/>
              </a:rPr>
              <a:t>ここから、みなさんへのお願いです。★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映えようとする気持ちで、現場の写真を撮影すると★</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たぶん</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秒）</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4</a:t>
            </a:fld>
            <a:endParaRPr lang="ja-JP" altLang="en-US" noProof="0" dirty="0"/>
          </a:p>
        </p:txBody>
      </p:sp>
    </p:spTree>
    <p:extLst>
      <p:ext uri="{BB962C8B-B14F-4D97-AF65-F5344CB8AC3E}">
        <p14:creationId xmlns:p14="http://schemas.microsoft.com/office/powerpoint/2010/main" val="1365911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latin typeface="BIZ UDPゴシック" panose="020B0400000000000000" pitchFamily="50" charset="-128"/>
                <a:ea typeface="BIZ UDPゴシック" panose="020B0400000000000000" pitchFamily="50" charset="-128"/>
              </a:rPr>
              <a:t>伝わる写真になります。★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つまり、撮影者の意図が第三者へ伝わる良い写真に近づくはずです。★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しかも、１枚で！◆（３秒）</a:t>
            </a:r>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5</a:t>
            </a:fld>
            <a:endParaRPr lang="ja-JP" altLang="en-US" noProof="0" dirty="0"/>
          </a:p>
        </p:txBody>
      </p:sp>
    </p:spTree>
    <p:extLst>
      <p:ext uri="{BB962C8B-B14F-4D97-AF65-F5344CB8AC3E}">
        <p14:creationId xmlns:p14="http://schemas.microsoft.com/office/powerpoint/2010/main" val="3340218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こちらは、ＩＣＴ土工を表現した写真です。</a:t>
            </a:r>
            <a:endParaRPr kumimoji="1" lang="en-US" altLang="ja-JP" dirty="0"/>
          </a:p>
          <a:p>
            <a:r>
              <a:rPr kumimoji="1" lang="ja-JP" altLang="en-US" dirty="0"/>
              <a:t>この一枚のみで、オペレータの真剣さ、集中力、機械の正確さ</a:t>
            </a:r>
            <a:endParaRPr kumimoji="1" lang="en-US" altLang="ja-JP" dirty="0"/>
          </a:p>
          <a:p>
            <a:r>
              <a:rPr kumimoji="1" lang="ja-JP" altLang="en-US" dirty="0"/>
              <a:t>と一緒に</a:t>
            </a:r>
            <a:endParaRPr kumimoji="1" lang="en-US" altLang="ja-JP" dirty="0"/>
          </a:p>
          <a:p>
            <a:r>
              <a:rPr kumimoji="1" lang="ja-JP" altLang="en-US" dirty="0"/>
              <a:t>モニターがＤＸを連想</a:t>
            </a:r>
            <a:r>
              <a:rPr kumimoji="1" lang="ja-JP" altLang="en-US" dirty="0">
                <a:latin typeface="Blackadder ITC" panose="04020505051007020D02" pitchFamily="82" charset="0"/>
              </a:rPr>
              <a:t>させる</a:t>
            </a:r>
            <a:r>
              <a:rPr kumimoji="1" lang="ja-JP" altLang="en-US" dirty="0"/>
              <a:t>すばらしい一枚です。◆（３秒）</a:t>
            </a:r>
            <a:endParaRPr kumimoji="1" lang="en-US" altLang="ja-JP" dirty="0"/>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6</a:t>
            </a:fld>
            <a:endParaRPr lang="ja-JP" altLang="en-US" noProof="0" dirty="0"/>
          </a:p>
        </p:txBody>
      </p:sp>
    </p:spTree>
    <p:extLst>
      <p:ext uri="{BB962C8B-B14F-4D97-AF65-F5344CB8AC3E}">
        <p14:creationId xmlns:p14="http://schemas.microsoft.com/office/powerpoint/2010/main" val="264136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社会貢献活動での小学校の舗装補修を例にします。★</a:t>
            </a:r>
            <a:endParaRPr kumimoji="1" lang="en-US" altLang="ja-JP" dirty="0"/>
          </a:p>
          <a:p>
            <a:r>
              <a:rPr kumimoji="1" lang="ja-JP" altLang="en-US" dirty="0"/>
              <a:t>舗装補修をした後、現場でいうと、完成写真ですが</a:t>
            </a:r>
            <a:endParaRPr kumimoji="1" lang="en-US" altLang="ja-JP" dirty="0"/>
          </a:p>
          <a:p>
            <a:r>
              <a:rPr kumimoji="1" lang="ja-JP" altLang="en-US" dirty="0"/>
              <a:t>このような写真が業界紙に掲載されていたりします。</a:t>
            </a:r>
            <a:endParaRPr kumimoji="1" lang="en-US" altLang="ja-JP" dirty="0"/>
          </a:p>
          <a:p>
            <a:r>
              <a:rPr kumimoji="1" lang="ja-JP" altLang="en-US" dirty="0"/>
              <a:t>こどもたちが転ばないようにと思って作業したのでしょうが、</a:t>
            </a:r>
            <a:endParaRPr kumimoji="1" lang="en-US" altLang="ja-JP" dirty="0"/>
          </a:p>
          <a:p>
            <a:r>
              <a:rPr kumimoji="1" lang="ja-JP" altLang="en-US" dirty="0"/>
              <a:t>これって、伝わらないですよね。</a:t>
            </a:r>
            <a:endParaRPr kumimoji="1" lang="en-US" altLang="ja-JP" dirty="0"/>
          </a:p>
          <a:p>
            <a:r>
              <a:rPr kumimoji="1" lang="ja-JP" altLang="en-US" dirty="0"/>
              <a:t>★</a:t>
            </a:r>
            <a:endParaRPr kumimoji="1" lang="en-US" altLang="ja-JP" dirty="0"/>
          </a:p>
          <a:p>
            <a:r>
              <a:rPr kumimoji="1" lang="ja-JP" altLang="en-US" dirty="0"/>
              <a:t>それならこのような</a:t>
            </a:r>
            <a:endParaRPr kumimoji="1" lang="en-US" altLang="ja-JP" dirty="0"/>
          </a:p>
          <a:p>
            <a:r>
              <a:rPr kumimoji="1" lang="ja-JP" altLang="en-US" dirty="0"/>
              <a:t>施工中の写真のほうがまだ伝わります。</a:t>
            </a:r>
            <a:endParaRPr kumimoji="1" lang="en-US" altLang="ja-JP" dirty="0"/>
          </a:p>
          <a:p>
            <a:endParaRPr kumimoji="1" lang="en-US" altLang="ja-JP" dirty="0"/>
          </a:p>
          <a:p>
            <a:r>
              <a:rPr kumimoji="1" lang="ja-JP" altLang="en-US" dirty="0"/>
              <a:t>★これは、補修の作業風景をこどもたちに見せている光景です。</a:t>
            </a:r>
            <a:endParaRPr kumimoji="1" lang="en-US" altLang="ja-JP" dirty="0"/>
          </a:p>
          <a:p>
            <a:r>
              <a:rPr kumimoji="1" lang="ja-JP" altLang="en-US" dirty="0"/>
              <a:t>わざわざ、下校時間を狙って作業したそうです。</a:t>
            </a:r>
            <a:endParaRPr kumimoji="1" lang="en-US" altLang="ja-JP" dirty="0"/>
          </a:p>
          <a:p>
            <a:r>
              <a:rPr kumimoji="1" lang="ja-JP" altLang="en-US" dirty="0"/>
              <a:t>こどもたちの顔は写っていなくとも、興味津々で見ているのが伝わってきます。◆（３秒）</a:t>
            </a:r>
            <a:endParaRPr kumimoji="1" lang="en-US" altLang="ja-JP" dirty="0"/>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7</a:t>
            </a:fld>
            <a:endParaRPr lang="ja-JP" altLang="en-US" noProof="0" dirty="0"/>
          </a:p>
        </p:txBody>
      </p:sp>
    </p:spTree>
    <p:extLst>
      <p:ext uri="{BB962C8B-B14F-4D97-AF65-F5344CB8AC3E}">
        <p14:creationId xmlns:p14="http://schemas.microsoft.com/office/powerpoint/2010/main" val="1901306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こちらは、高校生への現場見学会の一枚ですが、</a:t>
            </a:r>
            <a:endParaRPr kumimoji="1" lang="en-US" altLang="ja-JP" dirty="0"/>
          </a:p>
          <a:p>
            <a:r>
              <a:rPr kumimoji="1" lang="ja-JP" altLang="en-US" dirty="0"/>
              <a:t>この一枚のみで、真剣な話し手と真剣に聞く生徒が表現されています。</a:t>
            </a:r>
            <a:endParaRPr kumimoji="1" lang="en-US" altLang="ja-JP" dirty="0"/>
          </a:p>
          <a:p>
            <a:r>
              <a:rPr kumimoji="1" lang="ja-JP" altLang="en-US" dirty="0"/>
              <a:t>指先の力強さや、お互いの視線が合っているのも好感が持てます。</a:t>
            </a:r>
            <a:endParaRPr kumimoji="1" lang="en-US" altLang="ja-JP" dirty="0"/>
          </a:p>
          <a:p>
            <a:r>
              <a:rPr kumimoji="1" lang="ja-JP" altLang="en-US" dirty="0"/>
              <a:t>手に持ったジンバルもいい小道具になっています。</a:t>
            </a:r>
            <a:endParaRPr kumimoji="1" lang="en-US" altLang="ja-JP" dirty="0"/>
          </a:p>
          <a:p>
            <a:r>
              <a:rPr kumimoji="1" lang="ja-JP" altLang="en-US" dirty="0"/>
              <a:t>背景もいいです。◆（３秒）</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8</a:t>
            </a:fld>
            <a:endParaRPr lang="ja-JP" altLang="en-US" noProof="0" dirty="0"/>
          </a:p>
        </p:txBody>
      </p:sp>
    </p:spTree>
    <p:extLst>
      <p:ext uri="{BB962C8B-B14F-4D97-AF65-F5344CB8AC3E}">
        <p14:creationId xmlns:p14="http://schemas.microsoft.com/office/powerpoint/2010/main" val="751926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現場見学会などのイベントの際は、</a:t>
            </a:r>
            <a:endParaRPr kumimoji="1" lang="en-US" altLang="ja-JP" dirty="0"/>
          </a:p>
          <a:p>
            <a:r>
              <a:rPr kumimoji="1" lang="ja-JP" altLang="en-US" dirty="0"/>
              <a:t>必ずそのイベントの</a:t>
            </a:r>
            <a:endParaRPr kumimoji="1" lang="en-US" altLang="ja-JP" dirty="0"/>
          </a:p>
          <a:p>
            <a:r>
              <a:rPr kumimoji="1" lang="ja-JP" altLang="en-US" dirty="0"/>
              <a:t>撮影テーマを決めます。</a:t>
            </a:r>
            <a:endParaRPr kumimoji="1" lang="en-US" altLang="ja-JP" dirty="0"/>
          </a:p>
          <a:p>
            <a:r>
              <a:rPr kumimoji="1" lang="ja-JP" altLang="en-US" dirty="0"/>
              <a:t>この場合は、</a:t>
            </a:r>
            <a:endParaRPr kumimoji="1" lang="en-US" altLang="ja-JP" dirty="0"/>
          </a:p>
          <a:p>
            <a:r>
              <a:rPr kumimoji="1" lang="ja-JP" altLang="en-US" dirty="0"/>
              <a:t>「こども」＋「土木技術者」＋「機器」</a:t>
            </a:r>
            <a:endParaRPr kumimoji="1" lang="en-US" altLang="ja-JP" dirty="0"/>
          </a:p>
          <a:p>
            <a:r>
              <a:rPr kumimoji="1" lang="ja-JP" altLang="en-US" dirty="0"/>
              <a:t>をテーマとして、目的意識をもって撮影しました。◆（３秒）</a:t>
            </a:r>
            <a:endParaRPr kumimoji="1" lang="en-US" altLang="ja-JP" dirty="0"/>
          </a:p>
        </p:txBody>
      </p:sp>
      <p:sp>
        <p:nvSpPr>
          <p:cNvPr id="4" name="スライド番号プレースホルダー 3"/>
          <p:cNvSpPr>
            <a:spLocks noGrp="1"/>
          </p:cNvSpPr>
          <p:nvPr>
            <p:ph type="sldNum" sz="quarter" idx="10"/>
          </p:nvPr>
        </p:nvSpPr>
        <p:spPr/>
        <p:txBody>
          <a:bodyPr/>
          <a:lstStyle/>
          <a:p>
            <a:fld id="{841221E5-7225-48EB-A4EE-420E7BFCF705}" type="slidenum">
              <a:rPr lang="en-US" altLang="ja-JP" noProof="0" smtClean="0"/>
              <a:pPr/>
              <a:t>9</a:t>
            </a:fld>
            <a:endParaRPr lang="ja-JP" altLang="en-US" noProof="0" dirty="0"/>
          </a:p>
        </p:txBody>
      </p:sp>
    </p:spTree>
    <p:extLst>
      <p:ext uri="{BB962C8B-B14F-4D97-AF65-F5344CB8AC3E}">
        <p14:creationId xmlns:p14="http://schemas.microsoft.com/office/powerpoint/2010/main" val="4285992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w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スライド">
    <p:spTree>
      <p:nvGrpSpPr>
        <p:cNvPr id="1" name=""/>
        <p:cNvGrpSpPr/>
        <p:nvPr/>
      </p:nvGrpSpPr>
      <p:grpSpPr>
        <a:xfrm>
          <a:off x="0" y="0"/>
          <a:ext cx="0" cy="0"/>
          <a:chOff x="0" y="0"/>
          <a:chExt cx="0" cy="0"/>
        </a:xfrm>
      </p:grpSpPr>
      <p:sp>
        <p:nvSpPr>
          <p:cNvPr id="461" name="テキスト ボックス 460"/>
          <p:cNvSpPr txBox="1"/>
          <p:nvPr userDrawn="1"/>
        </p:nvSpPr>
        <p:spPr>
          <a:xfrm>
            <a:off x="5508987" y="-7614437"/>
            <a:ext cx="5770025" cy="646499"/>
          </a:xfrm>
          <a:prstGeom prst="rect">
            <a:avLst/>
          </a:prstGeom>
          <a:noFill/>
        </p:spPr>
        <p:txBody>
          <a:bodyPr wrap="square" rtlCol="0">
            <a:spAutoFit/>
          </a:bodyPr>
          <a:lstStyle/>
          <a:p>
            <a:r>
              <a:rPr lang="ja-JP" altLang="ja-JP" sz="1801" dirty="0">
                <a:solidFill>
                  <a:schemeClr val="bg1"/>
                </a:solidFill>
                <a:latin typeface="BIZ UD明朝 Medium" panose="02020500000000000000" pitchFamily="17" charset="-128"/>
                <a:ea typeface="BIZ UD明朝 Medium" panose="02020500000000000000" pitchFamily="17" charset="-128"/>
              </a:rPr>
              <a:t>室蘭開発建設部　苫小牧道路事務所</a:t>
            </a:r>
          </a:p>
          <a:p>
            <a:r>
              <a:rPr kumimoji="1" lang="ja-JP" altLang="ja-JP" sz="1801" dirty="0">
                <a:solidFill>
                  <a:schemeClr val="bg1"/>
                </a:solidFill>
                <a:latin typeface="BIZ UD明朝 Medium" panose="02020500000000000000" pitchFamily="17" charset="-128"/>
                <a:ea typeface="BIZ UD明朝 Medium" panose="02020500000000000000" pitchFamily="17" charset="-128"/>
              </a:rPr>
              <a:t>苫小牧道路事務所工事安全連絡協議会</a:t>
            </a:r>
            <a:r>
              <a:rPr kumimoji="1" lang="ja-JP" altLang="en-US" sz="1801" dirty="0">
                <a:solidFill>
                  <a:schemeClr val="bg1"/>
                </a:solidFill>
                <a:latin typeface="BIZ UD明朝 Medium" panose="02020500000000000000" pitchFamily="17" charset="-128"/>
                <a:ea typeface="BIZ UD明朝 Medium" panose="02020500000000000000" pitchFamily="17" charset="-128"/>
              </a:rPr>
              <a:t>　</a:t>
            </a:r>
            <a:r>
              <a:rPr kumimoji="1" lang="ja-JP" altLang="ja-JP" sz="1801" dirty="0">
                <a:solidFill>
                  <a:schemeClr val="bg1"/>
                </a:solidFill>
                <a:latin typeface="BIZ UD明朝 Medium" panose="02020500000000000000" pitchFamily="17" charset="-128"/>
                <a:ea typeface="BIZ UD明朝 Medium" panose="02020500000000000000" pitchFamily="17" charset="-128"/>
              </a:rPr>
              <a:t>日高道路部会</a:t>
            </a:r>
            <a:endParaRPr kumimoji="1" lang="ja-JP" altLang="en-US" dirty="0">
              <a:solidFill>
                <a:schemeClr val="bg1"/>
              </a:solidFill>
              <a:latin typeface="BIZ UD明朝 Medium" panose="02020500000000000000" pitchFamily="17" charset="-128"/>
              <a:ea typeface="BIZ UD明朝 Medium" panose="02020500000000000000" pitchFamily="17" charset="-128"/>
            </a:endParaRPr>
          </a:p>
        </p:txBody>
      </p:sp>
      <p:pic>
        <p:nvPicPr>
          <p:cNvPr id="464" name="図 463"/>
          <p:cNvPicPr>
            <a:picLocks noChangeAspect="1"/>
          </p:cNvPicPr>
          <p:nvPr userDrawn="1"/>
        </p:nvPicPr>
        <p:blipFill rotWithShape="1">
          <a:blip r:embed="rId2"/>
          <a:srcRect l="6518" t="1049" r="8584" b="2873"/>
          <a:stretch/>
        </p:blipFill>
        <p:spPr>
          <a:xfrm>
            <a:off x="9047" y="-13165"/>
            <a:ext cx="12207633" cy="6990285"/>
          </a:xfrm>
          <a:prstGeom prst="rect">
            <a:avLst/>
          </a:prstGeom>
        </p:spPr>
      </p:pic>
      <p:sp>
        <p:nvSpPr>
          <p:cNvPr id="465" name="フッター プレースホルダー 6"/>
          <p:cNvSpPr txBox="1">
            <a:spLocks/>
          </p:cNvSpPr>
          <p:nvPr userDrawn="1"/>
        </p:nvSpPr>
        <p:spPr>
          <a:xfrm>
            <a:off x="191344" y="6356349"/>
            <a:ext cx="10801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dirty="0" err="1">
                <a:solidFill>
                  <a:schemeClr val="bg1"/>
                </a:solidFill>
              </a:rPr>
              <a:t>tomado</a:t>
            </a:r>
            <a:endParaRPr kumimoji="1" lang="ja-JP" altLang="en-US" dirty="0">
              <a:solidFill>
                <a:schemeClr val="bg1"/>
              </a:solidFill>
            </a:endParaRPr>
          </a:p>
        </p:txBody>
      </p:sp>
      <p:sp>
        <p:nvSpPr>
          <p:cNvPr id="466" name="スライド番号プレースホルダー 8"/>
          <p:cNvSpPr txBox="1">
            <a:spLocks/>
          </p:cNvSpPr>
          <p:nvPr userDrawn="1"/>
        </p:nvSpPr>
        <p:spPr>
          <a:xfrm>
            <a:off x="10976385" y="6309320"/>
            <a:ext cx="865312" cy="365125"/>
          </a:xfrm>
          <a:prstGeom prst="rect">
            <a:avLst/>
          </a:prstGeom>
        </p:spPr>
        <p:txBody>
          <a:bodyPr vert="horz" lIns="91440" tIns="45720" rIns="91440" bIns="45720" rtlCol="0" anchor="ctr"/>
          <a:lstStyle>
            <a:defPPr>
              <a:defRPr lang="en-US"/>
            </a:defPPr>
            <a:lvl1pPr marL="0" algn="r" defTabSz="457200" rtl="0" eaLnBrk="1" latinLnBrk="0" hangingPunct="1">
              <a:defRPr sz="3200" kern="1200">
                <a:solidFill>
                  <a:schemeClr val="tx1">
                    <a:lumMod val="50000"/>
                    <a:lumOff val="50000"/>
                  </a:schemeClr>
                </a:solidFill>
                <a:latin typeface="+mj-lt"/>
                <a:ea typeface="BIZ UD明朝 Medium" panose="02020500000000000000" pitchFamily="17" charset="-128"/>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677413-57B8-4053-9DD6-0C7E480497B6}" type="slidenum">
              <a:rPr kumimoji="1" lang="ja-JP" altLang="en-US" smtClean="0">
                <a:solidFill>
                  <a:schemeClr val="bg1"/>
                </a:solidFill>
              </a:rPr>
              <a:pPr/>
              <a:t>‹#›</a:t>
            </a:fld>
            <a:endParaRPr kumimoji="1" lang="ja-JP" altLang="en-US" dirty="0">
              <a:solidFill>
                <a:schemeClr val="bg1"/>
              </a:solidFill>
            </a:endParaRPr>
          </a:p>
        </p:txBody>
      </p:sp>
      <p:sp>
        <p:nvSpPr>
          <p:cNvPr id="469" name="テキスト ボックス 468"/>
          <p:cNvSpPr txBox="1"/>
          <p:nvPr userDrawn="1"/>
        </p:nvSpPr>
        <p:spPr>
          <a:xfrm>
            <a:off x="0" y="1371019"/>
            <a:ext cx="5770025" cy="646499"/>
          </a:xfrm>
          <a:prstGeom prst="rect">
            <a:avLst/>
          </a:prstGeom>
          <a:noFill/>
        </p:spPr>
        <p:txBody>
          <a:bodyPr wrap="square" rtlCol="0">
            <a:spAutoFit/>
          </a:bodyPr>
          <a:lstStyle/>
          <a:p>
            <a:r>
              <a:rPr lang="ja-JP" altLang="ja-JP" sz="1801" dirty="0">
                <a:solidFill>
                  <a:schemeClr val="bg1"/>
                </a:solidFill>
                <a:latin typeface="BIZ UD明朝 Medium" panose="02020500000000000000" pitchFamily="17" charset="-128"/>
                <a:ea typeface="BIZ UD明朝 Medium" panose="02020500000000000000" pitchFamily="17" charset="-128"/>
              </a:rPr>
              <a:t>室蘭開発建設部　苫小牧道路事務所</a:t>
            </a:r>
          </a:p>
          <a:p>
            <a:r>
              <a:rPr kumimoji="1" lang="ja-JP" altLang="ja-JP" sz="1801" dirty="0">
                <a:solidFill>
                  <a:schemeClr val="bg1"/>
                </a:solidFill>
                <a:latin typeface="BIZ UD明朝 Medium" panose="02020500000000000000" pitchFamily="17" charset="-128"/>
                <a:ea typeface="BIZ UD明朝 Medium" panose="02020500000000000000" pitchFamily="17" charset="-128"/>
              </a:rPr>
              <a:t>苫小牧道路事務所工事安全連絡協議会</a:t>
            </a:r>
            <a:r>
              <a:rPr kumimoji="1" lang="ja-JP" altLang="en-US" sz="1801" dirty="0">
                <a:solidFill>
                  <a:schemeClr val="bg1"/>
                </a:solidFill>
                <a:latin typeface="BIZ UD明朝 Medium" panose="02020500000000000000" pitchFamily="17" charset="-128"/>
                <a:ea typeface="BIZ UD明朝 Medium" panose="02020500000000000000" pitchFamily="17" charset="-128"/>
              </a:rPr>
              <a:t>　</a:t>
            </a:r>
            <a:r>
              <a:rPr kumimoji="1" lang="ja-JP" altLang="ja-JP" sz="1801" dirty="0">
                <a:solidFill>
                  <a:schemeClr val="bg1"/>
                </a:solidFill>
                <a:latin typeface="BIZ UD明朝 Medium" panose="02020500000000000000" pitchFamily="17" charset="-128"/>
                <a:ea typeface="BIZ UD明朝 Medium" panose="02020500000000000000" pitchFamily="17" charset="-128"/>
              </a:rPr>
              <a:t>日高道路部会</a:t>
            </a:r>
            <a:endParaRPr kumimoji="1" lang="ja-JP" altLang="en-US" dirty="0">
              <a:solidFill>
                <a:schemeClr val="bg1"/>
              </a:solidFill>
              <a:latin typeface="BIZ UD明朝 Medium" panose="02020500000000000000" pitchFamily="17" charset="-128"/>
              <a:ea typeface="BIZ UD明朝 Medium" panose="02020500000000000000" pitchFamily="17" charset="-128"/>
            </a:endParaRPr>
          </a:p>
        </p:txBody>
      </p:sp>
    </p:spTree>
    <p:extLst>
      <p:ext uri="{BB962C8B-B14F-4D97-AF65-F5344CB8AC3E}">
        <p14:creationId xmlns:p14="http://schemas.microsoft.com/office/powerpoint/2010/main" val="174640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0" y="2255698"/>
            <a:ext cx="12192000" cy="1728075"/>
          </a:xfrm>
          <a:solidFill>
            <a:schemeClr val="bg1">
              <a:lumMod val="95000"/>
            </a:schemeClr>
          </a:solidFill>
        </p:spPr>
        <p:txBody>
          <a:bodyPr anchor="b">
            <a:normAutofit/>
          </a:bodyPr>
          <a:lstStyle>
            <a:lvl1pPr algn="ctr">
              <a:defRPr sz="3600" baseline="0">
                <a:solidFill>
                  <a:schemeClr val="bg1"/>
                </a:solidFill>
              </a:defRPr>
            </a:lvl1pPr>
          </a:lstStyle>
          <a:p>
            <a:r>
              <a:rPr lang="ja-JP" altLang="en-US" dirty="0"/>
              <a:t>マスター タイトルの書式設定</a:t>
            </a:r>
            <a:endParaRPr lang="en-US" dirty="0"/>
          </a:p>
        </p:txBody>
      </p:sp>
      <p:sp>
        <p:nvSpPr>
          <p:cNvPr id="3" name="Subtitle 2"/>
          <p:cNvSpPr>
            <a:spLocks noGrp="1"/>
          </p:cNvSpPr>
          <p:nvPr>
            <p:ph type="subTitle" idx="1" hasCustomPrompt="1"/>
          </p:nvPr>
        </p:nvSpPr>
        <p:spPr>
          <a:xfrm>
            <a:off x="3719735" y="4446282"/>
            <a:ext cx="8472265" cy="1447559"/>
          </a:xfrm>
          <a:noFill/>
        </p:spPr>
        <p:txBody>
          <a:bodyPr/>
          <a:lstStyle>
            <a:lvl1pPr marL="0" indent="0" algn="ctr">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r"/>
            <a:r>
              <a:rPr lang="ja-JP" altLang="ja-JP" sz="2800" dirty="0">
                <a:solidFill>
                  <a:schemeClr val="bg1"/>
                </a:solidFill>
                <a:latin typeface="BIZ UD明朝 Medium" panose="02020500000000000000" pitchFamily="17" charset="-128"/>
                <a:ea typeface="BIZ UD明朝 Medium" panose="02020500000000000000" pitchFamily="17" charset="-128"/>
              </a:rPr>
              <a:t>場：苫小牧道路事務所？</a:t>
            </a:r>
            <a:endParaRPr lang="ja-JP" altLang="ja-JP" sz="1800" dirty="0">
              <a:solidFill>
                <a:schemeClr val="bg1"/>
              </a:solidFill>
              <a:latin typeface="BIZ UD明朝 Medium" panose="02020500000000000000" pitchFamily="17" charset="-128"/>
              <a:ea typeface="BIZ UD明朝 Medium" panose="02020500000000000000" pitchFamily="17" charset="-128"/>
            </a:endParaRPr>
          </a:p>
          <a:p>
            <a:pPr algn="r"/>
            <a:r>
              <a:rPr lang="ja-JP" altLang="ja-JP" sz="2800" dirty="0">
                <a:solidFill>
                  <a:schemeClr val="bg1"/>
                </a:solidFill>
                <a:latin typeface="BIZ UD明朝 Medium" panose="02020500000000000000" pitchFamily="17" charset="-128"/>
                <a:ea typeface="BIZ UD明朝 Medium" panose="02020500000000000000" pitchFamily="17" charset="-128"/>
              </a:rPr>
              <a:t>時：２０２２年１月？？日（？）００：００～００：００</a:t>
            </a:r>
            <a:endParaRPr lang="ja-JP" altLang="ja-JP" sz="1800" dirty="0">
              <a:solidFill>
                <a:schemeClr val="bg1"/>
              </a:solidFill>
              <a:latin typeface="BIZ UD明朝 Medium" panose="02020500000000000000" pitchFamily="17" charset="-128"/>
              <a:ea typeface="BIZ UD明朝 Medium" panose="02020500000000000000" pitchFamily="17" charset="-128"/>
            </a:endParaRPr>
          </a:p>
          <a:p>
            <a:pPr algn="r"/>
            <a:r>
              <a:rPr lang="ja-JP" altLang="ja-JP" sz="2800" dirty="0">
                <a:solidFill>
                  <a:schemeClr val="bg1"/>
                </a:solidFill>
                <a:latin typeface="BIZ UD明朝 Medium" panose="02020500000000000000" pitchFamily="17" charset="-128"/>
                <a:ea typeface="BIZ UD明朝 Medium" panose="02020500000000000000" pitchFamily="17" charset="-128"/>
              </a:rPr>
              <a:t>発表：室蘭開発建設部　苫小牧道路事務所　中山　光広</a:t>
            </a:r>
            <a:endParaRPr lang="ja-JP" altLang="ja-JP" sz="1800" dirty="0">
              <a:solidFill>
                <a:schemeClr val="bg1"/>
              </a:solidFill>
              <a:latin typeface="BIZ UD明朝 Medium" panose="02020500000000000000" pitchFamily="17" charset="-128"/>
              <a:ea typeface="BIZ UD明朝 Medium" panose="02020500000000000000" pitchFamily="17" charset="-128"/>
            </a:endParaRPr>
          </a:p>
          <a:p>
            <a:pPr algn="r"/>
            <a:r>
              <a:rPr lang="ja-JP" altLang="ja-JP" sz="1600" dirty="0">
                <a:solidFill>
                  <a:schemeClr val="bg1"/>
                </a:solidFill>
                <a:latin typeface="BIZ UD明朝 Medium" panose="02020500000000000000" pitchFamily="17" charset="-128"/>
                <a:ea typeface="BIZ UD明朝 Medium" panose="02020500000000000000" pitchFamily="17" charset="-128"/>
              </a:rPr>
              <a:t>講話時</a:t>
            </a:r>
            <a:r>
              <a:rPr lang="en-US" altLang="ja-JP" sz="1600" dirty="0">
                <a:solidFill>
                  <a:schemeClr val="bg1"/>
                </a:solidFill>
                <a:latin typeface="BIZ UD明朝 Medium" panose="02020500000000000000" pitchFamily="17" charset="-128"/>
                <a:ea typeface="BIZ UD明朝 Medium" panose="02020500000000000000" pitchFamily="17" charset="-128"/>
              </a:rPr>
              <a:t>Ver1.2?</a:t>
            </a:r>
            <a:r>
              <a:rPr lang="ja-JP" altLang="ja-JP" sz="1600" dirty="0">
                <a:solidFill>
                  <a:schemeClr val="bg1"/>
                </a:solidFill>
                <a:latin typeface="BIZ UD明朝 Medium" panose="02020500000000000000" pitchFamily="17" charset="-128"/>
                <a:ea typeface="BIZ UD明朝 Medium" panose="02020500000000000000" pitchFamily="17" charset="-128"/>
              </a:rPr>
              <a:t>？　</a:t>
            </a:r>
            <a:endParaRPr lang="ja-JP" altLang="ja-JP" sz="1200" dirty="0">
              <a:solidFill>
                <a:schemeClr val="bg1"/>
              </a:solidFill>
              <a:latin typeface="BIZ UD明朝 Medium" panose="02020500000000000000" pitchFamily="17" charset="-128"/>
              <a:ea typeface="BIZ UD明朝 Medium" panose="02020500000000000000" pitchFamily="17" charset="-128"/>
            </a:endParaRPr>
          </a:p>
        </p:txBody>
      </p:sp>
      <p:sp>
        <p:nvSpPr>
          <p:cNvPr id="459" name="テキスト ボックス 458">
            <a:extLst>
              <a:ext uri="{FF2B5EF4-FFF2-40B4-BE49-F238E27FC236}">
                <a16:creationId xmlns:a16="http://schemas.microsoft.com/office/drawing/2014/main" id="{AA35388B-A2D4-445E-BC23-A7139DE90E38}"/>
              </a:ext>
            </a:extLst>
          </p:cNvPr>
          <p:cNvSpPr txBox="1"/>
          <p:nvPr userDrawn="1"/>
        </p:nvSpPr>
        <p:spPr>
          <a:xfrm>
            <a:off x="834722" y="1144280"/>
            <a:ext cx="5770025" cy="646499"/>
          </a:xfrm>
          <a:prstGeom prst="rect">
            <a:avLst/>
          </a:prstGeom>
          <a:noFill/>
        </p:spPr>
        <p:txBody>
          <a:bodyPr wrap="square" rtlCol="0">
            <a:spAutoFit/>
          </a:bodyPr>
          <a:lstStyle/>
          <a:p>
            <a:r>
              <a:rPr lang="ja-JP" altLang="ja-JP" sz="1801" dirty="0">
                <a:solidFill>
                  <a:schemeClr val="bg1"/>
                </a:solidFill>
                <a:latin typeface="BIZ UD明朝 Medium" panose="02020500000000000000" pitchFamily="17" charset="-128"/>
                <a:ea typeface="BIZ UD明朝 Medium" panose="02020500000000000000" pitchFamily="17" charset="-128"/>
              </a:rPr>
              <a:t>室蘭開発建設部　苫小牧道路事務所</a:t>
            </a:r>
          </a:p>
          <a:p>
            <a:r>
              <a:rPr kumimoji="1" lang="ja-JP" altLang="ja-JP" sz="1801" dirty="0">
                <a:solidFill>
                  <a:schemeClr val="bg1"/>
                </a:solidFill>
                <a:latin typeface="BIZ UD明朝 Medium" panose="02020500000000000000" pitchFamily="17" charset="-128"/>
                <a:ea typeface="BIZ UD明朝 Medium" panose="02020500000000000000" pitchFamily="17" charset="-128"/>
              </a:rPr>
              <a:t>苫小牧道路事務所工事安全連絡協議会</a:t>
            </a:r>
            <a:r>
              <a:rPr kumimoji="1" lang="ja-JP" altLang="en-US" sz="1801" dirty="0">
                <a:solidFill>
                  <a:schemeClr val="bg1"/>
                </a:solidFill>
                <a:latin typeface="BIZ UD明朝 Medium" panose="02020500000000000000" pitchFamily="17" charset="-128"/>
                <a:ea typeface="BIZ UD明朝 Medium" panose="02020500000000000000" pitchFamily="17" charset="-128"/>
              </a:rPr>
              <a:t>　</a:t>
            </a:r>
            <a:r>
              <a:rPr kumimoji="1" lang="ja-JP" altLang="ja-JP" sz="1801" dirty="0">
                <a:solidFill>
                  <a:schemeClr val="bg1"/>
                </a:solidFill>
                <a:latin typeface="BIZ UD明朝 Medium" panose="02020500000000000000" pitchFamily="17" charset="-128"/>
                <a:ea typeface="BIZ UD明朝 Medium" panose="02020500000000000000" pitchFamily="17" charset="-128"/>
              </a:rPr>
              <a:t>日高道路部会</a:t>
            </a:r>
            <a:endParaRPr kumimoji="1" lang="ja-JP" altLang="en-US" dirty="0">
              <a:solidFill>
                <a:schemeClr val="bg1"/>
              </a:solidFill>
              <a:latin typeface="BIZ UD明朝 Medium" panose="02020500000000000000" pitchFamily="17" charset="-128"/>
              <a:ea typeface="BIZ UD明朝 Medium" panose="02020500000000000000" pitchFamily="17" charset="-128"/>
            </a:endParaRPr>
          </a:p>
        </p:txBody>
      </p:sp>
      <p:sp>
        <p:nvSpPr>
          <p:cNvPr id="7" name="フッター プレースホルダー 6"/>
          <p:cNvSpPr>
            <a:spLocks noGrp="1"/>
          </p:cNvSpPr>
          <p:nvPr>
            <p:ph type="ftr" sz="quarter" idx="10"/>
          </p:nvPr>
        </p:nvSpPr>
        <p:spPr/>
        <p:txBody>
          <a:bodyPr/>
          <a:lstStyle>
            <a:lvl1pPr>
              <a:defRPr>
                <a:solidFill>
                  <a:schemeClr val="bg1">
                    <a:lumMod val="50000"/>
                  </a:schemeClr>
                </a:solidFill>
              </a:defRPr>
            </a:lvl1pPr>
          </a:lstStyle>
          <a:p>
            <a:r>
              <a:rPr kumimoji="1" lang="en-US" altLang="ja-JP"/>
              <a:t>tomado</a:t>
            </a:r>
            <a:endParaRPr kumimoji="1" lang="ja-JP" altLang="en-US" dirty="0"/>
          </a:p>
        </p:txBody>
      </p:sp>
      <p:sp>
        <p:nvSpPr>
          <p:cNvPr id="8" name="スライド番号プレースホルダー 7"/>
          <p:cNvSpPr>
            <a:spLocks noGrp="1"/>
          </p:cNvSpPr>
          <p:nvPr>
            <p:ph type="sldNum" sz="quarter" idx="11"/>
          </p:nvPr>
        </p:nvSpPr>
        <p:spPr/>
        <p:txBody>
          <a:bodyPr/>
          <a:lstStyle>
            <a:lvl1pPr>
              <a:defRPr>
                <a:solidFill>
                  <a:schemeClr val="bg1">
                    <a:lumMod val="50000"/>
                  </a:schemeClr>
                </a:solidFill>
              </a:defRPr>
            </a:lvl1pPr>
          </a:lstStyle>
          <a:p>
            <a:fld id="{AB677413-57B8-4053-9DD6-0C7E480497B6}" type="slidenum">
              <a:rPr kumimoji="1" lang="ja-JP" altLang="en-US" smtClean="0"/>
              <a:pPr/>
              <a:t>‹#›</a:t>
            </a:fld>
            <a:endParaRPr kumimoji="1" lang="ja-JP" altLang="en-US" dirty="0"/>
          </a:p>
        </p:txBody>
      </p:sp>
    </p:spTree>
    <p:extLst>
      <p:ext uri="{BB962C8B-B14F-4D97-AF65-F5344CB8AC3E}">
        <p14:creationId xmlns:p14="http://schemas.microsoft.com/office/powerpoint/2010/main" val="311160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準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1036"/>
          </a:xfrm>
          <a:solidFill>
            <a:schemeClr val="bg1">
              <a:lumMod val="95000"/>
            </a:schemeClr>
          </a:solidFill>
        </p:spPr>
        <p:txBody>
          <a:bodyPr/>
          <a:lstStyle>
            <a:lvl1pPr>
              <a:defRPr baseline="0">
                <a:solidFill>
                  <a:schemeClr val="tx1">
                    <a:lumMod val="50000"/>
                    <a:lumOff val="50000"/>
                  </a:schemeClr>
                </a:solidFill>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318736" y="1964626"/>
            <a:ext cx="11539404" cy="4100853"/>
          </a:xfrm>
        </p:spPr>
        <p:txBody>
          <a:bodyPr/>
          <a:lstStyle>
            <a:lvl1pPr marL="0" indent="0">
              <a:buFontTx/>
              <a:buNone/>
              <a:defRPr sz="2400" baseline="0">
                <a:solidFill>
                  <a:schemeClr val="tx1">
                    <a:lumMod val="50000"/>
                    <a:lumOff val="50000"/>
                  </a:schemeClr>
                </a:solidFill>
              </a:defRPr>
            </a:lvl1pPr>
            <a:lvl2pPr marL="457200" indent="0">
              <a:buFontTx/>
              <a:buNone/>
              <a:defRPr sz="1800" baseline="0">
                <a:solidFill>
                  <a:schemeClr val="tx1">
                    <a:lumMod val="50000"/>
                    <a:lumOff val="50000"/>
                  </a:schemeClr>
                </a:solidFill>
              </a:defRPr>
            </a:lvl2pPr>
            <a:lvl3pPr marL="914400" indent="0">
              <a:buFontTx/>
              <a:buNone/>
              <a:defRPr sz="1800" baseline="0">
                <a:solidFill>
                  <a:schemeClr val="tx1">
                    <a:lumMod val="50000"/>
                    <a:lumOff val="50000"/>
                  </a:schemeClr>
                </a:solidFill>
              </a:defRPr>
            </a:lvl3pPr>
            <a:lvl4pPr marL="1371600" indent="0">
              <a:buFontTx/>
              <a:buNone/>
              <a:defRPr sz="1800" baseline="0">
                <a:solidFill>
                  <a:schemeClr val="tx1">
                    <a:lumMod val="50000"/>
                    <a:lumOff val="50000"/>
                  </a:schemeClr>
                </a:solidFill>
              </a:defRPr>
            </a:lvl4pPr>
            <a:lvl5pPr marL="1828800" indent="0">
              <a:buFontTx/>
              <a:buNone/>
              <a:defRPr sz="1800" baseline="0">
                <a:solidFill>
                  <a:schemeClr val="tx1">
                    <a:lumMod val="50000"/>
                    <a:lumOff val="50000"/>
                  </a:schemeClr>
                </a:solidFill>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5" name="フッター プレースホルダー 4"/>
          <p:cNvSpPr>
            <a:spLocks noGrp="1"/>
          </p:cNvSpPr>
          <p:nvPr>
            <p:ph type="ftr" sz="quarter" idx="10"/>
          </p:nvPr>
        </p:nvSpPr>
        <p:spPr/>
        <p:txBody>
          <a:bodyPr/>
          <a:lstStyle/>
          <a:p>
            <a:r>
              <a:rPr kumimoji="1" lang="en-US" altLang="ja-JP" dirty="0" err="1"/>
              <a:t>tomado</a:t>
            </a:r>
            <a:endParaRPr kumimoji="1" lang="ja-JP" altLang="en-US" dirty="0"/>
          </a:p>
        </p:txBody>
      </p:sp>
      <p:sp>
        <p:nvSpPr>
          <p:cNvPr id="7" name="スライド番号プレースホルダー 6"/>
          <p:cNvSpPr>
            <a:spLocks noGrp="1"/>
          </p:cNvSpPr>
          <p:nvPr>
            <p:ph type="sldNum" sz="quarter" idx="11"/>
          </p:nvPr>
        </p:nvSpPr>
        <p:spPr/>
        <p:txBody>
          <a:bodyPr/>
          <a:lstStyle/>
          <a:p>
            <a:fld id="{AB677413-57B8-4053-9DD6-0C7E480497B6}" type="slidenum">
              <a:rPr kumimoji="1" lang="ja-JP" altLang="en-US" smtClean="0"/>
              <a:pPr/>
              <a:t>‹#›</a:t>
            </a:fld>
            <a:endParaRPr kumimoji="1" lang="ja-JP" altLang="en-US" dirty="0"/>
          </a:p>
        </p:txBody>
      </p:sp>
    </p:spTree>
    <p:extLst>
      <p:ext uri="{BB962C8B-B14F-4D97-AF65-F5344CB8AC3E}">
        <p14:creationId xmlns:p14="http://schemas.microsoft.com/office/powerpoint/2010/main" val="174340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92695"/>
          </a:xfrm>
          <a:solidFill>
            <a:schemeClr val="bg1">
              <a:lumMod val="95000"/>
            </a:schemeClr>
          </a:solidFill>
        </p:spPr>
        <p:txBody>
          <a:bodyPr/>
          <a:lstStyle>
            <a:lvl1pPr>
              <a:defRPr>
                <a:solidFill>
                  <a:schemeClr val="tx1">
                    <a:lumMod val="50000"/>
                    <a:lumOff val="50000"/>
                  </a:schemeClr>
                </a:solidFill>
              </a:defRPr>
            </a:lvl1pPr>
          </a:lstStyle>
          <a:p>
            <a:r>
              <a:rPr lang="ja-JP" altLang="en-US" dirty="0"/>
              <a:t>マスター タイトルの書式設定</a:t>
            </a:r>
            <a:endParaRPr lang="en-US" dirty="0"/>
          </a:p>
        </p:txBody>
      </p:sp>
      <p:sp>
        <p:nvSpPr>
          <p:cNvPr id="6" name="Text Placeholder 2">
            <a:extLst>
              <a:ext uri="{FF2B5EF4-FFF2-40B4-BE49-F238E27FC236}">
                <a16:creationId xmlns:a16="http://schemas.microsoft.com/office/drawing/2014/main" id="{AB646DD0-B879-450C-AAB7-F36589C2F61C}"/>
              </a:ext>
            </a:extLst>
          </p:cNvPr>
          <p:cNvSpPr>
            <a:spLocks noGrp="1"/>
          </p:cNvSpPr>
          <p:nvPr>
            <p:ph idx="1"/>
          </p:nvPr>
        </p:nvSpPr>
        <p:spPr>
          <a:xfrm>
            <a:off x="318736" y="1964627"/>
            <a:ext cx="11539404" cy="2911178"/>
          </a:xfrm>
          <a:prstGeom prst="rect">
            <a:avLst/>
          </a:prstGeom>
        </p:spPr>
        <p:txBody>
          <a:bodyPr vert="horz" lIns="91440" tIns="45720" rIns="91440" bIns="45720" rtlCol="0">
            <a:normAutofit/>
          </a:bodyPr>
          <a:lstStyle>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ja-JP" altLang="en-US" dirty="0"/>
              <a:t>■ 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7" name="フッター プレースホルダー 6"/>
          <p:cNvSpPr>
            <a:spLocks noGrp="1"/>
          </p:cNvSpPr>
          <p:nvPr>
            <p:ph type="ftr" sz="quarter" idx="10"/>
          </p:nvPr>
        </p:nvSpPr>
        <p:spPr/>
        <p:txBody>
          <a:bodyPr/>
          <a:lstStyle/>
          <a:p>
            <a:r>
              <a:rPr kumimoji="1" lang="en-US" altLang="ja-JP"/>
              <a:t>tomado</a:t>
            </a:r>
            <a:endParaRPr kumimoji="1" lang="ja-JP" altLang="en-US" dirty="0"/>
          </a:p>
        </p:txBody>
      </p:sp>
      <p:sp>
        <p:nvSpPr>
          <p:cNvPr id="8" name="スライド番号プレースホルダー 7"/>
          <p:cNvSpPr>
            <a:spLocks noGrp="1"/>
          </p:cNvSpPr>
          <p:nvPr>
            <p:ph type="sldNum" sz="quarter" idx="11"/>
          </p:nvPr>
        </p:nvSpPr>
        <p:spPr/>
        <p:txBody>
          <a:bodyPr/>
          <a:lstStyle/>
          <a:p>
            <a:fld id="{AB677413-57B8-4053-9DD6-0C7E480497B6}" type="slidenum">
              <a:rPr kumimoji="1" lang="ja-JP" altLang="en-US" smtClean="0"/>
              <a:pPr/>
              <a:t>‹#›</a:t>
            </a:fld>
            <a:endParaRPr kumimoji="1" lang="ja-JP" altLang="en-US" dirty="0"/>
          </a:p>
        </p:txBody>
      </p:sp>
    </p:spTree>
    <p:extLst>
      <p:ext uri="{BB962C8B-B14F-4D97-AF65-F5344CB8AC3E}">
        <p14:creationId xmlns:p14="http://schemas.microsoft.com/office/powerpoint/2010/main" val="370889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コンテンツ1段">
    <p:spTree>
      <p:nvGrpSpPr>
        <p:cNvPr id="1" name=""/>
        <p:cNvGrpSpPr/>
        <p:nvPr/>
      </p:nvGrpSpPr>
      <p:grpSpPr>
        <a:xfrm>
          <a:off x="0" y="0"/>
          <a:ext cx="0" cy="0"/>
          <a:chOff x="0" y="0"/>
          <a:chExt cx="0" cy="0"/>
        </a:xfrm>
      </p:grpSpPr>
      <p:sp>
        <p:nvSpPr>
          <p:cNvPr id="8" name="テキスト プレースホルダー 13"/>
          <p:cNvSpPr>
            <a:spLocks noGrp="1"/>
          </p:cNvSpPr>
          <p:nvPr>
            <p:ph type="body" sz="quarter" idx="11"/>
          </p:nvPr>
        </p:nvSpPr>
        <p:spPr>
          <a:xfrm>
            <a:off x="0" y="0"/>
            <a:ext cx="12192000" cy="723900"/>
          </a:xfrm>
        </p:spPr>
        <p:txBody>
          <a:bodyPr anchor="ctr">
            <a:normAutofit/>
          </a:bodyPr>
          <a:lstStyle>
            <a:lvl1pPr marL="0" indent="0">
              <a:buFontTx/>
              <a:buNone/>
              <a:defRPr sz="3200">
                <a:solidFill>
                  <a:schemeClr val="bg1"/>
                </a:solidFill>
                <a:latin typeface="HGP明朝E" panose="02020900000000000000" pitchFamily="18" charset="-128"/>
                <a:ea typeface="HGP明朝E" panose="02020900000000000000" pitchFamily="18" charset="-128"/>
              </a:defRPr>
            </a:lvl1pPr>
            <a:lvl5pPr marL="1828800" indent="0" algn="l">
              <a:buNone/>
              <a:defRPr sz="3200"/>
            </a:lvl5pPr>
          </a:lstStyle>
          <a:p>
            <a:pPr lvl="0"/>
            <a:endParaRPr kumimoji="1" lang="en-US" altLang="ja-JP" dirty="0"/>
          </a:p>
        </p:txBody>
      </p:sp>
      <p:sp>
        <p:nvSpPr>
          <p:cNvPr id="6" name="縦書きコンテンツ プレースホルダー 5"/>
          <p:cNvSpPr>
            <a:spLocks noGrp="1"/>
          </p:cNvSpPr>
          <p:nvPr>
            <p:ph orient="vert" sz="quarter" idx="10"/>
          </p:nvPr>
        </p:nvSpPr>
        <p:spPr>
          <a:xfrm>
            <a:off x="0" y="720725"/>
            <a:ext cx="12192000" cy="5464175"/>
          </a:xfrm>
        </p:spPr>
        <p:txBody>
          <a:bodyPr vert="horz"/>
          <a:lstStyle>
            <a:lvl1pPr marL="0" indent="0">
              <a:buNone/>
              <a:defRPr/>
            </a:lvl1pPr>
          </a:lstStyle>
          <a:p>
            <a:pPr lvl="0"/>
            <a:endParaRPr kumimoji="1" lang="ja-JP" altLang="en-US" dirty="0"/>
          </a:p>
        </p:txBody>
      </p:sp>
    </p:spTree>
    <p:extLst>
      <p:ext uri="{BB962C8B-B14F-4D97-AF65-F5344CB8AC3E}">
        <p14:creationId xmlns:p14="http://schemas.microsoft.com/office/powerpoint/2010/main" val="50881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タイトルのみ">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r>
              <a:rPr lang="en-US" altLang="ja-JP"/>
              <a:t>10/14/16</a:t>
            </a:r>
          </a:p>
        </p:txBody>
      </p:sp>
      <p:sp>
        <p:nvSpPr>
          <p:cNvPr id="4" name="Footer Placeholder 3"/>
          <p:cNvSpPr>
            <a:spLocks noGrp="1"/>
          </p:cNvSpPr>
          <p:nvPr>
            <p:ph type="ftr" sz="quarter" idx="11"/>
          </p:nvPr>
        </p:nvSpPr>
        <p:spPr/>
        <p:txBody>
          <a:bodyPr/>
          <a:lstStyle/>
          <a:p>
            <a:pPr>
              <a:defRPr/>
            </a:pPr>
            <a:r>
              <a:rPr lang="en-US" altLang="ja-JP"/>
              <a:t>[201528-0870]</a:t>
            </a:r>
            <a:r>
              <a:rPr lang="ja-JP" altLang="ja-JP"/>
              <a:t>帯広広尾自動車道</a:t>
            </a:r>
            <a:r>
              <a:rPr lang="en-US" altLang="ja-JP"/>
              <a:t>_</a:t>
            </a:r>
            <a:r>
              <a:rPr lang="ja-JP" altLang="ja-JP"/>
              <a:t>帯広市</a:t>
            </a:r>
            <a:r>
              <a:rPr lang="en-US" altLang="ja-JP"/>
              <a:t>_</a:t>
            </a:r>
            <a:r>
              <a:rPr lang="ja-JP" altLang="ja-JP"/>
              <a:t>高規格道路維持除雪外一連工事／永井工業</a:t>
            </a:r>
            <a:r>
              <a:rPr lang="en-US" altLang="ja-JP"/>
              <a:t>(</a:t>
            </a:r>
            <a:r>
              <a:rPr lang="ja-JP" altLang="ja-JP"/>
              <a:t>株</a:t>
            </a:r>
            <a:r>
              <a:rPr lang="en-US" altLang="ja-JP"/>
              <a:t>)</a:t>
            </a:r>
          </a:p>
        </p:txBody>
      </p:sp>
      <p:sp>
        <p:nvSpPr>
          <p:cNvPr id="5" name="Slide Number Placeholder 4"/>
          <p:cNvSpPr>
            <a:spLocks noGrp="1"/>
          </p:cNvSpPr>
          <p:nvPr>
            <p:ph type="sldNum" sz="quarter" idx="12"/>
          </p:nvPr>
        </p:nvSpPr>
        <p:spPr/>
        <p:txBody>
          <a:bodyPr/>
          <a:lstStyle/>
          <a:p>
            <a:pPr>
              <a:defRPr/>
            </a:pPr>
            <a:fld id="{E3C5564D-68E0-47E5-BB63-142F9C171AC3}" type="slidenum">
              <a:rPr lang="en-US" altLang="ja-JP" smtClean="0"/>
              <a:pPr>
                <a:defRPr/>
              </a:pPr>
              <a:t>‹#›</a:t>
            </a:fld>
            <a:endParaRPr lang="en-US" altLang="ja-JP"/>
          </a:p>
        </p:txBody>
      </p:sp>
    </p:spTree>
    <p:extLst>
      <p:ext uri="{BB962C8B-B14F-4D97-AF65-F5344CB8AC3E}">
        <p14:creationId xmlns:p14="http://schemas.microsoft.com/office/powerpoint/2010/main" val="400496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1_タイトル スライド">
    <p:spTree>
      <p:nvGrpSpPr>
        <p:cNvPr id="1" name=""/>
        <p:cNvGrpSpPr/>
        <p:nvPr/>
      </p:nvGrpSpPr>
      <p:grpSpPr>
        <a:xfrm>
          <a:off x="0" y="0"/>
          <a:ext cx="0" cy="0"/>
          <a:chOff x="0" y="0"/>
          <a:chExt cx="0" cy="0"/>
        </a:xfrm>
      </p:grpSpPr>
      <p:grpSp>
        <p:nvGrpSpPr>
          <p:cNvPr id="3" name="Group 18"/>
          <p:cNvGrpSpPr>
            <a:grpSpLocks/>
          </p:cNvGrpSpPr>
          <p:nvPr userDrawn="1"/>
        </p:nvGrpSpPr>
        <p:grpSpPr bwMode="auto">
          <a:xfrm>
            <a:off x="0" y="0"/>
            <a:ext cx="12192000" cy="546100"/>
            <a:chOff x="0" y="0"/>
            <a:chExt cx="5760" cy="344"/>
          </a:xfrm>
        </p:grpSpPr>
        <p:pic>
          <p:nvPicPr>
            <p:cNvPr id="4" name="Picture 9" descr="mlit_top"/>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26801" b="65286"/>
            <a:stretch>
              <a:fillRect/>
            </a:stretch>
          </p:blipFill>
          <p:spPr bwMode="auto">
            <a:xfrm>
              <a:off x="0" y="300"/>
              <a:ext cx="576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7"/>
            <p:cNvGrpSpPr>
              <a:grpSpLocks/>
            </p:cNvGrpSpPr>
            <p:nvPr userDrawn="1"/>
          </p:nvGrpSpPr>
          <p:grpSpPr bwMode="auto">
            <a:xfrm>
              <a:off x="0" y="0"/>
              <a:ext cx="5760" cy="318"/>
              <a:chOff x="0" y="0"/>
              <a:chExt cx="5760" cy="318"/>
            </a:xfrm>
          </p:grpSpPr>
          <p:pic>
            <p:nvPicPr>
              <p:cNvPr id="6" name="Picture 11" descr="mlit_top"/>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r="66945" b="42805"/>
              <a:stretch>
                <a:fillRect/>
              </a:stretch>
            </p:blipFill>
            <p:spPr bwMode="auto">
              <a:xfrm>
                <a:off x="3856" y="0"/>
                <a:ext cx="190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mlit_top"/>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50000" b="42805"/>
              <a:stretch>
                <a:fillRect/>
              </a:stretch>
            </p:blipFill>
            <p:spPr bwMode="auto">
              <a:xfrm>
                <a:off x="1043" y="0"/>
                <a:ext cx="288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mlit_top"/>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l="68906" b="42805"/>
              <a:stretch>
                <a:fillRect/>
              </a:stretch>
            </p:blipFill>
            <p:spPr bwMode="auto">
              <a:xfrm>
                <a:off x="0" y="0"/>
                <a:ext cx="179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0" name="Picture 1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t="3670"/>
          <a:stretch>
            <a:fillRect/>
          </a:stretch>
        </p:blipFill>
        <p:spPr bwMode="auto">
          <a:xfrm>
            <a:off x="10124018" y="1"/>
            <a:ext cx="206798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p:cNvSpPr txBox="1"/>
          <p:nvPr userDrawn="1"/>
        </p:nvSpPr>
        <p:spPr>
          <a:xfrm>
            <a:off x="10512491" y="238324"/>
            <a:ext cx="2304256" cy="276999"/>
          </a:xfrm>
          <a:prstGeom prst="rect">
            <a:avLst/>
          </a:prstGeom>
          <a:noFill/>
        </p:spPr>
        <p:txBody>
          <a:bodyPr wrap="square" rtlCol="0">
            <a:spAutoFit/>
          </a:bodyPr>
          <a:lstStyle/>
          <a:p>
            <a:r>
              <a:rPr kumimoji="1" lang="ja-JP" altLang="en-US" sz="1200" b="1" dirty="0">
                <a:latin typeface="HG丸ｺﾞｼｯｸM-PRO" panose="020F0600000000000000" pitchFamily="50" charset="-128"/>
                <a:ea typeface="HG丸ｺﾞｼｯｸM-PRO" panose="020F0600000000000000" pitchFamily="50" charset="-128"/>
              </a:rPr>
              <a:t>室蘭開発建設部</a:t>
            </a:r>
          </a:p>
        </p:txBody>
      </p:sp>
      <p:sp>
        <p:nvSpPr>
          <p:cNvPr id="13" name="Rectangle 2"/>
          <p:cNvSpPr>
            <a:spLocks noChangeArrowheads="1"/>
          </p:cNvSpPr>
          <p:nvPr userDrawn="1"/>
        </p:nvSpPr>
        <p:spPr bwMode="auto">
          <a:xfrm>
            <a:off x="0" y="0"/>
            <a:ext cx="60960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ja-JP" altLang="en-US" sz="1600" baseline="0" dirty="0">
                <a:solidFill>
                  <a:srgbClr val="4087C8"/>
                </a:solidFill>
                <a:latin typeface="BIZ UDゴシック" panose="020B0400000000000000" pitchFamily="49" charset="-128"/>
                <a:ea typeface="BIZ UDゴシック" panose="020B0400000000000000" pitchFamily="49" charset="-128"/>
              </a:rPr>
              <a:t>日高自動車道　新冠町　稲荷改良工事</a:t>
            </a:r>
            <a:endParaRPr lang="en-US" altLang="ja-JP" sz="1600" baseline="0" dirty="0">
              <a:solidFill>
                <a:srgbClr val="4087C8"/>
              </a:solidFill>
              <a:latin typeface="BIZ UDゴシック" panose="020B0400000000000000" pitchFamily="49" charset="-128"/>
              <a:ea typeface="BIZ UDゴシック" panose="020B0400000000000000" pitchFamily="49" charset="-128"/>
            </a:endParaRPr>
          </a:p>
          <a:p>
            <a:pPr eaLnBrk="0" hangingPunct="0"/>
            <a:r>
              <a:rPr lang="ja-JP" altLang="en-US" sz="1600" baseline="0" dirty="0">
                <a:solidFill>
                  <a:srgbClr val="4087C8"/>
                </a:solidFill>
                <a:latin typeface="BIZ UDゴシック" panose="020B0400000000000000" pitchFamily="49" charset="-128"/>
                <a:ea typeface="BIZ UDゴシック" panose="020B0400000000000000" pitchFamily="49" charset="-128"/>
              </a:rPr>
              <a:t>取組み組事例（１）　株式会社出口組</a:t>
            </a:r>
          </a:p>
        </p:txBody>
      </p:sp>
    </p:spTree>
    <p:extLst>
      <p:ext uri="{BB962C8B-B14F-4D97-AF65-F5344CB8AC3E}">
        <p14:creationId xmlns:p14="http://schemas.microsoft.com/office/powerpoint/2010/main" val="419764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681036"/>
          </a:xfrm>
          <a:prstGeom prst="rect">
            <a:avLst/>
          </a:prstGeom>
          <a:solidFill>
            <a:schemeClr val="bg1">
              <a:lumMod val="95000"/>
            </a:schemeClr>
          </a:solidFill>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318736" y="1964627"/>
            <a:ext cx="11539404" cy="2911178"/>
          </a:xfrm>
          <a:prstGeom prst="rect">
            <a:avLst/>
          </a:prstGeom>
        </p:spPr>
        <p:txBody>
          <a:bodyPr vert="horz" lIns="91440" tIns="45720" rIns="91440" bIns="45720" rtlCol="0">
            <a:normAutofit/>
          </a:bodyPr>
          <a:lstStyle/>
          <a:p>
            <a:pPr lvl="0"/>
            <a:r>
              <a:rPr lang="ja-JP" altLang="en-US" dirty="0"/>
              <a:t>■ 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7" name="フッター プレースホルダー 6"/>
          <p:cNvSpPr>
            <a:spLocks noGrp="1"/>
          </p:cNvSpPr>
          <p:nvPr>
            <p:ph type="ftr" sz="quarter" idx="3"/>
          </p:nvPr>
        </p:nvSpPr>
        <p:spPr>
          <a:xfrm>
            <a:off x="191344" y="6356349"/>
            <a:ext cx="1080120" cy="365125"/>
          </a:xfrm>
          <a:prstGeom prst="rect">
            <a:avLst/>
          </a:prstGeom>
        </p:spPr>
        <p:txBody>
          <a:bodyPr vert="horz" lIns="91440" tIns="45720" rIns="91440" bIns="45720" rtlCol="0" anchor="ctr"/>
          <a:lstStyle>
            <a:lvl1pPr algn="ctr">
              <a:defRPr sz="1200">
                <a:solidFill>
                  <a:schemeClr val="tx1">
                    <a:lumMod val="50000"/>
                    <a:lumOff val="50000"/>
                  </a:schemeClr>
                </a:solidFill>
              </a:defRPr>
            </a:lvl1pPr>
          </a:lstStyle>
          <a:p>
            <a:r>
              <a:rPr kumimoji="1" lang="en-US" altLang="ja-JP" dirty="0" err="1"/>
              <a:t>tomado</a:t>
            </a:r>
            <a:endParaRPr kumimoji="1" lang="ja-JP" altLang="en-US" dirty="0"/>
          </a:p>
        </p:txBody>
      </p:sp>
      <p:sp>
        <p:nvSpPr>
          <p:cNvPr id="9" name="スライド番号プレースホルダー 8"/>
          <p:cNvSpPr>
            <a:spLocks noGrp="1"/>
          </p:cNvSpPr>
          <p:nvPr>
            <p:ph type="sldNum" sz="quarter" idx="4"/>
          </p:nvPr>
        </p:nvSpPr>
        <p:spPr>
          <a:xfrm>
            <a:off x="10976385" y="6309320"/>
            <a:ext cx="865312" cy="365125"/>
          </a:xfrm>
          <a:prstGeom prst="rect">
            <a:avLst/>
          </a:prstGeom>
        </p:spPr>
        <p:txBody>
          <a:bodyPr vert="horz" lIns="91440" tIns="45720" rIns="91440" bIns="45720" rtlCol="0" anchor="ctr"/>
          <a:lstStyle>
            <a:lvl1pPr algn="r">
              <a:defRPr sz="3200">
                <a:solidFill>
                  <a:schemeClr val="tx1">
                    <a:lumMod val="50000"/>
                    <a:lumOff val="50000"/>
                  </a:schemeClr>
                </a:solidFill>
                <a:latin typeface="+mj-lt"/>
                <a:ea typeface="BIZ UD明朝 Medium" panose="02020500000000000000" pitchFamily="17" charset="-128"/>
              </a:defRPr>
            </a:lvl1pPr>
          </a:lstStyle>
          <a:p>
            <a:fld id="{AB677413-57B8-4053-9DD6-0C7E480497B6}" type="slidenum">
              <a:rPr kumimoji="1" lang="ja-JP" altLang="en-US" smtClean="0"/>
              <a:pPr/>
              <a:t>‹#›</a:t>
            </a:fld>
            <a:endParaRPr kumimoji="1" lang="ja-JP" altLang="en-US" dirty="0"/>
          </a:p>
        </p:txBody>
      </p:sp>
    </p:spTree>
    <p:extLst>
      <p:ext uri="{BB962C8B-B14F-4D97-AF65-F5344CB8AC3E}">
        <p14:creationId xmlns:p14="http://schemas.microsoft.com/office/powerpoint/2010/main" val="1541764499"/>
      </p:ext>
    </p:extLst>
  </p:cSld>
  <p:clrMap bg1="lt1" tx1="dk1" bg2="lt2" tx2="dk2" accent1="accent1" accent2="accent2" accent3="accent3" accent4="accent4" accent5="accent5" accent6="accent6" hlink="hlink" folHlink="folHlink"/>
  <p:sldLayoutIdLst>
    <p:sldLayoutId id="2147483793" r:id="rId1"/>
    <p:sldLayoutId id="2147483799" r:id="rId2"/>
    <p:sldLayoutId id="2147483794" r:id="rId3"/>
    <p:sldLayoutId id="2147483798" r:id="rId4"/>
    <p:sldLayoutId id="2147483800" r:id="rId5"/>
    <p:sldLayoutId id="2147483801" r:id="rId6"/>
    <p:sldLayoutId id="2147483802"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kumimoji="1" sz="1800" kern="1200" baseline="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400" kern="1200" baseline="0">
          <a:solidFill>
            <a:srgbClr val="6EDEC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800" kern="1200" baseline="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800" kern="1200" baseline="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baseline="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baseline="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1.JPG"/><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G"/><Relationship Id="rId7"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3.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10" Type="http://schemas.openxmlformats.org/officeDocument/2006/relationships/image" Target="../media/image18.jpeg"/><Relationship Id="rId4" Type="http://schemas.openxmlformats.org/officeDocument/2006/relationships/image" Target="../media/image12.JPG"/><Relationship Id="rId9" Type="http://schemas.openxmlformats.org/officeDocument/2006/relationships/image" Target="../media/image17.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A610DA4-041A-B41B-F935-1EAD669DAC99}"/>
              </a:ext>
            </a:extLst>
          </p:cNvPr>
          <p:cNvPicPr>
            <a:picLocks noChangeAspect="1"/>
          </p:cNvPicPr>
          <p:nvPr/>
        </p:nvPicPr>
        <p:blipFill>
          <a:blip r:embed="rId3"/>
          <a:stretch>
            <a:fillRect/>
          </a:stretch>
        </p:blipFill>
        <p:spPr>
          <a:xfrm>
            <a:off x="2693754" y="3429000"/>
            <a:ext cx="7045601" cy="448229"/>
          </a:xfrm>
          <a:prstGeom prst="rect">
            <a:avLst/>
          </a:prstGeom>
        </p:spPr>
      </p:pic>
      <p:sp>
        <p:nvSpPr>
          <p:cNvPr id="7" name="タイトル 2"/>
          <p:cNvSpPr txBox="1">
            <a:spLocks/>
          </p:cNvSpPr>
          <p:nvPr/>
        </p:nvSpPr>
        <p:spPr>
          <a:xfrm>
            <a:off x="2264788" y="3017271"/>
            <a:ext cx="7235659" cy="633834"/>
          </a:xfrm>
          <a:prstGeom prst="rect">
            <a:avLst/>
          </a:prstGeom>
          <a:solidFill>
            <a:schemeClr val="bg1">
              <a:alpha val="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kumimoji="1" sz="1800" kern="1200" baseline="0">
                <a:solidFill>
                  <a:srgbClr val="FF0000"/>
                </a:solidFill>
                <a:latin typeface="+mj-lt"/>
                <a:ea typeface="+mj-ea"/>
                <a:cs typeface="+mj-cs"/>
              </a:defRPr>
            </a:lvl1pPr>
          </a:lstStyle>
          <a:p>
            <a:r>
              <a:rPr lang="ja-JP" altLang="en-US" sz="4000" dirty="0">
                <a:solidFill>
                  <a:schemeClr val="tx1">
                    <a:lumMod val="75000"/>
                    <a:lumOff val="25000"/>
                  </a:schemeClr>
                </a:solidFill>
                <a:latin typeface="BIZ UD明朝 Medium" panose="02020500000000000000" pitchFamily="17" charset="-128"/>
                <a:ea typeface="BIZ UD明朝 Medium" panose="02020500000000000000" pitchFamily="17" charset="-128"/>
              </a:rPr>
              <a:t>　女性視点の映える土木写真</a:t>
            </a:r>
            <a:endParaRPr lang="ja-JP" altLang="en-US" sz="1600" dirty="0">
              <a:solidFill>
                <a:schemeClr val="tx1">
                  <a:lumMod val="75000"/>
                  <a:lumOff val="25000"/>
                </a:schemeClr>
              </a:solidFill>
              <a:latin typeface="BIZ UD明朝 Medium" panose="02020500000000000000" pitchFamily="17" charset="-128"/>
              <a:ea typeface="BIZ UD明朝 Medium" panose="02020500000000000000" pitchFamily="17" charset="-128"/>
            </a:endParaRPr>
          </a:p>
        </p:txBody>
      </p:sp>
      <p:sp>
        <p:nvSpPr>
          <p:cNvPr id="8" name="タイトル 2"/>
          <p:cNvSpPr txBox="1">
            <a:spLocks/>
          </p:cNvSpPr>
          <p:nvPr/>
        </p:nvSpPr>
        <p:spPr>
          <a:xfrm>
            <a:off x="1631504" y="4943596"/>
            <a:ext cx="9802135" cy="1569920"/>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kumimoji="1" sz="1800" kern="1200" baseline="0">
                <a:solidFill>
                  <a:schemeClr val="tx1">
                    <a:lumMod val="50000"/>
                    <a:lumOff val="50000"/>
                  </a:schemeClr>
                </a:solidFill>
                <a:latin typeface="+mj-lt"/>
                <a:ea typeface="+mj-ea"/>
                <a:cs typeface="+mj-cs"/>
              </a:defRPr>
            </a:lvl1pPr>
          </a:lstStyle>
          <a:p>
            <a:pPr algn="r"/>
            <a:r>
              <a:rPr lang="ja-JP" altLang="en-US" sz="1800" dirty="0">
                <a:solidFill>
                  <a:schemeClr val="tx1">
                    <a:lumMod val="75000"/>
                    <a:lumOff val="25000"/>
                  </a:schemeClr>
                </a:solidFill>
                <a:latin typeface="BIZ UD明朝 Medium" panose="02020500000000000000" pitchFamily="17" charset="-128"/>
                <a:ea typeface="BIZ UD明朝 Medium" panose="02020500000000000000" pitchFamily="17" charset="-128"/>
              </a:rPr>
              <a:t>場</a:t>
            </a:r>
            <a:r>
              <a:rPr lang="ja-JP" altLang="en-US" dirty="0">
                <a:solidFill>
                  <a:schemeClr val="tx1">
                    <a:lumMod val="75000"/>
                    <a:lumOff val="25000"/>
                  </a:schemeClr>
                </a:solidFill>
                <a:latin typeface="BIZ UD明朝 Medium" panose="02020500000000000000" pitchFamily="17" charset="-128"/>
                <a:ea typeface="BIZ UD明朝 Medium" panose="02020500000000000000" pitchFamily="17" charset="-128"/>
              </a:rPr>
              <a:t>：苫小牧東中央ステーション</a:t>
            </a:r>
            <a:endParaRPr lang="en-US" altLang="ja-JP" sz="1800" dirty="0">
              <a:solidFill>
                <a:schemeClr val="tx1">
                  <a:lumMod val="75000"/>
                  <a:lumOff val="25000"/>
                </a:schemeClr>
              </a:solidFill>
              <a:latin typeface="BIZ UD明朝 Medium" panose="02020500000000000000" pitchFamily="17" charset="-128"/>
              <a:ea typeface="BIZ UD明朝 Medium" panose="02020500000000000000" pitchFamily="17" charset="-128"/>
            </a:endParaRPr>
          </a:p>
          <a:p>
            <a:pPr algn="r"/>
            <a:r>
              <a:rPr lang="ja-JP" altLang="en-US" sz="1800" dirty="0">
                <a:solidFill>
                  <a:schemeClr val="tx1">
                    <a:lumMod val="75000"/>
                    <a:lumOff val="25000"/>
                  </a:schemeClr>
                </a:solidFill>
                <a:latin typeface="BIZ UD明朝 Medium" panose="02020500000000000000" pitchFamily="17" charset="-128"/>
                <a:ea typeface="BIZ UD明朝 Medium" panose="02020500000000000000" pitchFamily="17" charset="-128"/>
              </a:rPr>
              <a:t>時：２０２２年８月３１日（火）</a:t>
            </a:r>
            <a:endParaRPr lang="en-US" altLang="ja-JP" sz="1800" dirty="0">
              <a:solidFill>
                <a:schemeClr val="tx1">
                  <a:lumMod val="75000"/>
                  <a:lumOff val="25000"/>
                </a:schemeClr>
              </a:solidFill>
              <a:latin typeface="BIZ UD明朝 Medium" panose="02020500000000000000" pitchFamily="17" charset="-128"/>
              <a:ea typeface="BIZ UD明朝 Medium" panose="02020500000000000000" pitchFamily="17" charset="-128"/>
            </a:endParaRPr>
          </a:p>
          <a:p>
            <a:pPr algn="r"/>
            <a:r>
              <a:rPr lang="ja-JP" altLang="en-US" sz="1800" dirty="0">
                <a:solidFill>
                  <a:schemeClr val="tx1">
                    <a:lumMod val="75000"/>
                    <a:lumOff val="25000"/>
                  </a:schemeClr>
                </a:solidFill>
                <a:latin typeface="BIZ UD明朝 Medium" panose="02020500000000000000" pitchFamily="17" charset="-128"/>
                <a:ea typeface="BIZ UD明朝 Medium" panose="02020500000000000000" pitchFamily="17" charset="-128"/>
              </a:rPr>
              <a:t>講師：室蘭開発建設部　苫小牧道路事務所</a:t>
            </a:r>
            <a:endParaRPr lang="en-US" altLang="ja-JP" sz="1800" dirty="0">
              <a:solidFill>
                <a:schemeClr val="tx1">
                  <a:lumMod val="75000"/>
                  <a:lumOff val="25000"/>
                </a:schemeClr>
              </a:solidFill>
              <a:latin typeface="BIZ UD明朝 Medium" panose="02020500000000000000" pitchFamily="17" charset="-128"/>
              <a:ea typeface="BIZ UD明朝 Medium" panose="02020500000000000000" pitchFamily="17" charset="-128"/>
            </a:endParaRPr>
          </a:p>
          <a:p>
            <a:pPr algn="r"/>
            <a:r>
              <a:rPr lang="ja-JP" altLang="en-US" sz="1800" dirty="0">
                <a:solidFill>
                  <a:schemeClr val="tx1">
                    <a:lumMod val="75000"/>
                    <a:lumOff val="25000"/>
                  </a:schemeClr>
                </a:solidFill>
                <a:latin typeface="BIZ UD明朝 Medium" panose="02020500000000000000" pitchFamily="17" charset="-128"/>
                <a:ea typeface="BIZ UD明朝 Medium" panose="02020500000000000000" pitchFamily="17" charset="-128"/>
              </a:rPr>
              <a:t>　第２工務課　第２工務係員　佐野　涼花（さの　すずか）</a:t>
            </a:r>
          </a:p>
        </p:txBody>
      </p:sp>
      <p:sp>
        <p:nvSpPr>
          <p:cNvPr id="9" name="テキスト ボックス 8"/>
          <p:cNvSpPr txBox="1"/>
          <p:nvPr/>
        </p:nvSpPr>
        <p:spPr>
          <a:xfrm>
            <a:off x="479376" y="836712"/>
            <a:ext cx="4262854" cy="369332"/>
          </a:xfrm>
          <a:prstGeom prst="rect">
            <a:avLst/>
          </a:prstGeom>
          <a:noFill/>
        </p:spPr>
        <p:txBody>
          <a:bodyPr wrap="square" rtlCol="0">
            <a:spAutoFit/>
          </a:bodyPr>
          <a:lstStyle/>
          <a:p>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苫小牧道路事務所主催　ＣＰＤＳ講習会</a:t>
            </a:r>
          </a:p>
        </p:txBody>
      </p:sp>
      <p:sp>
        <p:nvSpPr>
          <p:cNvPr id="10"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424577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
            <a:ext cx="12192000" cy="764704"/>
          </a:xfrm>
        </p:spPr>
        <p:txBody>
          <a:bodyPr/>
          <a:lstStyle/>
          <a:p>
            <a:pPr algn="l"/>
            <a:r>
              <a:rPr kumimoji="1" lang="ja-JP" altLang="en-US">
                <a:solidFill>
                  <a:schemeClr val="tx1">
                    <a:lumMod val="50000"/>
                    <a:lumOff val="50000"/>
                  </a:schemeClr>
                </a:solidFill>
                <a:latin typeface="BIZ UDP明朝 Medium" panose="02020500000000000000" pitchFamily="18" charset="-128"/>
                <a:ea typeface="BIZ UDP明朝 Medium" panose="02020500000000000000" pitchFamily="18" charset="-128"/>
              </a:rPr>
              <a:t>伝わる</a:t>
            </a:r>
            <a:r>
              <a:rPr kumimoji="1" lang="ja-JP" altLang="en-US" dirty="0">
                <a:solidFill>
                  <a:schemeClr val="tx1">
                    <a:lumMod val="50000"/>
                    <a:lumOff val="50000"/>
                  </a:schemeClr>
                </a:solidFill>
                <a:latin typeface="BIZ UDP明朝 Medium" panose="02020500000000000000" pitchFamily="18" charset="-128"/>
                <a:ea typeface="BIZ UDP明朝 Medium" panose="02020500000000000000" pitchFamily="18" charset="-128"/>
              </a:rPr>
              <a:t>写真</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10</a:t>
            </a:fld>
            <a:endParaRPr kumimoji="1" lang="ja-JP" altLang="en-US"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646" y="1412776"/>
            <a:ext cx="8218707" cy="4636193"/>
          </a:xfrm>
          <a:prstGeom prst="rect">
            <a:avLst/>
          </a:prstGeom>
        </p:spPr>
      </p:pic>
      <p:sp>
        <p:nvSpPr>
          <p:cNvPr id="7"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63973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DBECAD47-9A14-7396-1765-F305E42B9DDC}"/>
              </a:ext>
            </a:extLst>
          </p:cNvPr>
          <p:cNvPicPr>
            <a:picLocks noChangeAspect="1"/>
          </p:cNvPicPr>
          <p:nvPr/>
        </p:nvPicPr>
        <p:blipFill>
          <a:blip r:embed="rId3"/>
          <a:stretch>
            <a:fillRect/>
          </a:stretch>
        </p:blipFill>
        <p:spPr>
          <a:xfrm>
            <a:off x="4934070" y="6071152"/>
            <a:ext cx="6130481" cy="390580"/>
          </a:xfrm>
          <a:prstGeom prst="rect">
            <a:avLst/>
          </a:prstGeom>
        </p:spPr>
      </p:pic>
      <p:pic>
        <p:nvPicPr>
          <p:cNvPr id="8" name="図 7">
            <a:extLst>
              <a:ext uri="{FF2B5EF4-FFF2-40B4-BE49-F238E27FC236}">
                <a16:creationId xmlns:a16="http://schemas.microsoft.com/office/drawing/2014/main" id="{9CF8C6A5-AFCD-259A-0C5E-EB28EBA4387B}"/>
              </a:ext>
            </a:extLst>
          </p:cNvPr>
          <p:cNvPicPr>
            <a:picLocks noChangeAspect="1"/>
          </p:cNvPicPr>
          <p:nvPr/>
        </p:nvPicPr>
        <p:blipFill>
          <a:blip r:embed="rId4"/>
          <a:stretch>
            <a:fillRect/>
          </a:stretch>
        </p:blipFill>
        <p:spPr>
          <a:xfrm>
            <a:off x="4934071" y="-711491"/>
            <a:ext cx="6373114" cy="666843"/>
          </a:xfrm>
          <a:prstGeom prst="rect">
            <a:avLst/>
          </a:prstGeom>
        </p:spPr>
      </p:pic>
      <p:sp>
        <p:nvSpPr>
          <p:cNvPr id="2" name="タイトル 1"/>
          <p:cNvSpPr>
            <a:spLocks noGrp="1"/>
          </p:cNvSpPr>
          <p:nvPr>
            <p:ph type="ctrTitle"/>
          </p:nvPr>
        </p:nvSpPr>
        <p:spPr>
          <a:xfrm>
            <a:off x="335361" y="332656"/>
            <a:ext cx="11856639" cy="764704"/>
          </a:xfrm>
          <a:solidFill>
            <a:schemeClr val="bg1"/>
          </a:solidFill>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　と　「伝わる。」</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11</a:t>
            </a:fld>
            <a:endParaRPr kumimoji="1" lang="ja-JP" altLang="en-US" dirty="0"/>
          </a:p>
        </p:txBody>
      </p:sp>
      <p:sp>
        <p:nvSpPr>
          <p:cNvPr id="7" name="テキスト ボックス 6"/>
          <p:cNvSpPr txBox="1"/>
          <p:nvPr/>
        </p:nvSpPr>
        <p:spPr>
          <a:xfrm>
            <a:off x="4799856" y="5833471"/>
            <a:ext cx="6641545" cy="461665"/>
          </a:xfrm>
          <a:prstGeom prst="rect">
            <a:avLst/>
          </a:prstGeom>
          <a:noFill/>
        </p:spPr>
        <p:txBody>
          <a:bodyPr wrap="square" rtlCol="0">
            <a:spAutoFit/>
          </a:bodyPr>
          <a:lstStyle/>
          <a:p>
            <a:pPr algn="ctr"/>
            <a:r>
              <a:rPr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「映える。」と「伝わる。」は、わたしからすると同じ。</a:t>
            </a:r>
            <a:endParaRPr kumimoji="1"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6"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
        <p:nvSpPr>
          <p:cNvPr id="3" name="角丸四角形 2"/>
          <p:cNvSpPr/>
          <p:nvPr/>
        </p:nvSpPr>
        <p:spPr>
          <a:xfrm>
            <a:off x="389066" y="3293860"/>
            <a:ext cx="3240360"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a:t>
            </a:r>
          </a:p>
        </p:txBody>
      </p:sp>
      <p:sp>
        <p:nvSpPr>
          <p:cNvPr id="9" name="角丸四角形 8"/>
          <p:cNvSpPr/>
          <p:nvPr/>
        </p:nvSpPr>
        <p:spPr>
          <a:xfrm>
            <a:off x="370692" y="4540902"/>
            <a:ext cx="3240360"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a:t>
            </a:r>
          </a:p>
        </p:txBody>
      </p:sp>
      <p:sp>
        <p:nvSpPr>
          <p:cNvPr id="10" name="角丸四角形 9"/>
          <p:cNvSpPr/>
          <p:nvPr/>
        </p:nvSpPr>
        <p:spPr>
          <a:xfrm>
            <a:off x="4300759" y="1109291"/>
            <a:ext cx="2232248"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撮影する気持ち</a:t>
            </a:r>
          </a:p>
        </p:txBody>
      </p:sp>
      <p:sp>
        <p:nvSpPr>
          <p:cNvPr id="11" name="角丸四角形 10"/>
          <p:cNvSpPr/>
          <p:nvPr/>
        </p:nvSpPr>
        <p:spPr>
          <a:xfrm>
            <a:off x="312649" y="2117095"/>
            <a:ext cx="3240360"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lumMod val="75000"/>
                    <a:lumOff val="25000"/>
                  </a:schemeClr>
                </a:solidFill>
                <a:latin typeface="BIZ UDP明朝 Medium" panose="02020500000000000000" pitchFamily="18" charset="-128"/>
                <a:ea typeface="BIZ UDP明朝 Medium" panose="02020500000000000000" pitchFamily="18" charset="-128"/>
              </a:rPr>
              <a:t>工事写真</a:t>
            </a:r>
          </a:p>
        </p:txBody>
      </p:sp>
      <p:sp>
        <p:nvSpPr>
          <p:cNvPr id="12" name="角丸四角形 11"/>
          <p:cNvSpPr/>
          <p:nvPr/>
        </p:nvSpPr>
        <p:spPr>
          <a:xfrm>
            <a:off x="3679052" y="2148840"/>
            <a:ext cx="390877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とりこぼしなく証明し</a:t>
            </a:r>
            <a:r>
              <a:rPr kumimoji="1" lang="ja-JP" altLang="en-US" sz="2000" dirty="0" err="1">
                <a:solidFill>
                  <a:schemeClr val="tx1">
                    <a:lumMod val="75000"/>
                    <a:lumOff val="25000"/>
                  </a:schemeClr>
                </a:solidFill>
                <a:latin typeface="BIZ UDP明朝 Medium" panose="02020500000000000000" pitchFamily="18" charset="-128"/>
                <a:ea typeface="BIZ UDP明朝 Medium" panose="02020500000000000000" pitchFamily="18" charset="-128"/>
              </a:rPr>
              <a:t>なけば</a:t>
            </a: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a:t>
            </a:r>
            <a:endParaRPr kumimoji="1"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＝受け身の撮影</a:t>
            </a:r>
          </a:p>
        </p:txBody>
      </p:sp>
      <p:sp>
        <p:nvSpPr>
          <p:cNvPr id="13" name="角丸四角形 12"/>
          <p:cNvSpPr/>
          <p:nvPr/>
        </p:nvSpPr>
        <p:spPr>
          <a:xfrm>
            <a:off x="8050544" y="1368932"/>
            <a:ext cx="2721648" cy="52293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どんな写真が撮れる</a:t>
            </a:r>
          </a:p>
        </p:txBody>
      </p:sp>
      <p:sp>
        <p:nvSpPr>
          <p:cNvPr id="14" name="角丸四角形 13"/>
          <p:cNvSpPr/>
          <p:nvPr/>
        </p:nvSpPr>
        <p:spPr>
          <a:xfrm>
            <a:off x="3532603" y="3342099"/>
            <a:ext cx="390877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いいね！が欲しい。</a:t>
            </a:r>
            <a:endParaRPr kumimoji="1"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＝主体的な撮影</a:t>
            </a:r>
          </a:p>
        </p:txBody>
      </p:sp>
      <p:sp>
        <p:nvSpPr>
          <p:cNvPr id="15" name="角丸四角形 14"/>
          <p:cNvSpPr/>
          <p:nvPr/>
        </p:nvSpPr>
        <p:spPr>
          <a:xfrm>
            <a:off x="3554116" y="4497763"/>
            <a:ext cx="390877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現場を伝えたい！</a:t>
            </a:r>
            <a:endParaRPr kumimoji="1"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＝主体的な撮影</a:t>
            </a:r>
          </a:p>
        </p:txBody>
      </p:sp>
      <p:sp>
        <p:nvSpPr>
          <p:cNvPr id="16" name="角丸四角形 15"/>
          <p:cNvSpPr/>
          <p:nvPr/>
        </p:nvSpPr>
        <p:spPr>
          <a:xfrm>
            <a:off x="7392144" y="2133300"/>
            <a:ext cx="390877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全景写真とアップの</a:t>
            </a:r>
            <a:endParaRPr kumimoji="1"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組み合わせになりがち。</a:t>
            </a:r>
          </a:p>
        </p:txBody>
      </p:sp>
      <p:sp>
        <p:nvSpPr>
          <p:cNvPr id="17" name="角丸四角形 16"/>
          <p:cNvSpPr/>
          <p:nvPr/>
        </p:nvSpPr>
        <p:spPr>
          <a:xfrm>
            <a:off x="7924599" y="3425895"/>
            <a:ext cx="2880320" cy="94808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考えた一枚！</a:t>
            </a:r>
          </a:p>
        </p:txBody>
      </p:sp>
      <p:sp>
        <p:nvSpPr>
          <p:cNvPr id="18" name="角丸四角形 17"/>
          <p:cNvSpPr/>
          <p:nvPr/>
        </p:nvSpPr>
        <p:spPr>
          <a:xfrm>
            <a:off x="7392144" y="4437112"/>
            <a:ext cx="3908774" cy="10801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考えた一枚！</a:t>
            </a:r>
          </a:p>
        </p:txBody>
      </p:sp>
      <p:cxnSp>
        <p:nvCxnSpPr>
          <p:cNvPr id="19" name="直線コネクタ 18"/>
          <p:cNvCxnSpPr/>
          <p:nvPr/>
        </p:nvCxnSpPr>
        <p:spPr>
          <a:xfrm>
            <a:off x="757181" y="1979631"/>
            <a:ext cx="1067763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H="1">
            <a:off x="3406256" y="1426016"/>
            <a:ext cx="20710" cy="419500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7504952" y="1355006"/>
            <a:ext cx="31208" cy="425047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a:off x="757181" y="4437112"/>
            <a:ext cx="1067763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763765" y="3255408"/>
            <a:ext cx="10677637"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772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 presetClass="entr" presetSubtype="2"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1+#ppt_w/2"/>
                                          </p:val>
                                        </p:tav>
                                        <p:tav tm="100000">
                                          <p:val>
                                            <p:strVal val="#ppt_x"/>
                                          </p:val>
                                        </p:tav>
                                      </p:tavLst>
                                    </p:anim>
                                    <p:anim calcmode="lin" valueType="num">
                                      <p:cBhvr additive="base">
                                        <p:cTn id="25" dur="500" fill="hold"/>
                                        <p:tgtEl>
                                          <p:spTgt spid="25"/>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0-#ppt_w/2"/>
                                          </p:val>
                                        </p:tav>
                                        <p:tav tm="100000">
                                          <p:val>
                                            <p:strVal val="#ppt_x"/>
                                          </p:val>
                                        </p:tav>
                                      </p:tavLst>
                                    </p:anim>
                                    <p:anim calcmode="lin" valueType="num">
                                      <p:cBhvr additive="base">
                                        <p:cTn id="30" dur="500" fill="hold"/>
                                        <p:tgtEl>
                                          <p:spTgt spid="24"/>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ppt_x"/>
                                          </p:val>
                                        </p:tav>
                                        <p:tav tm="100000">
                                          <p:val>
                                            <p:strVal val="#ppt_x"/>
                                          </p:val>
                                        </p:tav>
                                      </p:tavLst>
                                    </p:anim>
                                    <p:anim calcmode="lin" valueType="num">
                                      <p:cBhvr additive="base">
                                        <p:cTn id="35" dur="500" fill="hold"/>
                                        <p:tgtEl>
                                          <p:spTgt spid="20"/>
                                        </p:tgtEl>
                                        <p:attrNameLst>
                                          <p:attrName>ppt_y</p:attrName>
                                        </p:attrNameLst>
                                      </p:cBhvr>
                                      <p:tavLst>
                                        <p:tav tm="0">
                                          <p:val>
                                            <p:strVal val="1+#ppt_h/2"/>
                                          </p:val>
                                        </p:tav>
                                        <p:tav tm="100000">
                                          <p:val>
                                            <p:strVal val="#ppt_y"/>
                                          </p:val>
                                        </p:tav>
                                      </p:tavLst>
                                    </p:anim>
                                  </p:childTnLst>
                                </p:cTn>
                              </p:par>
                            </p:childTnLst>
                          </p:cTn>
                        </p:par>
                        <p:par>
                          <p:cTn id="36" fill="hold">
                            <p:stCondLst>
                              <p:cond delay="3500"/>
                            </p:stCondLst>
                            <p:childTnLst>
                              <p:par>
                                <p:cTn id="37" presetID="2" presetClass="entr" presetSubtype="1" fill="hold" nodeType="after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500"/>
                                        <p:tgtEl>
                                          <p:spTgt spid="1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fade">
                                      <p:cBhvr>
                                        <p:cTn id="85" dur="500"/>
                                        <p:tgtEl>
                                          <p:spTgt spid="7"/>
                                        </p:tgtEl>
                                      </p:cBhvr>
                                    </p:animEffect>
                                  </p:childTnLst>
                                </p:cTn>
                              </p:par>
                              <p:par>
                                <p:cTn id="86" presetID="10" presetClass="entr" presetSubtype="0" fill="hold" nodeType="with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fade">
                                      <p:cBhvr>
                                        <p:cTn id="8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P spid="9" grpId="0"/>
      <p:bldP spid="10" grpId="0"/>
      <p:bldP spid="11" grpId="0"/>
      <p:bldP spid="12" grpId="0"/>
      <p:bldP spid="13" grpId="0"/>
      <p:bldP spid="14" grpId="0"/>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12445276" y="1052736"/>
            <a:ext cx="2700300" cy="1870494"/>
            <a:chOff x="7320136" y="2546577"/>
            <a:chExt cx="2700300" cy="1870494"/>
          </a:xfrm>
        </p:grpSpPr>
        <p:sp>
          <p:nvSpPr>
            <p:cNvPr id="10" name="フローチャート: 結合子 9"/>
            <p:cNvSpPr/>
            <p:nvPr/>
          </p:nvSpPr>
          <p:spPr>
            <a:xfrm>
              <a:off x="8508268" y="2953567"/>
              <a:ext cx="1512168" cy="1296171"/>
            </a:xfrm>
            <a:prstGeom prst="flowChartConnector">
              <a:avLst/>
            </a:prstGeom>
            <a:solidFill>
              <a:srgbClr val="E5FFFC"/>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結合子 8"/>
            <p:cNvSpPr/>
            <p:nvPr/>
          </p:nvSpPr>
          <p:spPr>
            <a:xfrm>
              <a:off x="7320136" y="2546577"/>
              <a:ext cx="1944216" cy="1870494"/>
            </a:xfrm>
            <a:prstGeom prst="flowChartConnector">
              <a:avLst/>
            </a:prstGeom>
            <a:solidFill>
              <a:srgbClr val="D4F9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 name="図 12">
            <a:extLst>
              <a:ext uri="{FF2B5EF4-FFF2-40B4-BE49-F238E27FC236}">
                <a16:creationId xmlns:a16="http://schemas.microsoft.com/office/drawing/2014/main" id="{CA610DA4-041A-B41B-F935-1EAD669DAC99}"/>
              </a:ext>
            </a:extLst>
          </p:cNvPr>
          <p:cNvPicPr>
            <a:picLocks noChangeAspect="1"/>
          </p:cNvPicPr>
          <p:nvPr/>
        </p:nvPicPr>
        <p:blipFill>
          <a:blip r:embed="rId3"/>
          <a:stretch>
            <a:fillRect/>
          </a:stretch>
        </p:blipFill>
        <p:spPr>
          <a:xfrm>
            <a:off x="2026285" y="3348531"/>
            <a:ext cx="7981705" cy="720080"/>
          </a:xfrm>
          <a:prstGeom prst="rect">
            <a:avLst/>
          </a:prstGeom>
        </p:spPr>
      </p:pic>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12</a:t>
            </a:fld>
            <a:endParaRPr kumimoji="1" lang="ja-JP" altLang="en-US" dirty="0"/>
          </a:p>
        </p:txBody>
      </p:sp>
      <p:sp>
        <p:nvSpPr>
          <p:cNvPr id="4"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grpSp>
        <p:nvGrpSpPr>
          <p:cNvPr id="6" name="グループ化 5"/>
          <p:cNvGrpSpPr/>
          <p:nvPr/>
        </p:nvGrpSpPr>
        <p:grpSpPr>
          <a:xfrm>
            <a:off x="12432704" y="3140968"/>
            <a:ext cx="2898322" cy="2150065"/>
            <a:chOff x="1271464" y="2303010"/>
            <a:chExt cx="2898322" cy="2150065"/>
          </a:xfrm>
        </p:grpSpPr>
        <p:sp>
          <p:nvSpPr>
            <p:cNvPr id="3" name="フローチャート: 結合子 2"/>
            <p:cNvSpPr/>
            <p:nvPr/>
          </p:nvSpPr>
          <p:spPr>
            <a:xfrm>
              <a:off x="2117558" y="2510573"/>
              <a:ext cx="2052228" cy="1942502"/>
            </a:xfrm>
            <a:prstGeom prst="flowChartConnector">
              <a:avLst/>
            </a:prstGeom>
            <a:solidFill>
              <a:srgbClr val="D5FA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結合子 7"/>
            <p:cNvSpPr/>
            <p:nvPr/>
          </p:nvSpPr>
          <p:spPr>
            <a:xfrm>
              <a:off x="1271464" y="2303010"/>
              <a:ext cx="1800200" cy="1728192"/>
            </a:xfrm>
            <a:prstGeom prst="flowChartConnector">
              <a:avLst/>
            </a:prstGeom>
            <a:solidFill>
              <a:srgbClr val="E5FFFC"/>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p:cNvSpPr txBox="1"/>
          <p:nvPr/>
        </p:nvSpPr>
        <p:spPr>
          <a:xfrm>
            <a:off x="1297855" y="2702200"/>
            <a:ext cx="9438567" cy="1292662"/>
          </a:xfrm>
          <a:prstGeom prst="rect">
            <a:avLst/>
          </a:prstGeom>
          <a:noFill/>
        </p:spPr>
        <p:txBody>
          <a:bodyPr wrap="square" rtlCol="0">
            <a:spAutoFit/>
          </a:bodyPr>
          <a:lstStyle/>
          <a:p>
            <a:r>
              <a:rPr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ほんの少し、</a:t>
            </a:r>
            <a:endParaRPr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r>
              <a:rPr lang="ja-JP" altLang="en-US" sz="4000" dirty="0">
                <a:solidFill>
                  <a:schemeClr val="tx1">
                    <a:lumMod val="75000"/>
                    <a:lumOff val="25000"/>
                  </a:schemeClr>
                </a:solidFill>
                <a:latin typeface="BIZ UDP明朝 Medium" panose="02020500000000000000" pitchFamily="18" charset="-128"/>
                <a:ea typeface="BIZ UDP明朝 Medium" panose="02020500000000000000" pitchFamily="18" charset="-128"/>
              </a:rPr>
              <a:t>　　　意識するだけで写真は変化します</a:t>
            </a:r>
          </a:p>
          <a:p>
            <a:pPr algn="r"/>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心掛けが大切です。</a:t>
            </a:r>
          </a:p>
        </p:txBody>
      </p:sp>
    </p:spTree>
    <p:extLst>
      <p:ext uri="{BB962C8B-B14F-4D97-AF65-F5344CB8AC3E}">
        <p14:creationId xmlns:p14="http://schemas.microsoft.com/office/powerpoint/2010/main" val="327352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58" y="-15303"/>
            <a:ext cx="12192000" cy="6858000"/>
          </a:xfrm>
          <a:prstGeom prst="rect">
            <a:avLst/>
          </a:prstGeom>
        </p:spPr>
      </p:pic>
      <p:sp>
        <p:nvSpPr>
          <p:cNvPr id="12" name="平行四辺形 11"/>
          <p:cNvSpPr/>
          <p:nvPr/>
        </p:nvSpPr>
        <p:spPr>
          <a:xfrm>
            <a:off x="6301540" y="5752197"/>
            <a:ext cx="7388701" cy="1090500"/>
          </a:xfrm>
          <a:prstGeom prst="parallelogram">
            <a:avLst>
              <a:gd name="adj" fmla="val 96530"/>
            </a:avLst>
          </a:prstGeom>
          <a:solidFill>
            <a:srgbClr val="7030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bg1"/>
                </a:solidFill>
                <a:latin typeface="+mn-ea"/>
              </a:rPr>
              <a:t>インテリジェントマシンコントロール油圧ショベル</a:t>
            </a:r>
            <a:endParaRPr lang="en-US" altLang="ja-JP" sz="1400" b="1" dirty="0">
              <a:solidFill>
                <a:schemeClr val="bg1"/>
              </a:solidFill>
              <a:latin typeface="+mn-ea"/>
            </a:endParaRPr>
          </a:p>
          <a:p>
            <a:r>
              <a:rPr lang="en-US" altLang="ja-JP" sz="1400" dirty="0">
                <a:solidFill>
                  <a:schemeClr val="bg1"/>
                </a:solidFill>
                <a:latin typeface="+mn-ea"/>
              </a:rPr>
              <a:t>KT-140091-VE</a:t>
            </a:r>
          </a:p>
          <a:p>
            <a:r>
              <a:rPr kumimoji="1" lang="ja-JP" altLang="en-US" sz="1400" dirty="0">
                <a:solidFill>
                  <a:schemeClr val="bg1"/>
                </a:solidFill>
                <a:latin typeface="+mn-ea"/>
              </a:rPr>
              <a:t>道央圏連絡道路 千歳市 中央北改良工事</a:t>
            </a:r>
            <a:r>
              <a:rPr lang="ja-JP" altLang="en-US" sz="1400" dirty="0">
                <a:solidFill>
                  <a:schemeClr val="bg1"/>
                </a:solidFill>
                <a:latin typeface="+mn-ea"/>
              </a:rPr>
              <a:t>　</a:t>
            </a:r>
            <a:endParaRPr kumimoji="1" lang="ja-JP" altLang="en-US" sz="1400" dirty="0">
              <a:solidFill>
                <a:schemeClr val="bg1"/>
              </a:solidFill>
              <a:latin typeface="+mn-ea"/>
            </a:endParaRPr>
          </a:p>
        </p:txBody>
      </p:sp>
      <p:sp>
        <p:nvSpPr>
          <p:cNvPr id="14341" name="AutoShape 4"/>
          <p:cNvSpPr>
            <a:spLocks noChangeAspect="1" noChangeArrowheads="1"/>
          </p:cNvSpPr>
          <p:nvPr/>
        </p:nvSpPr>
        <p:spPr bwMode="auto">
          <a:xfrm>
            <a:off x="8388574" y="5752197"/>
            <a:ext cx="5810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ja-JP" altLang="en-US"/>
          </a:p>
        </p:txBody>
      </p:sp>
      <p:sp>
        <p:nvSpPr>
          <p:cNvPr id="7" name="Text Box 15"/>
          <p:cNvSpPr txBox="1">
            <a:spLocks noChangeArrowheads="1"/>
          </p:cNvSpPr>
          <p:nvPr/>
        </p:nvSpPr>
        <p:spPr bwMode="auto">
          <a:xfrm>
            <a:off x="589242" y="6457952"/>
            <a:ext cx="5837237" cy="365125"/>
          </a:xfrm>
          <a:prstGeom prst="rect">
            <a:avLst/>
          </a:prstGeom>
          <a:noFill/>
          <a:ln w="9525">
            <a:noFill/>
            <a:round/>
            <a:headEnd/>
            <a:tailEnd/>
          </a:ln>
          <a:effectLst/>
        </p:spPr>
        <p:txBody>
          <a:bodyPr lIns="90000" tIns="45000" rIns="90000" bIns="45000"/>
          <a:lstStyle/>
          <a:p>
            <a:pPr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ja-JP" sz="1100" dirty="0">
                <a:solidFill>
                  <a:schemeClr val="bg2">
                    <a:lumMod val="60000"/>
                    <a:lumOff val="40000"/>
                  </a:schemeClr>
                </a:solidFill>
                <a:latin typeface="Palatino Linotype" charset="0"/>
                <a:ea typeface="ＭＳ Ｐ明朝" charset="-128"/>
              </a:rPr>
              <a:t>SENDO</a:t>
            </a:r>
          </a:p>
        </p:txBody>
      </p:sp>
      <p:sp>
        <p:nvSpPr>
          <p:cNvPr id="8" name="平行四辺形 7"/>
          <p:cNvSpPr/>
          <p:nvPr/>
        </p:nvSpPr>
        <p:spPr>
          <a:xfrm>
            <a:off x="-1502365" y="4551711"/>
            <a:ext cx="10020449" cy="1200486"/>
          </a:xfrm>
          <a:prstGeom prst="parallelogram">
            <a:avLst>
              <a:gd name="adj" fmla="val 96530"/>
            </a:avLst>
          </a:prstGeom>
          <a:solidFill>
            <a:srgbClr val="7030A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dirty="0">
                <a:solidFill>
                  <a:schemeClr val="bg1"/>
                </a:solidFill>
                <a:latin typeface="+mj-ea"/>
              </a:rPr>
              <a:t>新技術の活用　</a:t>
            </a:r>
            <a:r>
              <a:rPr kumimoji="1" lang="ja-JP" altLang="en-US" sz="4000" dirty="0">
                <a:solidFill>
                  <a:schemeClr val="bg1"/>
                </a:solidFill>
                <a:latin typeface="+mj-ea"/>
              </a:rPr>
              <a:t>「丁張りの無い現場」</a:t>
            </a:r>
            <a:endParaRPr kumimoji="1" lang="en-US" altLang="ja-JP" sz="4000" dirty="0">
              <a:solidFill>
                <a:schemeClr val="bg1"/>
              </a:solidFill>
              <a:latin typeface="+mj-ea"/>
            </a:endParaRPr>
          </a:p>
          <a:p>
            <a:pPr algn="r"/>
            <a:r>
              <a:rPr lang="ja-JP" altLang="en-US" sz="1600" dirty="0">
                <a:solidFill>
                  <a:schemeClr val="bg1"/>
                </a:solidFill>
                <a:latin typeface="+mn-ea"/>
              </a:rPr>
              <a:t>～</a:t>
            </a:r>
            <a:r>
              <a:rPr lang="en-US" altLang="ja-JP" sz="1600" dirty="0">
                <a:solidFill>
                  <a:schemeClr val="bg1"/>
                </a:solidFill>
                <a:latin typeface="+mn-ea"/>
              </a:rPr>
              <a:t>GNSS</a:t>
            </a:r>
            <a:r>
              <a:rPr lang="ja-JP" altLang="en-US" sz="1600" dirty="0">
                <a:solidFill>
                  <a:schemeClr val="bg1"/>
                </a:solidFill>
                <a:latin typeface="+mn-ea"/>
              </a:rPr>
              <a:t>位置情報、施工設計データをもとに、操作のセミオート化～</a:t>
            </a:r>
            <a:endParaRPr kumimoji="1" lang="ja-JP" altLang="en-US" sz="1600" dirty="0">
              <a:solidFill>
                <a:schemeClr val="bg1"/>
              </a:solidFill>
              <a:latin typeface="+mn-ea"/>
            </a:endParaRPr>
          </a:p>
        </p:txBody>
      </p:sp>
    </p:spTree>
    <p:extLst>
      <p:ext uri="{BB962C8B-B14F-4D97-AF65-F5344CB8AC3E}">
        <p14:creationId xmlns:p14="http://schemas.microsoft.com/office/powerpoint/2010/main" val="3519581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736" y="-578738"/>
            <a:ext cx="12720736" cy="7436738"/>
          </a:xfrm>
          <a:prstGeom prst="rect">
            <a:avLst/>
          </a:prstGeom>
        </p:spPr>
      </p:pic>
      <p:sp>
        <p:nvSpPr>
          <p:cNvPr id="10" name="円/楕円 9"/>
          <p:cNvSpPr/>
          <p:nvPr/>
        </p:nvSpPr>
        <p:spPr>
          <a:xfrm>
            <a:off x="8688288" y="4581128"/>
            <a:ext cx="1080120" cy="864096"/>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12" name="テキスト ボックス 11"/>
          <p:cNvSpPr txBox="1"/>
          <p:nvPr/>
        </p:nvSpPr>
        <p:spPr>
          <a:xfrm>
            <a:off x="735469" y="-578738"/>
            <a:ext cx="1908215" cy="7436738"/>
          </a:xfrm>
          <a:prstGeom prst="rect">
            <a:avLst/>
          </a:prstGeom>
          <a:solidFill>
            <a:srgbClr val="FFC000">
              <a:alpha val="60000"/>
            </a:srgbClr>
          </a:solidFill>
        </p:spPr>
        <p:txBody>
          <a:bodyPr vert="eaVert" wrap="square" rtlCol="0">
            <a:spAutoFit/>
          </a:bodyPr>
          <a:lstStyle/>
          <a:p>
            <a:endParaRPr kumimoji="1" lang="en-US" altLang="ja-JP" dirty="0">
              <a:solidFill>
                <a:schemeClr val="tx1"/>
              </a:solidFill>
              <a:latin typeface="+mj-ea"/>
            </a:endParaRPr>
          </a:p>
          <a:p>
            <a:r>
              <a:rPr kumimoji="1" lang="ja-JP" altLang="en-US" dirty="0">
                <a:solidFill>
                  <a:schemeClr val="bg1"/>
                </a:solidFill>
              </a:rPr>
              <a:t>～広々とした足場は、作業の安全と効率を約束する。～</a:t>
            </a:r>
            <a:endParaRPr kumimoji="1" lang="ja-JP" altLang="en-US" sz="1400" dirty="0">
              <a:solidFill>
                <a:schemeClr val="bg1"/>
              </a:solidFill>
            </a:endParaRPr>
          </a:p>
          <a:p>
            <a:r>
              <a:rPr kumimoji="1" lang="ja-JP" altLang="en-US" sz="4800" dirty="0">
                <a:solidFill>
                  <a:schemeClr val="bg1"/>
                </a:solidFill>
                <a:latin typeface="+mj-ea"/>
              </a:rPr>
              <a:t>快適な作業空間</a:t>
            </a:r>
            <a:endParaRPr kumimoji="1" lang="en-US" altLang="ja-JP" sz="4800" dirty="0">
              <a:solidFill>
                <a:schemeClr val="bg1"/>
              </a:solidFill>
              <a:latin typeface="+mj-ea"/>
            </a:endParaRPr>
          </a:p>
          <a:p>
            <a:r>
              <a:rPr kumimoji="1" lang="ja-JP" altLang="en-US" sz="2800" dirty="0">
                <a:solidFill>
                  <a:schemeClr val="bg1"/>
                </a:solidFill>
                <a:latin typeface="+mj-ea"/>
              </a:rPr>
              <a:t>新技術の活用</a:t>
            </a:r>
            <a:endParaRPr kumimoji="1" lang="en-US" altLang="ja-JP" sz="2800" dirty="0">
              <a:solidFill>
                <a:schemeClr val="bg1"/>
              </a:solidFill>
              <a:latin typeface="+mj-ea"/>
            </a:endParaRPr>
          </a:p>
        </p:txBody>
      </p:sp>
      <p:sp>
        <p:nvSpPr>
          <p:cNvPr id="13" name="テキスト ボックス 12"/>
          <p:cNvSpPr txBox="1"/>
          <p:nvPr/>
        </p:nvSpPr>
        <p:spPr>
          <a:xfrm>
            <a:off x="11453336" y="1938535"/>
            <a:ext cx="738664" cy="5103540"/>
          </a:xfrm>
          <a:prstGeom prst="rect">
            <a:avLst/>
          </a:prstGeom>
          <a:noFill/>
        </p:spPr>
        <p:txBody>
          <a:bodyPr vert="eaVert" wrap="square" rtlCol="0">
            <a:spAutoFit/>
          </a:bodyPr>
          <a:lstStyle/>
          <a:p>
            <a:r>
              <a:rPr lang="ja-JP" altLang="en-US" b="1" dirty="0">
                <a:solidFill>
                  <a:schemeClr val="bg1">
                    <a:lumMod val="85000"/>
                    <a:lumOff val="15000"/>
                  </a:schemeClr>
                </a:solidFill>
              </a:rPr>
              <a:t>先行手摺工法クサビ足場　</a:t>
            </a:r>
            <a:r>
              <a:rPr lang="en-US" altLang="ja-JP" dirty="0">
                <a:solidFill>
                  <a:schemeClr val="bg1">
                    <a:lumMod val="85000"/>
                    <a:lumOff val="15000"/>
                  </a:schemeClr>
                </a:solidFill>
              </a:rPr>
              <a:t>KK-50002-A</a:t>
            </a:r>
          </a:p>
          <a:p>
            <a:r>
              <a:rPr kumimoji="1" lang="ja-JP" altLang="en-US" dirty="0">
                <a:solidFill>
                  <a:schemeClr val="bg1">
                    <a:lumMod val="85000"/>
                    <a:lumOff val="15000"/>
                  </a:schemeClr>
                </a:solidFill>
                <a:latin typeface="ＭＳ Ｐ明朝" panose="02020600040205080304" pitchFamily="18" charset="-128"/>
                <a:ea typeface="ＭＳ Ｐ明朝" panose="02020600040205080304" pitchFamily="18" charset="-128"/>
              </a:rPr>
              <a:t>道央圏連絡道路　長沼町　長沼改良外一連工事</a:t>
            </a:r>
          </a:p>
        </p:txBody>
      </p:sp>
    </p:spTree>
    <p:extLst>
      <p:ext uri="{BB962C8B-B14F-4D97-AF65-F5344CB8AC3E}">
        <p14:creationId xmlns:p14="http://schemas.microsoft.com/office/powerpoint/2010/main" val="13701348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2440578"/>
            <a:ext cx="12192000" cy="912357"/>
          </a:xfrm>
          <a:solidFill>
            <a:schemeClr val="bg1">
              <a:lumMod val="95000"/>
            </a:schemeClr>
          </a:solidFill>
        </p:spPr>
        <p:txBody>
          <a:bodyPr>
            <a:norm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en-US" dirty="0">
                <a:latin typeface="ＭＳ Ｐ明朝" panose="02020600040205080304" pitchFamily="18" charset="-128"/>
                <a:ea typeface="ＭＳ Ｐ明朝" panose="02020600040205080304" pitchFamily="18" charset="-128"/>
              </a:rPr>
              <a:t>履行報告書に添付する写真の撮り方と加工の可否</a:t>
            </a:r>
            <a:endParaRPr lang="ja-JP" altLang="ja-JP" sz="1300" dirty="0">
              <a:latin typeface="ＭＳ 明朝" panose="02020609040205080304" pitchFamily="17" charset="-128"/>
              <a:ea typeface="ＭＳ 明朝" panose="02020609040205080304" pitchFamily="17" charset="-128"/>
            </a:endParaRPr>
          </a:p>
        </p:txBody>
      </p:sp>
      <p:sp>
        <p:nvSpPr>
          <p:cNvPr id="16388"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15</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sp>
        <p:nvSpPr>
          <p:cNvPr id="16" name="Text Box 15"/>
          <p:cNvSpPr txBox="1">
            <a:spLocks noChangeArrowheads="1"/>
          </p:cNvSpPr>
          <p:nvPr/>
        </p:nvSpPr>
        <p:spPr bwMode="auto">
          <a:xfrm>
            <a:off x="589243" y="6457952"/>
            <a:ext cx="2338406" cy="365125"/>
          </a:xfrm>
          <a:prstGeom prst="rect">
            <a:avLst/>
          </a:prstGeom>
          <a:noFill/>
          <a:ln w="9525">
            <a:noFill/>
            <a:round/>
            <a:headEnd/>
            <a:tailEnd/>
          </a:ln>
          <a:effectLst/>
        </p:spPr>
        <p:txBody>
          <a:bodyPr lIns="90000" tIns="45000" rIns="90000" bIns="45000"/>
          <a:lstStyle/>
          <a:p>
            <a:pPr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altLang="ja-JP" sz="1100" dirty="0">
                <a:solidFill>
                  <a:schemeClr val="bg1">
                    <a:lumMod val="50000"/>
                  </a:schemeClr>
                </a:solidFill>
                <a:latin typeface="Palatino Linotype" charset="0"/>
                <a:ea typeface="ＭＳ Ｐ明朝" charset="-128"/>
              </a:rPr>
              <a:t>Ver1.01</a:t>
            </a:r>
          </a:p>
        </p:txBody>
      </p:sp>
      <p:sp>
        <p:nvSpPr>
          <p:cNvPr id="2" name="テキスト ボックス 1"/>
          <p:cNvSpPr txBox="1"/>
          <p:nvPr/>
        </p:nvSpPr>
        <p:spPr>
          <a:xfrm>
            <a:off x="8849741" y="5257387"/>
            <a:ext cx="3024336" cy="923330"/>
          </a:xfrm>
          <a:prstGeom prst="rect">
            <a:avLst/>
          </a:prstGeom>
          <a:noFill/>
        </p:spPr>
        <p:txBody>
          <a:bodyPr wrap="square" rtlCol="0">
            <a:spAutoFit/>
          </a:bodyPr>
          <a:lstStyle/>
          <a:p>
            <a:r>
              <a:rPr kumimoji="1" lang="ja-JP" altLang="en-US" dirty="0">
                <a:solidFill>
                  <a:schemeClr val="tx1"/>
                </a:solidFill>
                <a:latin typeface="ＭＳ 明朝" panose="02020609040205080304" pitchFamily="17" charset="-128"/>
                <a:ea typeface="ＭＳ 明朝" panose="02020609040205080304" pitchFamily="17" charset="-128"/>
              </a:rPr>
              <a:t>作成日：</a:t>
            </a:r>
            <a:r>
              <a:rPr kumimoji="1" lang="en-US" altLang="ja-JP" dirty="0">
                <a:solidFill>
                  <a:schemeClr val="tx1"/>
                </a:solidFill>
                <a:latin typeface="ＭＳ 明朝" panose="02020609040205080304" pitchFamily="17" charset="-128"/>
                <a:ea typeface="ＭＳ 明朝" panose="02020609040205080304" pitchFamily="17" charset="-128"/>
              </a:rPr>
              <a:t>2019/08/16</a:t>
            </a:r>
          </a:p>
          <a:p>
            <a:r>
              <a:rPr kumimoji="1" lang="en-US" altLang="ja-JP" dirty="0">
                <a:solidFill>
                  <a:schemeClr val="tx1"/>
                </a:solidFill>
                <a:latin typeface="ＭＳ 明朝" panose="02020609040205080304" pitchFamily="17" charset="-128"/>
                <a:ea typeface="ＭＳ 明朝" panose="02020609040205080304" pitchFamily="17" charset="-128"/>
              </a:rPr>
              <a:t>Version</a:t>
            </a:r>
            <a:r>
              <a:rPr kumimoji="1" lang="ja-JP" altLang="en-US" dirty="0">
                <a:solidFill>
                  <a:schemeClr val="tx1"/>
                </a:solidFill>
                <a:latin typeface="ＭＳ 明朝" panose="02020609040205080304" pitchFamily="17" charset="-128"/>
                <a:ea typeface="ＭＳ 明朝" panose="02020609040205080304" pitchFamily="17" charset="-128"/>
              </a:rPr>
              <a:t>：</a:t>
            </a:r>
            <a:r>
              <a:rPr kumimoji="1" lang="en-US" altLang="ja-JP" dirty="0">
                <a:solidFill>
                  <a:schemeClr val="tx1"/>
                </a:solidFill>
                <a:latin typeface="ＭＳ 明朝" panose="02020609040205080304" pitchFamily="17" charset="-128"/>
                <a:ea typeface="ＭＳ 明朝" panose="02020609040205080304" pitchFamily="17" charset="-128"/>
              </a:rPr>
              <a:t>1.01</a:t>
            </a:r>
          </a:p>
          <a:p>
            <a:endParaRPr kumimoji="1" lang="ja-JP" altLang="en-US" dirty="0">
              <a:solidFill>
                <a:schemeClr val="tx1"/>
              </a:solidFill>
            </a:endParaRPr>
          </a:p>
        </p:txBody>
      </p:sp>
      <p:sp>
        <p:nvSpPr>
          <p:cNvPr id="7" name="テキスト ボックス 6"/>
          <p:cNvSpPr txBox="1"/>
          <p:nvPr/>
        </p:nvSpPr>
        <p:spPr>
          <a:xfrm>
            <a:off x="335360" y="536126"/>
            <a:ext cx="7272808" cy="584775"/>
          </a:xfrm>
          <a:prstGeom prst="rect">
            <a:avLst/>
          </a:prstGeom>
          <a:noFill/>
          <a:ln>
            <a:solidFill>
              <a:srgbClr val="FFC000"/>
            </a:solidFill>
          </a:ln>
        </p:spPr>
        <p:txBody>
          <a:bodyPr wrap="square" rtlCol="0">
            <a:spAutoFit/>
          </a:bodyPr>
          <a:lstStyle/>
          <a:p>
            <a:r>
              <a:rPr kumimoji="1" lang="ja-JP" altLang="en-US" sz="1600" dirty="0">
                <a:solidFill>
                  <a:schemeClr val="tx1"/>
                </a:solidFill>
                <a:latin typeface="+mn-ea"/>
                <a:ea typeface="+mn-ea"/>
              </a:rPr>
              <a:t>オリジナルデータからプリントする前にお読みください。</a:t>
            </a:r>
            <a:endParaRPr kumimoji="1" lang="en-US" altLang="ja-JP" sz="1600" dirty="0">
              <a:solidFill>
                <a:schemeClr val="tx1"/>
              </a:solidFill>
              <a:latin typeface="+mn-ea"/>
              <a:ea typeface="+mn-ea"/>
            </a:endParaRPr>
          </a:p>
          <a:p>
            <a:r>
              <a:rPr kumimoji="1" lang="ja-JP" altLang="en-US" sz="1600" dirty="0">
                <a:solidFill>
                  <a:schemeClr val="tx1"/>
                </a:solidFill>
                <a:latin typeface="+mn-ea"/>
                <a:ea typeface="+mn-ea"/>
              </a:rPr>
              <a:t>インク消費量を抑えるため、グレースケールでのプリントを強くおすすめします。</a:t>
            </a:r>
          </a:p>
        </p:txBody>
      </p:sp>
      <p:sp>
        <p:nvSpPr>
          <p:cNvPr id="8" name="テキスト ボックス 7"/>
          <p:cNvSpPr txBox="1"/>
          <p:nvPr/>
        </p:nvSpPr>
        <p:spPr>
          <a:xfrm>
            <a:off x="983432" y="3964726"/>
            <a:ext cx="6840760" cy="1938992"/>
          </a:xfrm>
          <a:prstGeom prst="rect">
            <a:avLst/>
          </a:prstGeom>
          <a:solidFill>
            <a:srgbClr val="FFC000"/>
          </a:solidFill>
        </p:spPr>
        <p:txBody>
          <a:bodyPr wrap="square" rtlCol="0">
            <a:spAutoFit/>
          </a:bodyPr>
          <a:lstStyle/>
          <a:p>
            <a:r>
              <a:rPr kumimoji="1" lang="ja-JP" altLang="en-US"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写真加工の可否は？</a:t>
            </a:r>
            <a:endParaRPr kumimoji="1" lang="en-US" altLang="ja-JP"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endParaRPr kumimoji="1" lang="en-US" altLang="ja-JP" sz="8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履行報告書に添付する写真は、広報用のストックとなるため、</a:t>
            </a:r>
            <a:endParaRPr kumimoji="1" lang="en-US" altLang="ja-JP"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デジタル工事写真管理基準に則る必要は無い！</a:t>
            </a:r>
            <a:endParaRPr kumimoji="1" lang="en-US" altLang="ja-JP"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216166" lvl="0" indent="-212988" eaLnBrk="1">
              <a:buSzPct val="100000"/>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積極的に加工しよう。</a:t>
            </a:r>
            <a:r>
              <a:rPr kumimoji="1"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積極的に見栄えの良い写真に加工し</a:t>
            </a:r>
            <a:endParaRPr kumimoji="1" lang="en-US" altLang="ja-JP"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216166" lvl="0" indent="-212988" eaLnBrk="1">
              <a:buSzPct val="100000"/>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現場をアピールしよう！</a:t>
            </a:r>
            <a:endParaRPr kumimoji="1" lang="en-US" altLang="ja-JP"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216166" lvl="0" indent="-212988" eaLnBrk="1">
              <a:buSzPct val="100000"/>
              <a:tabLst>
                <a:tab pos="216166" algn="l"/>
                <a:tab pos="669164" algn="l"/>
                <a:tab pos="1122160" algn="l"/>
                <a:tab pos="1575157" algn="l"/>
                <a:tab pos="2028153" algn="l"/>
                <a:tab pos="2481150" algn="l"/>
                <a:tab pos="2934146" algn="l"/>
                <a:tab pos="3387143" algn="l"/>
                <a:tab pos="3840139" algn="l"/>
                <a:tab pos="4293136" algn="l"/>
                <a:tab pos="4746132" algn="l"/>
                <a:tab pos="5199129" algn="l"/>
                <a:tab pos="5652125" algn="l"/>
                <a:tab pos="6105122" algn="l"/>
                <a:tab pos="6558119" algn="l"/>
                <a:tab pos="7011116" algn="l"/>
                <a:tab pos="7465701" algn="l"/>
                <a:tab pos="7918697" algn="l"/>
                <a:tab pos="8371695" algn="l"/>
                <a:tab pos="8824691" algn="l"/>
                <a:tab pos="9277688" algn="l"/>
              </a:tabLst>
              <a:defRPr/>
            </a:pPr>
            <a:r>
              <a:rPr kumimoji="1"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ただし、無いものを有るように見せるような合成写真は不可。</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7215978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85700">
            <a:off x="-331226" y="109471"/>
            <a:ext cx="12854453" cy="8569635"/>
          </a:xfrm>
          <a:prstGeom prst="rect">
            <a:avLst/>
          </a:prstGeom>
        </p:spPr>
      </p:pic>
      <p:sp>
        <p:nvSpPr>
          <p:cNvPr id="16386" name="Rectangle 1"/>
          <p:cNvSpPr>
            <a:spLocks noGrp="1" noChangeArrowheads="1"/>
          </p:cNvSpPr>
          <p:nvPr>
            <p:ph type="title"/>
          </p:nvPr>
        </p:nvSpPr>
        <p:spPr>
          <a:xfrm>
            <a:off x="0" y="0"/>
            <a:ext cx="12192000" cy="675142"/>
          </a:xfrm>
          <a:solidFill>
            <a:schemeClr val="bg1">
              <a:lumMod val="95000"/>
            </a:schemeClr>
          </a:solidFill>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ja-JP" sz="3600" dirty="0"/>
              <a:t>　</a:t>
            </a:r>
            <a:r>
              <a:rPr lang="ja-JP" altLang="en-US" sz="2800" dirty="0">
                <a:latin typeface="ＭＳ 明朝" panose="02020609040205080304" pitchFamily="17" charset="-128"/>
                <a:ea typeface="ＭＳ 明朝" panose="02020609040205080304" pitchFamily="17" charset="-128"/>
              </a:rPr>
              <a:t>事例０１　傾いた写真はＮＧ！</a:t>
            </a:r>
            <a:endParaRPr lang="ja-JP" altLang="ja-JP" sz="2800" dirty="0">
              <a:latin typeface="ＭＳ 明朝" panose="02020609040205080304" pitchFamily="17" charset="-128"/>
              <a:ea typeface="ＭＳ 明朝" panose="02020609040205080304" pitchFamily="17" charset="-128"/>
            </a:endParaRPr>
          </a:p>
        </p:txBody>
      </p:sp>
      <p:sp>
        <p:nvSpPr>
          <p:cNvPr id="6"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16</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sp>
        <p:nvSpPr>
          <p:cNvPr id="2" name="テキスト ボックス 1"/>
          <p:cNvSpPr txBox="1"/>
          <p:nvPr/>
        </p:nvSpPr>
        <p:spPr>
          <a:xfrm>
            <a:off x="3071664" y="5157192"/>
            <a:ext cx="8832304" cy="1107996"/>
          </a:xfrm>
          <a:prstGeom prst="rect">
            <a:avLst/>
          </a:prstGeom>
          <a:solidFill>
            <a:srgbClr val="FFC000"/>
          </a:solidFill>
        </p:spPr>
        <p:txBody>
          <a:bodyPr wrap="square" rtlCol="0">
            <a:spAutoFit/>
          </a:bodyPr>
          <a:lstStyle/>
          <a:p>
            <a:r>
              <a:rPr kumimoji="1" lang="en-US" altLang="ja-JP" sz="6600" b="1" dirty="0">
                <a:solidFill>
                  <a:srgbClr val="C00000"/>
                </a:solidFill>
              </a:rPr>
              <a:t>×</a:t>
            </a:r>
            <a:r>
              <a:rPr kumimoji="1" lang="ja-JP" altLang="en-US" sz="4800" dirty="0">
                <a:solidFill>
                  <a:srgbClr val="C00000"/>
                </a:solidFill>
              </a:rPr>
              <a:t>　</a:t>
            </a:r>
            <a:r>
              <a:rPr kumimoji="1" lang="ja-JP" altLang="en-US" sz="2800" dirty="0">
                <a:solidFill>
                  <a:schemeClr val="tx1"/>
                </a:solidFill>
              </a:rPr>
              <a:t>どんなに良さそうな写真でも、傾いた写真はＮＧ！</a:t>
            </a:r>
          </a:p>
        </p:txBody>
      </p:sp>
    </p:spTree>
    <p:extLst>
      <p:ext uri="{BB962C8B-B14F-4D97-AF65-F5344CB8AC3E}">
        <p14:creationId xmlns:p14="http://schemas.microsoft.com/office/powerpoint/2010/main" val="4650552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0"/>
            <a:ext cx="12192000" cy="675142"/>
          </a:xfrm>
          <a:solidFill>
            <a:schemeClr val="bg1">
              <a:lumMod val="95000"/>
            </a:schemeClr>
          </a:solidFill>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ja-JP" sz="3600" dirty="0"/>
              <a:t>　</a:t>
            </a:r>
            <a:r>
              <a:rPr lang="ja-JP" altLang="en-US" sz="2800" dirty="0">
                <a:latin typeface="ＭＳ 明朝" panose="02020609040205080304" pitchFamily="17" charset="-128"/>
                <a:ea typeface="ＭＳ 明朝" panose="02020609040205080304" pitchFamily="17" charset="-128"/>
              </a:rPr>
              <a:t>事例０</a:t>
            </a:r>
            <a:r>
              <a:rPr lang="en-US" altLang="ja-JP" sz="2800" dirty="0">
                <a:latin typeface="ＭＳ 明朝" panose="02020609040205080304" pitchFamily="17" charset="-128"/>
                <a:ea typeface="ＭＳ 明朝" panose="02020609040205080304" pitchFamily="17" charset="-128"/>
              </a:rPr>
              <a:t>1</a:t>
            </a:r>
            <a:r>
              <a:rPr lang="ja-JP" altLang="en-US" sz="2800" dirty="0">
                <a:latin typeface="ＭＳ 明朝" panose="02020609040205080304" pitchFamily="17" charset="-128"/>
                <a:ea typeface="ＭＳ 明朝" panose="02020609040205080304" pitchFamily="17" charset="-128"/>
              </a:rPr>
              <a:t>　傾いた写真はＮＧ！</a:t>
            </a:r>
            <a:endParaRPr lang="ja-JP" altLang="ja-JP" sz="2800" dirty="0">
              <a:latin typeface="ＭＳ 明朝" panose="02020609040205080304" pitchFamily="17" charset="-128"/>
              <a:ea typeface="ＭＳ 明朝" panose="02020609040205080304" pitchFamily="17" charset="-128"/>
            </a:endParaRPr>
          </a:p>
        </p:txBody>
      </p:sp>
      <p:sp>
        <p:nvSpPr>
          <p:cNvPr id="6"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17</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pic>
        <p:nvPicPr>
          <p:cNvPr id="2" name="図 1"/>
          <p:cNvPicPr>
            <a:picLocks noChangeAspect="1"/>
          </p:cNvPicPr>
          <p:nvPr/>
        </p:nvPicPr>
        <p:blipFill>
          <a:blip r:embed="rId3"/>
          <a:stretch>
            <a:fillRect/>
          </a:stretch>
        </p:blipFill>
        <p:spPr>
          <a:xfrm>
            <a:off x="0" y="675142"/>
            <a:ext cx="12192000" cy="6855220"/>
          </a:xfrm>
          <a:prstGeom prst="rect">
            <a:avLst/>
          </a:prstGeom>
        </p:spPr>
      </p:pic>
      <p:sp>
        <p:nvSpPr>
          <p:cNvPr id="3" name="下カーブ矢印 2"/>
          <p:cNvSpPr/>
          <p:nvPr/>
        </p:nvSpPr>
        <p:spPr>
          <a:xfrm>
            <a:off x="8339516" y="397864"/>
            <a:ext cx="3312966" cy="1584176"/>
          </a:xfrm>
          <a:prstGeom prst="curved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p:cNvSpPr txBox="1"/>
          <p:nvPr/>
        </p:nvSpPr>
        <p:spPr>
          <a:xfrm>
            <a:off x="2013846" y="6065877"/>
            <a:ext cx="9696400" cy="1107996"/>
          </a:xfrm>
          <a:prstGeom prst="rect">
            <a:avLst/>
          </a:prstGeom>
          <a:solidFill>
            <a:srgbClr val="99CCFF"/>
          </a:solidFill>
        </p:spPr>
        <p:txBody>
          <a:bodyPr wrap="square" rtlCol="0">
            <a:spAutoFit/>
          </a:bodyPr>
          <a:lstStyle/>
          <a:p>
            <a:r>
              <a:rPr kumimoji="1" lang="ja-JP" altLang="en-US" sz="6600" b="1" dirty="0">
                <a:solidFill>
                  <a:srgbClr val="C00000"/>
                </a:solidFill>
              </a:rPr>
              <a:t>◎</a:t>
            </a:r>
            <a:r>
              <a:rPr kumimoji="1" lang="ja-JP" altLang="en-US" sz="4800" dirty="0">
                <a:solidFill>
                  <a:srgbClr val="C00000"/>
                </a:solidFill>
              </a:rPr>
              <a:t>　</a:t>
            </a:r>
            <a:r>
              <a:rPr kumimoji="1" lang="ja-JP" altLang="en-US" sz="2800" dirty="0">
                <a:solidFill>
                  <a:schemeClr val="tx1"/>
                </a:solidFill>
              </a:rPr>
              <a:t>積極的にトリミングし見栄えの良い写真に加工しよう！</a:t>
            </a:r>
          </a:p>
        </p:txBody>
      </p:sp>
      <p:sp>
        <p:nvSpPr>
          <p:cNvPr id="4" name="テキスト ボックス 3"/>
          <p:cNvSpPr txBox="1"/>
          <p:nvPr/>
        </p:nvSpPr>
        <p:spPr>
          <a:xfrm>
            <a:off x="4324311" y="5864953"/>
            <a:ext cx="6840760" cy="646331"/>
          </a:xfrm>
          <a:prstGeom prst="rect">
            <a:avLst/>
          </a:prstGeom>
          <a:solidFill>
            <a:srgbClr val="FFC000"/>
          </a:solidFill>
        </p:spPr>
        <p:txBody>
          <a:bodyPr wrap="square" rtlCol="0">
            <a:spAutoFit/>
          </a:bodyPr>
          <a:lstStyle/>
          <a:p>
            <a:r>
              <a:rPr kumimoji="1" lang="ja-JP" altLang="en-US" dirty="0">
                <a:solidFill>
                  <a:schemeClr val="tx1">
                    <a:lumMod val="75000"/>
                    <a:lumOff val="25000"/>
                  </a:schemeClr>
                </a:solidFill>
              </a:rPr>
              <a:t>履行報告書に添付する写真は、広報用のストックとなるため、デジタル工事写真管理基準に則る必要は無い！</a:t>
            </a:r>
            <a:endParaRPr kumimoji="1" lang="ja-JP" altLang="en-US" dirty="0"/>
          </a:p>
        </p:txBody>
      </p:sp>
      <p:sp>
        <p:nvSpPr>
          <p:cNvPr id="8" name="テキスト ボックス 7"/>
          <p:cNvSpPr txBox="1"/>
          <p:nvPr/>
        </p:nvSpPr>
        <p:spPr>
          <a:xfrm>
            <a:off x="9010424" y="1335709"/>
            <a:ext cx="1622677" cy="646331"/>
          </a:xfrm>
          <a:prstGeom prst="rect">
            <a:avLst/>
          </a:prstGeom>
          <a:solidFill>
            <a:srgbClr val="C00000"/>
          </a:solidFill>
        </p:spPr>
        <p:txBody>
          <a:bodyPr wrap="square" rtlCol="0">
            <a:spAutoFit/>
          </a:bodyPr>
          <a:lstStyle/>
          <a:p>
            <a:pPr algn="ctr"/>
            <a:r>
              <a:rPr kumimoji="1" lang="ja-JP" altLang="en-US" dirty="0"/>
              <a:t>回転加工する。</a:t>
            </a:r>
          </a:p>
        </p:txBody>
      </p:sp>
    </p:spTree>
    <p:extLst>
      <p:ext uri="{BB962C8B-B14F-4D97-AF65-F5344CB8AC3E}">
        <p14:creationId xmlns:p14="http://schemas.microsoft.com/office/powerpoint/2010/main" val="6507522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0"/>
            <a:ext cx="12192000" cy="675142"/>
          </a:xfrm>
          <a:solidFill>
            <a:schemeClr val="bg1">
              <a:lumMod val="95000"/>
            </a:schemeClr>
          </a:solidFill>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ja-JP" sz="3600" dirty="0"/>
              <a:t>　</a:t>
            </a:r>
            <a:r>
              <a:rPr lang="ja-JP" altLang="en-US" sz="2800" dirty="0">
                <a:latin typeface="ＭＳ 明朝" panose="02020609040205080304" pitchFamily="17" charset="-128"/>
                <a:ea typeface="ＭＳ 明朝" panose="02020609040205080304" pitchFamily="17" charset="-128"/>
              </a:rPr>
              <a:t>事例０２　全景の見本！　</a:t>
            </a:r>
            <a:endParaRPr lang="ja-JP" altLang="ja-JP" sz="2800" dirty="0">
              <a:latin typeface="ＭＳ 明朝" panose="02020609040205080304" pitchFamily="17" charset="-128"/>
              <a:ea typeface="ＭＳ 明朝" panose="02020609040205080304" pitchFamily="17" charset="-128"/>
            </a:endParaRPr>
          </a:p>
        </p:txBody>
      </p:sp>
      <p:sp>
        <p:nvSpPr>
          <p:cNvPr id="6"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18</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6" y="945170"/>
            <a:ext cx="6623547" cy="4967660"/>
          </a:xfrm>
          <a:prstGeom prst="rect">
            <a:avLst/>
          </a:prstGeom>
        </p:spPr>
      </p:pic>
      <p:sp>
        <p:nvSpPr>
          <p:cNvPr id="5" name="テキスト ボックス 4"/>
          <p:cNvSpPr txBox="1"/>
          <p:nvPr/>
        </p:nvSpPr>
        <p:spPr>
          <a:xfrm>
            <a:off x="4538364" y="4784298"/>
            <a:ext cx="7176120" cy="1477328"/>
          </a:xfrm>
          <a:prstGeom prst="rect">
            <a:avLst/>
          </a:prstGeom>
          <a:solidFill>
            <a:srgbClr val="99CCFF"/>
          </a:solidFill>
        </p:spPr>
        <p:txBody>
          <a:bodyPr wrap="square" rtlCol="0">
            <a:spAutoFit/>
          </a:bodyPr>
          <a:lstStyle/>
          <a:p>
            <a:r>
              <a:rPr kumimoji="1" lang="ja-JP" altLang="en-US" sz="6600" b="1" dirty="0">
                <a:solidFill>
                  <a:srgbClr val="C00000"/>
                </a:solidFill>
              </a:rPr>
              <a:t>◎</a:t>
            </a:r>
            <a:r>
              <a:rPr kumimoji="1" lang="ja-JP" altLang="en-US" sz="4800" dirty="0">
                <a:solidFill>
                  <a:srgbClr val="C00000"/>
                </a:solidFill>
              </a:rPr>
              <a:t>　</a:t>
            </a:r>
            <a:r>
              <a:rPr kumimoji="1"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全景見本！</a:t>
            </a:r>
            <a:endParaRPr kumimoji="1" lang="en-US" altLang="ja-JP"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最近、ドローンの写真ばかりの中で新鮮さあり。</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p:nvPr/>
        </p:nvSpPr>
        <p:spPr>
          <a:xfrm>
            <a:off x="7536160" y="1124744"/>
            <a:ext cx="4392488" cy="3539430"/>
          </a:xfrm>
          <a:prstGeom prst="rect">
            <a:avLst/>
          </a:prstGeom>
          <a:noFill/>
        </p:spPr>
        <p:txBody>
          <a:bodyPr wrap="square" rtlCol="0">
            <a:spAutoFit/>
          </a:bodyPr>
          <a:lstStyle/>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施工規模の大きさを感じる。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施工のやってる感がある。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重機の配置がよく、被りが無い。</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スカイラインある。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道路</a:t>
            </a:r>
            <a:r>
              <a:rPr kumimoji="1" lang="ja-JP" altLang="en-US" dirty="0" err="1">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線形線形</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がわかる。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ロケーションがよい。</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現場に清潔感がある。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en-US" altLang="ja-JP"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色取りにアクセントが無い</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8578783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0"/>
            <a:ext cx="12192000" cy="675142"/>
          </a:xfrm>
          <a:solidFill>
            <a:schemeClr val="bg1">
              <a:lumMod val="95000"/>
            </a:schemeClr>
          </a:solidFill>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ja-JP" sz="3600" dirty="0"/>
              <a:t>　</a:t>
            </a:r>
            <a:r>
              <a:rPr lang="ja-JP" altLang="en-US" sz="2800" dirty="0">
                <a:latin typeface="ＭＳ 明朝" panose="02020609040205080304" pitchFamily="17" charset="-128"/>
                <a:ea typeface="ＭＳ 明朝" panose="02020609040205080304" pitchFamily="17" charset="-128"/>
              </a:rPr>
              <a:t>事例０３　都市部での施工の構図が良い。</a:t>
            </a:r>
            <a:endParaRPr lang="ja-JP" altLang="ja-JP" sz="2800" dirty="0">
              <a:latin typeface="ＭＳ 明朝" panose="02020609040205080304" pitchFamily="17" charset="-128"/>
              <a:ea typeface="ＭＳ 明朝" panose="02020609040205080304" pitchFamily="17" charset="-128"/>
            </a:endParaRPr>
          </a:p>
        </p:txBody>
      </p:sp>
      <p:sp>
        <p:nvSpPr>
          <p:cNvPr id="6"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19</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5142"/>
            <a:ext cx="8256240" cy="6192180"/>
          </a:xfrm>
          <a:prstGeom prst="rect">
            <a:avLst/>
          </a:prstGeom>
        </p:spPr>
      </p:pic>
      <p:sp>
        <p:nvSpPr>
          <p:cNvPr id="5" name="テキスト ボックス 4"/>
          <p:cNvSpPr txBox="1"/>
          <p:nvPr/>
        </p:nvSpPr>
        <p:spPr>
          <a:xfrm>
            <a:off x="4502415" y="4985599"/>
            <a:ext cx="7176120" cy="1107996"/>
          </a:xfrm>
          <a:prstGeom prst="rect">
            <a:avLst/>
          </a:prstGeom>
          <a:solidFill>
            <a:srgbClr val="99CCFF"/>
          </a:solidFill>
        </p:spPr>
        <p:txBody>
          <a:bodyPr wrap="square" rtlCol="0">
            <a:spAutoFit/>
          </a:bodyPr>
          <a:lstStyle/>
          <a:p>
            <a:r>
              <a:rPr kumimoji="1" lang="ja-JP" altLang="en-US" sz="6600" b="1" dirty="0">
                <a:solidFill>
                  <a:srgbClr val="C00000"/>
                </a:solidFill>
              </a:rPr>
              <a:t>◎</a:t>
            </a:r>
            <a:r>
              <a:rPr kumimoji="1" lang="ja-JP" altLang="en-US" sz="4800" dirty="0">
                <a:solidFill>
                  <a:srgbClr val="C00000"/>
                </a:solidFill>
              </a:rPr>
              <a:t>　</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都市部での施工の構図が良い。</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6"/>
          <p:cNvSpPr txBox="1"/>
          <p:nvPr/>
        </p:nvSpPr>
        <p:spPr>
          <a:xfrm>
            <a:off x="7571148" y="400142"/>
            <a:ext cx="4392488" cy="4093428"/>
          </a:xfrm>
          <a:prstGeom prst="rect">
            <a:avLst/>
          </a:prstGeom>
          <a:solidFill>
            <a:schemeClr val="bg1"/>
          </a:solidFill>
        </p:spPr>
        <p:txBody>
          <a:bodyPr wrap="square" rtlCol="0">
            <a:spAutoFit/>
          </a:bodyPr>
          <a:lstStyle/>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構図が良い。</a:t>
            </a:r>
            <a:endParaRPr kumimoji="1" lang="en-US" altLang="ja-JP"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当該路線の消失点があり、一直線に延びる線形が感じられる。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施工のやってる感がある。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都市部であることが伝わる。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スカイラインある。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クレーンの黄色が映える。</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仮説歩道橋、現道、架設済みの桁</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の並びがよい。</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kumimoji="1" lang="en-US" altLang="ja-JP" sz="2800" b="1"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rPr>
              <a:t>桁を吊り上げている感が弱い。</a:t>
            </a:r>
            <a:endParaRPr kumimoji="1" lang="en-US" altLang="ja-JP" dirty="0">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52353223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366D1BCB-C227-15DD-0C58-0DEB48C707D9}"/>
              </a:ext>
            </a:extLst>
          </p:cNvPr>
          <p:cNvPicPr>
            <a:picLocks noChangeAspect="1"/>
          </p:cNvPicPr>
          <p:nvPr/>
        </p:nvPicPr>
        <p:blipFill>
          <a:blip r:embed="rId3"/>
          <a:stretch>
            <a:fillRect/>
          </a:stretch>
        </p:blipFill>
        <p:spPr>
          <a:xfrm>
            <a:off x="-1680864" y="636684"/>
            <a:ext cx="648072" cy="621347"/>
          </a:xfrm>
          <a:prstGeom prst="rect">
            <a:avLst/>
          </a:prstGeom>
        </p:spPr>
      </p:pic>
      <p:pic>
        <p:nvPicPr>
          <p:cNvPr id="11" name="図 10">
            <a:extLst>
              <a:ext uri="{FF2B5EF4-FFF2-40B4-BE49-F238E27FC236}">
                <a16:creationId xmlns:a16="http://schemas.microsoft.com/office/drawing/2014/main" id="{948C7BB0-F133-282B-3CCB-CC7F9DFF28CC}"/>
              </a:ext>
            </a:extLst>
          </p:cNvPr>
          <p:cNvPicPr>
            <a:picLocks noChangeAspect="1"/>
          </p:cNvPicPr>
          <p:nvPr/>
        </p:nvPicPr>
        <p:blipFill>
          <a:blip r:embed="rId4"/>
          <a:stretch>
            <a:fillRect/>
          </a:stretch>
        </p:blipFill>
        <p:spPr>
          <a:xfrm>
            <a:off x="8561930" y="6309320"/>
            <a:ext cx="2621507" cy="390178"/>
          </a:xfrm>
          <a:prstGeom prst="rect">
            <a:avLst/>
          </a:prstGeom>
        </p:spPr>
      </p:pic>
      <p:pic>
        <p:nvPicPr>
          <p:cNvPr id="6" name="図 5">
            <a:extLst>
              <a:ext uri="{FF2B5EF4-FFF2-40B4-BE49-F238E27FC236}">
                <a16:creationId xmlns:a16="http://schemas.microsoft.com/office/drawing/2014/main" id="{DF892B29-E127-D23C-E8F5-21D34730E9F0}"/>
              </a:ext>
            </a:extLst>
          </p:cNvPr>
          <p:cNvPicPr>
            <a:picLocks noChangeAspect="1"/>
          </p:cNvPicPr>
          <p:nvPr/>
        </p:nvPicPr>
        <p:blipFill>
          <a:blip r:embed="rId5"/>
          <a:stretch>
            <a:fillRect/>
          </a:stretch>
        </p:blipFill>
        <p:spPr>
          <a:xfrm>
            <a:off x="12504712" y="4554397"/>
            <a:ext cx="2521418" cy="664522"/>
          </a:xfrm>
          <a:prstGeom prst="rect">
            <a:avLst/>
          </a:prstGeom>
        </p:spPr>
      </p:pic>
      <p:sp>
        <p:nvSpPr>
          <p:cNvPr id="4"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2</a:t>
            </a:fld>
            <a:endParaRPr kumimoji="1" lang="ja-JP" altLang="en-US" sz="2000" dirty="0"/>
          </a:p>
        </p:txBody>
      </p:sp>
      <p:sp>
        <p:nvSpPr>
          <p:cNvPr id="8" name="テキスト ボックス 7"/>
          <p:cNvSpPr txBox="1"/>
          <p:nvPr/>
        </p:nvSpPr>
        <p:spPr>
          <a:xfrm>
            <a:off x="2423592" y="3010448"/>
            <a:ext cx="8129652" cy="769441"/>
          </a:xfrm>
          <a:prstGeom prst="rect">
            <a:avLst/>
          </a:prstGeom>
          <a:noFill/>
        </p:spPr>
        <p:txBody>
          <a:bodyPr wrap="square" rtlCol="0">
            <a:spAutoFit/>
          </a:bodyPr>
          <a:lstStyle/>
          <a:p>
            <a:r>
              <a:rPr kumimoji="1" lang="ja-JP" altLang="en-US" sz="4000" dirty="0">
                <a:solidFill>
                  <a:schemeClr val="tx1">
                    <a:lumMod val="65000"/>
                    <a:lumOff val="35000"/>
                  </a:schemeClr>
                </a:solidFill>
                <a:latin typeface="BIZ UDP明朝 Medium" panose="02020500000000000000" pitchFamily="18" charset="-128"/>
                <a:ea typeface="BIZ UDP明朝 Medium" panose="02020500000000000000" pitchFamily="18" charset="-128"/>
              </a:rPr>
              <a:t>うってつけの素晴らしい</a:t>
            </a:r>
            <a:r>
              <a:rPr kumimoji="1" lang="ja-JP" altLang="en-US" sz="4400" dirty="0">
                <a:solidFill>
                  <a:schemeClr val="tx1">
                    <a:lumMod val="65000"/>
                    <a:lumOff val="35000"/>
                  </a:schemeClr>
                </a:solidFill>
                <a:latin typeface="BIZ UDP明朝 Medium" panose="02020500000000000000" pitchFamily="18" charset="-128"/>
                <a:ea typeface="BIZ UDP明朝 Medium" panose="02020500000000000000" pitchFamily="18" charset="-128"/>
              </a:rPr>
              <a:t>被写体</a:t>
            </a:r>
            <a:endParaRPr kumimoji="1" lang="ja-JP" altLang="en-US" sz="4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p:txBody>
      </p:sp>
      <p:sp>
        <p:nvSpPr>
          <p:cNvPr id="9" name="テキスト ボックス 8"/>
          <p:cNvSpPr txBox="1"/>
          <p:nvPr/>
        </p:nvSpPr>
        <p:spPr>
          <a:xfrm>
            <a:off x="8832304" y="6007070"/>
            <a:ext cx="2404982" cy="461665"/>
          </a:xfrm>
          <a:prstGeom prst="rect">
            <a:avLst/>
          </a:prstGeom>
          <a:noFill/>
        </p:spPr>
        <p:txBody>
          <a:bodyPr wrap="square" rtlCol="0">
            <a:spAutoFit/>
          </a:bodyPr>
          <a:lstStyle/>
          <a:p>
            <a:r>
              <a:rPr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rPr>
              <a:t>しかも、一枚で！</a:t>
            </a:r>
            <a:endParaRPr kumimoji="1"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7" name="テキスト ボックス 6"/>
          <p:cNvSpPr txBox="1"/>
          <p:nvPr/>
        </p:nvSpPr>
        <p:spPr>
          <a:xfrm>
            <a:off x="2567608" y="4200454"/>
            <a:ext cx="8129652" cy="707886"/>
          </a:xfrm>
          <a:prstGeom prst="rect">
            <a:avLst/>
          </a:prstGeom>
          <a:noFill/>
        </p:spPr>
        <p:txBody>
          <a:bodyPr wrap="square" rtlCol="0">
            <a:spAutoFit/>
          </a:bodyPr>
          <a:lstStyle/>
          <a:p>
            <a:r>
              <a:rPr kumimoji="1" lang="ja-JP" altLang="en-US" sz="4000" dirty="0">
                <a:solidFill>
                  <a:schemeClr val="tx1">
                    <a:lumMod val="65000"/>
                    <a:lumOff val="35000"/>
                  </a:schemeClr>
                </a:solidFill>
                <a:latin typeface="BIZ UDP明朝 Medium" panose="02020500000000000000" pitchFamily="18" charset="-128"/>
                <a:ea typeface="BIZ UDP明朝 Medium" panose="02020500000000000000" pitchFamily="18" charset="-128"/>
              </a:rPr>
              <a:t>素晴らしい</a:t>
            </a:r>
            <a:r>
              <a:rPr kumimoji="1" lang="ja-JP" altLang="en-US" sz="4000" dirty="0" err="1">
                <a:solidFill>
                  <a:schemeClr val="tx1">
                    <a:lumMod val="65000"/>
                    <a:lumOff val="35000"/>
                  </a:schemeClr>
                </a:solidFill>
                <a:latin typeface="BIZ UDP明朝 Medium" panose="02020500000000000000" pitchFamily="18" charset="-128"/>
                <a:ea typeface="BIZ UDP明朝 Medium" panose="02020500000000000000" pitchFamily="18" charset="-128"/>
              </a:rPr>
              <a:t>撮れ</a:t>
            </a:r>
            <a:r>
              <a:rPr kumimoji="1" lang="ja-JP" altLang="en-US" sz="4000" dirty="0">
                <a:solidFill>
                  <a:schemeClr val="tx1">
                    <a:lumMod val="65000"/>
                    <a:lumOff val="35000"/>
                  </a:schemeClr>
                </a:solidFill>
                <a:latin typeface="BIZ UDP明朝 Medium" panose="02020500000000000000" pitchFamily="18" charset="-128"/>
                <a:ea typeface="BIZ UDP明朝 Medium" panose="02020500000000000000" pitchFamily="18" charset="-128"/>
              </a:rPr>
              <a:t>方</a:t>
            </a:r>
          </a:p>
        </p:txBody>
      </p:sp>
      <p:sp>
        <p:nvSpPr>
          <p:cNvPr id="10" name="テキスト ボックス 9"/>
          <p:cNvSpPr txBox="1"/>
          <p:nvPr/>
        </p:nvSpPr>
        <p:spPr>
          <a:xfrm>
            <a:off x="1917429" y="1982419"/>
            <a:ext cx="8129652" cy="461665"/>
          </a:xfrm>
          <a:prstGeom prst="rect">
            <a:avLst/>
          </a:prstGeom>
          <a:noFill/>
        </p:spPr>
        <p:txBody>
          <a:bodyPr wrap="square" rtlCol="0">
            <a:spAutoFit/>
          </a:bodyPr>
          <a:lstStyle/>
          <a:p>
            <a:r>
              <a:rPr kumimoji="1" lang="en-US" altLang="ja-JP" sz="2400" dirty="0">
                <a:solidFill>
                  <a:schemeClr val="tx1">
                    <a:lumMod val="75000"/>
                    <a:lumOff val="25000"/>
                  </a:schemeClr>
                </a:solidFill>
                <a:latin typeface="BIZ UDP明朝 Medium" panose="02020500000000000000" pitchFamily="18" charset="-128"/>
                <a:ea typeface="BIZ UDP明朝 Medium" panose="02020500000000000000" pitchFamily="18" charset="-128"/>
              </a:rPr>
              <a:t>Instagram</a:t>
            </a:r>
            <a:r>
              <a:rPr kumimoji="1" lang="ja-JP" altLang="en-US" sz="2400" dirty="0">
                <a:solidFill>
                  <a:schemeClr val="tx1">
                    <a:lumMod val="65000"/>
                    <a:lumOff val="35000"/>
                  </a:schemeClr>
                </a:solidFill>
                <a:latin typeface="BIZ UDP明朝 Medium" panose="02020500000000000000" pitchFamily="18" charset="-128"/>
                <a:ea typeface="BIZ UDP明朝 Medium" panose="02020500000000000000" pitchFamily="18" charset="-128"/>
              </a:rPr>
              <a:t>をはじめとする</a:t>
            </a:r>
            <a:r>
              <a:rPr kumimoji="1" lang="en-US" altLang="ja-JP" sz="2400" dirty="0">
                <a:solidFill>
                  <a:schemeClr val="tx1">
                    <a:lumMod val="65000"/>
                    <a:lumOff val="35000"/>
                  </a:schemeClr>
                </a:solidFill>
                <a:latin typeface="BIZ UDP明朝 Medium" panose="02020500000000000000" pitchFamily="18" charset="-128"/>
                <a:ea typeface="BIZ UDP明朝 Medium" panose="02020500000000000000" pitchFamily="18" charset="-128"/>
              </a:rPr>
              <a:t>SNS</a:t>
            </a:r>
            <a:r>
              <a:rPr kumimoji="1" lang="ja-JP" altLang="en-US" sz="2400" dirty="0">
                <a:solidFill>
                  <a:schemeClr val="tx1">
                    <a:lumMod val="65000"/>
                    <a:lumOff val="35000"/>
                  </a:schemeClr>
                </a:solidFill>
                <a:latin typeface="BIZ UDP明朝 Medium" panose="02020500000000000000" pitchFamily="18" charset="-128"/>
                <a:ea typeface="BIZ UDP明朝 Medium" panose="02020500000000000000" pitchFamily="18" charset="-128"/>
              </a:rPr>
              <a:t>の投稿に、</a:t>
            </a:r>
            <a:endParaRPr kumimoji="1" lang="ja-JP" altLang="en-US" sz="4000" dirty="0">
              <a:solidFill>
                <a:schemeClr val="tx1">
                  <a:lumMod val="65000"/>
                  <a:lumOff val="35000"/>
                </a:schemeClr>
              </a:solidFill>
              <a:latin typeface="BIZ UDP明朝 Medium" panose="02020500000000000000" pitchFamily="18" charset="-128"/>
              <a:ea typeface="BIZ UDP明朝 Medium" panose="02020500000000000000" pitchFamily="18" charset="-128"/>
            </a:endParaRPr>
          </a:p>
        </p:txBody>
      </p:sp>
      <p:sp>
        <p:nvSpPr>
          <p:cNvPr id="14" name="テキスト ボックス 13">
            <a:extLst>
              <a:ext uri="{FF2B5EF4-FFF2-40B4-BE49-F238E27FC236}">
                <a16:creationId xmlns:a16="http://schemas.microsoft.com/office/drawing/2014/main" id="{FBBD9F66-397B-8ED5-A8F7-6FAA5632BA10}"/>
              </a:ext>
            </a:extLst>
          </p:cNvPr>
          <p:cNvSpPr txBox="1"/>
          <p:nvPr/>
        </p:nvSpPr>
        <p:spPr>
          <a:xfrm>
            <a:off x="551384" y="260648"/>
            <a:ext cx="432048" cy="461665"/>
          </a:xfrm>
          <a:prstGeom prst="rect">
            <a:avLst/>
          </a:prstGeom>
          <a:noFill/>
        </p:spPr>
        <p:txBody>
          <a:bodyPr wrap="square" rtlCol="0">
            <a:spAutoFit/>
          </a:bodyPr>
          <a:lstStyle/>
          <a:p>
            <a:r>
              <a:rPr kumimoji="1" lang="ja-JP" altLang="en-US" sz="2400" dirty="0">
                <a:solidFill>
                  <a:srgbClr val="5FABDB"/>
                </a:solidFill>
              </a:rPr>
              <a:t>ば</a:t>
            </a:r>
          </a:p>
        </p:txBody>
      </p:sp>
      <p:sp>
        <p:nvSpPr>
          <p:cNvPr id="2" name="タイトル 1"/>
          <p:cNvSpPr>
            <a:spLocks noGrp="1"/>
          </p:cNvSpPr>
          <p:nvPr>
            <p:ph type="ctrTitle"/>
          </p:nvPr>
        </p:nvSpPr>
        <p:spPr>
          <a:xfrm>
            <a:off x="446869" y="527530"/>
            <a:ext cx="11784632" cy="707887"/>
          </a:xfrm>
          <a:solidFill>
            <a:schemeClr val="bg1">
              <a:alpha val="0"/>
            </a:schemeClr>
          </a:solidFill>
        </p:spPr>
        <p:txBody>
          <a:bodyPr>
            <a:noAutofit/>
          </a:bodyPr>
          <a:lstStyle/>
          <a:p>
            <a:pPr algn="l"/>
            <a:r>
              <a:rPr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映えるとは？</a:t>
            </a:r>
            <a:endPar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3408754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400"/>
                                        <p:tgtEl>
                                          <p:spTgt spid="8"/>
                                        </p:tgtEl>
                                      </p:cBhvr>
                                    </p:animEffect>
                                  </p:childTnLst>
                                </p:cTn>
                              </p:par>
                            </p:childTnLst>
                          </p:cTn>
                        </p:par>
                        <p:par>
                          <p:cTn id="18" fill="hold">
                            <p:stCondLst>
                              <p:cond delay="14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0" y="0"/>
            <a:ext cx="12192000" cy="675142"/>
          </a:xfrm>
          <a:solidFill>
            <a:schemeClr val="bg1">
              <a:lumMod val="95000"/>
            </a:schemeClr>
          </a:solidFill>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ja-JP" altLang="ja-JP" sz="3600" dirty="0"/>
              <a:t>　</a:t>
            </a:r>
            <a:r>
              <a:rPr lang="en-US" altLang="ja-JP" sz="2800" dirty="0">
                <a:latin typeface="ＭＳ 明朝" panose="02020609040205080304" pitchFamily="17" charset="-128"/>
                <a:ea typeface="ＭＳ 明朝" panose="02020609040205080304" pitchFamily="17" charset="-128"/>
              </a:rPr>
              <a:t>§</a:t>
            </a:r>
            <a:r>
              <a:rPr lang="ja-JP" altLang="en-US" sz="2800" dirty="0">
                <a:latin typeface="ＭＳ 明朝" panose="02020609040205080304" pitchFamily="17" charset="-128"/>
                <a:ea typeface="ＭＳ 明朝" panose="02020609040205080304" pitchFamily="17" charset="-128"/>
              </a:rPr>
              <a:t>２－２　プロパティありの詳細表示</a:t>
            </a:r>
            <a:endParaRPr lang="ja-JP" altLang="ja-JP" sz="2800" dirty="0">
              <a:latin typeface="ＭＳ 明朝" panose="02020609040205080304" pitchFamily="17" charset="-128"/>
              <a:ea typeface="ＭＳ 明朝" panose="02020609040205080304" pitchFamily="17" charset="-128"/>
            </a:endParaRPr>
          </a:p>
        </p:txBody>
      </p:sp>
      <p:sp>
        <p:nvSpPr>
          <p:cNvPr id="6" name="Text Box 3"/>
          <p:cNvSpPr txBox="1">
            <a:spLocks noChangeArrowheads="1"/>
          </p:cNvSpPr>
          <p:nvPr/>
        </p:nvSpPr>
        <p:spPr bwMode="auto">
          <a:xfrm>
            <a:off x="11165071" y="6381750"/>
            <a:ext cx="1026929"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ＭＳ Ｐゴシック" panose="020B0600070205080204" pitchFamily="50" charset="-128"/>
              </a:defRPr>
            </a:lvl9pPr>
          </a:lstStyle>
          <a:p>
            <a:pPr algn="ctr" eaLnBrk="1" hangingPunct="1">
              <a:buSzPct val="100000"/>
            </a:pPr>
            <a:fld id="{BE04FB93-448D-4000-AEB1-2DE0C9D0D4C5}" type="slidenum">
              <a:rPr lang="en-US" altLang="ja-JP" sz="2400">
                <a:solidFill>
                  <a:schemeClr val="tx1">
                    <a:lumMod val="50000"/>
                    <a:lumOff val="50000"/>
                  </a:schemeClr>
                </a:solidFill>
                <a:latin typeface="Palatino Linotype" panose="02040502050505030304" pitchFamily="18" charset="0"/>
                <a:ea typeface="ＭＳ Ｐ明朝" panose="02020600040205080304" pitchFamily="18" charset="-128"/>
              </a:rPr>
              <a:pPr algn="ctr" eaLnBrk="1" hangingPunct="1">
                <a:buSzPct val="100000"/>
              </a:pPr>
              <a:t>20</a:t>
            </a:fld>
            <a:endParaRPr lang="en-US" altLang="ja-JP" sz="2400" dirty="0">
              <a:solidFill>
                <a:schemeClr val="tx1">
                  <a:lumMod val="50000"/>
                  <a:lumOff val="50000"/>
                </a:schemeClr>
              </a:solidFill>
              <a:latin typeface="Palatino Linotype" panose="02040502050505030304" pitchFamily="18" charset="0"/>
              <a:ea typeface="ＭＳ Ｐ明朝" panose="02020600040205080304" pitchFamily="18" charset="-128"/>
            </a:endParaRPr>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4848"/>
            <a:ext cx="8256240" cy="6192180"/>
          </a:xfrm>
          <a:prstGeom prst="rect">
            <a:avLst/>
          </a:prstGeom>
        </p:spPr>
      </p:pic>
    </p:spTree>
    <p:extLst>
      <p:ext uri="{BB962C8B-B14F-4D97-AF65-F5344CB8AC3E}">
        <p14:creationId xmlns:p14="http://schemas.microsoft.com/office/powerpoint/2010/main" val="21528068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図 4" descr="男, 座る, バイク, 電話 が含まれている画像&#10;&#10;自動的に生成された説明">
            <a:extLst>
              <a:ext uri="{FF2B5EF4-FFF2-40B4-BE49-F238E27FC236}">
                <a16:creationId xmlns:a16="http://schemas.microsoft.com/office/drawing/2014/main" id="{45A6D620-C9CE-539C-90F0-811A2CA19D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488" y="3338556"/>
            <a:ext cx="6122324" cy="3441469"/>
          </a:xfrm>
          <a:prstGeom prst="rect">
            <a:avLst/>
          </a:prstGeom>
        </p:spPr>
      </p:pic>
      <p:sp>
        <p:nvSpPr>
          <p:cNvPr id="13" name="正方形/長方形 12">
            <a:extLst>
              <a:ext uri="{FF2B5EF4-FFF2-40B4-BE49-F238E27FC236}">
                <a16:creationId xmlns:a16="http://schemas.microsoft.com/office/drawing/2014/main" id="{134A928E-C660-4B55-8307-F0E4035FE633}"/>
              </a:ext>
            </a:extLst>
          </p:cNvPr>
          <p:cNvSpPr/>
          <p:nvPr/>
        </p:nvSpPr>
        <p:spPr>
          <a:xfrm>
            <a:off x="2501880" y="1266528"/>
            <a:ext cx="3175676" cy="2730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BIZ UDゴシック" panose="020B0400000000000000" pitchFamily="49" charset="-128"/>
                <a:ea typeface="BIZ UDゴシック" panose="020B0400000000000000" pitchFamily="49" charset="-128"/>
              </a:rPr>
              <a:t>室蘭開発建設　苫小牧道路事務所</a:t>
            </a:r>
          </a:p>
        </p:txBody>
      </p:sp>
      <p:sp>
        <p:nvSpPr>
          <p:cNvPr id="14" name="正方形/長方形 13">
            <a:extLst>
              <a:ext uri="{FF2B5EF4-FFF2-40B4-BE49-F238E27FC236}">
                <a16:creationId xmlns:a16="http://schemas.microsoft.com/office/drawing/2014/main" id="{D2DD8408-30B0-4066-8BA5-3E2D9AAF85D2}"/>
              </a:ext>
            </a:extLst>
          </p:cNvPr>
          <p:cNvSpPr/>
          <p:nvPr/>
        </p:nvSpPr>
        <p:spPr>
          <a:xfrm>
            <a:off x="1631504" y="1268760"/>
            <a:ext cx="870375" cy="27083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2E77A004-ACB5-4839-AFD3-67AE4D6187FD}"/>
              </a:ext>
            </a:extLst>
          </p:cNvPr>
          <p:cNvSpPr/>
          <p:nvPr/>
        </p:nvSpPr>
        <p:spPr>
          <a:xfrm>
            <a:off x="1631504" y="1268761"/>
            <a:ext cx="870376" cy="267625"/>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solidFill>
                  <a:schemeClr val="bg1"/>
                </a:solidFill>
                <a:latin typeface="BIZ UDゴシック" panose="020B0400000000000000" pitchFamily="49" charset="-128"/>
                <a:ea typeface="BIZ UDゴシック" panose="020B0400000000000000" pitchFamily="49" charset="-128"/>
              </a:rPr>
              <a:t>推 薦 者</a:t>
            </a:r>
          </a:p>
        </p:txBody>
      </p:sp>
      <p:grpSp>
        <p:nvGrpSpPr>
          <p:cNvPr id="9" name="グループ化 8">
            <a:extLst>
              <a:ext uri="{FF2B5EF4-FFF2-40B4-BE49-F238E27FC236}">
                <a16:creationId xmlns:a16="http://schemas.microsoft.com/office/drawing/2014/main" id="{8701EE6C-7993-B851-AAC3-C56BED18589A}"/>
              </a:ext>
            </a:extLst>
          </p:cNvPr>
          <p:cNvGrpSpPr/>
          <p:nvPr/>
        </p:nvGrpSpPr>
        <p:grpSpPr>
          <a:xfrm>
            <a:off x="1617434" y="1627469"/>
            <a:ext cx="4046054" cy="1741349"/>
            <a:chOff x="107501" y="1562190"/>
            <a:chExt cx="4046054" cy="1741349"/>
          </a:xfrm>
        </p:grpSpPr>
        <p:sp>
          <p:nvSpPr>
            <p:cNvPr id="19" name="テキスト ボックス 18"/>
            <p:cNvSpPr txBox="1"/>
            <p:nvPr/>
          </p:nvSpPr>
          <p:spPr>
            <a:xfrm>
              <a:off x="1080968" y="3088095"/>
              <a:ext cx="64" cy="215444"/>
            </a:xfrm>
            <a:prstGeom prst="rect">
              <a:avLst/>
            </a:prstGeom>
            <a:solidFill>
              <a:schemeClr val="bg1"/>
            </a:solidFill>
          </p:spPr>
          <p:txBody>
            <a:bodyPr wrap="none" lIns="0" tIns="0" rIns="0" bIns="0" rtlCol="0">
              <a:spAutoFit/>
            </a:bodyPr>
            <a:lstStyle/>
            <a:p>
              <a:pPr algn="ctr"/>
              <a:endParaRPr lang="ja-JP" altLang="en-US" sz="1400" dirty="0">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62F4CB4F-C002-4A17-81E9-44A49F8F69AC}"/>
                </a:ext>
              </a:extLst>
            </p:cNvPr>
            <p:cNvSpPr/>
            <p:nvPr/>
          </p:nvSpPr>
          <p:spPr>
            <a:xfrm>
              <a:off x="977880" y="1562190"/>
              <a:ext cx="3175675" cy="2622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BIZ UDゴシック" panose="020B0400000000000000" pitchFamily="49" charset="-128"/>
                  <a:ea typeface="BIZ UDゴシック" panose="020B0400000000000000" pitchFamily="49" charset="-128"/>
                </a:rPr>
                <a:t>株式会社出口組</a:t>
              </a:r>
            </a:p>
          </p:txBody>
        </p:sp>
        <p:sp>
          <p:nvSpPr>
            <p:cNvPr id="16" name="正方形/長方形 15">
              <a:extLst>
                <a:ext uri="{FF2B5EF4-FFF2-40B4-BE49-F238E27FC236}">
                  <a16:creationId xmlns:a16="http://schemas.microsoft.com/office/drawing/2014/main" id="{C12F8641-6F1C-4873-91E6-D61E0889189B}"/>
                </a:ext>
              </a:extLst>
            </p:cNvPr>
            <p:cNvSpPr/>
            <p:nvPr/>
          </p:nvSpPr>
          <p:spPr>
            <a:xfrm>
              <a:off x="107504" y="1562190"/>
              <a:ext cx="870375" cy="26227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BIZ UDゴシック" panose="020B0400000000000000" pitchFamily="49" charset="-128"/>
                <a:ea typeface="BIZ UDゴシック" panose="020B0400000000000000" pitchFamily="49" charset="-128"/>
              </a:endParaRPr>
            </a:p>
          </p:txBody>
        </p:sp>
        <p:sp>
          <p:nvSpPr>
            <p:cNvPr id="17" name="正方形/長方形 16">
              <a:extLst>
                <a:ext uri="{FF2B5EF4-FFF2-40B4-BE49-F238E27FC236}">
                  <a16:creationId xmlns:a16="http://schemas.microsoft.com/office/drawing/2014/main" id="{DE291446-79E6-4658-8BEA-A1C4A6D85CE7}"/>
                </a:ext>
              </a:extLst>
            </p:cNvPr>
            <p:cNvSpPr/>
            <p:nvPr/>
          </p:nvSpPr>
          <p:spPr>
            <a:xfrm>
              <a:off x="977880" y="1852454"/>
              <a:ext cx="3175675" cy="2622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BIZ UDゴシック" panose="020B0400000000000000" pitchFamily="49" charset="-128"/>
                  <a:ea typeface="BIZ UDゴシック" panose="020B0400000000000000" pitchFamily="49" charset="-128"/>
                </a:rPr>
                <a:t>北海道日高郡新ひだか町</a:t>
              </a:r>
            </a:p>
          </p:txBody>
        </p:sp>
        <p:sp>
          <p:nvSpPr>
            <p:cNvPr id="18" name="正方形/長方形 17">
              <a:extLst>
                <a:ext uri="{FF2B5EF4-FFF2-40B4-BE49-F238E27FC236}">
                  <a16:creationId xmlns:a16="http://schemas.microsoft.com/office/drawing/2014/main" id="{A998BABB-A844-47CC-9AFB-B2BAFA3FD399}"/>
                </a:ext>
              </a:extLst>
            </p:cNvPr>
            <p:cNvSpPr/>
            <p:nvPr/>
          </p:nvSpPr>
          <p:spPr>
            <a:xfrm>
              <a:off x="107504" y="1852454"/>
              <a:ext cx="870375" cy="26320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BIZ UDゴシック" panose="020B0400000000000000" pitchFamily="49" charset="-128"/>
                <a:ea typeface="BIZ UDゴシック" panose="020B0400000000000000" pitchFamily="49" charset="-128"/>
              </a:endParaRPr>
            </a:p>
          </p:txBody>
        </p:sp>
        <p:sp>
          <p:nvSpPr>
            <p:cNvPr id="20" name="正方形/長方形 19">
              <a:extLst>
                <a:ext uri="{FF2B5EF4-FFF2-40B4-BE49-F238E27FC236}">
                  <a16:creationId xmlns:a16="http://schemas.microsoft.com/office/drawing/2014/main" id="{8D0C3652-7160-44F7-BFE5-1B9AB8542BFF}"/>
                </a:ext>
              </a:extLst>
            </p:cNvPr>
            <p:cNvSpPr/>
            <p:nvPr/>
          </p:nvSpPr>
          <p:spPr>
            <a:xfrm>
              <a:off x="107501" y="2142718"/>
              <a:ext cx="4046053" cy="113657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200" dirty="0">
                  <a:solidFill>
                    <a:schemeClr val="tx1"/>
                  </a:solidFill>
                  <a:latin typeface="BIZ UDゴシック" panose="020B0400000000000000" pitchFamily="49" charset="-128"/>
                  <a:ea typeface="BIZ UDゴシック" panose="020B0400000000000000" pitchFamily="49" charset="-128"/>
                </a:rPr>
                <a:t>工事概要　◆橋梁下部工事</a:t>
              </a:r>
              <a:endParaRPr lang="en-US" altLang="ja-JP" sz="1200" dirty="0">
                <a:solidFill>
                  <a:schemeClr val="tx1"/>
                </a:solidFill>
                <a:latin typeface="BIZ UDゴシック" panose="020B0400000000000000" pitchFamily="49" charset="-128"/>
                <a:ea typeface="BIZ UDゴシック" panose="020B0400000000000000" pitchFamily="49" charset="-128"/>
              </a:endParaRPr>
            </a:p>
            <a:p>
              <a:r>
                <a:rPr lang="ja-JP" altLang="en-US" sz="1200" dirty="0">
                  <a:solidFill>
                    <a:schemeClr val="tx1"/>
                  </a:solidFill>
                  <a:latin typeface="BIZ UDゴシック" panose="020B0400000000000000" pitchFamily="49" charset="-128"/>
                  <a:ea typeface="BIZ UDゴシック" panose="020B0400000000000000" pitchFamily="49" charset="-128"/>
                </a:rPr>
                <a:t>　真沼津川橋Ａ２橋台</a:t>
              </a:r>
            </a:p>
            <a:p>
              <a:r>
                <a:rPr lang="ja-JP" altLang="en-US" sz="1200" dirty="0">
                  <a:solidFill>
                    <a:schemeClr val="tx1"/>
                  </a:solidFill>
                  <a:latin typeface="BIZ UDゴシック" panose="020B0400000000000000" pitchFamily="49" charset="-128"/>
                  <a:ea typeface="BIZ UDゴシック" panose="020B0400000000000000" pitchFamily="49" charset="-128"/>
                </a:rPr>
                <a:t>　（コンクリートＶ＝８８０ｍ３、鉄筋Ｖ＝６９ｔ）</a:t>
              </a:r>
            </a:p>
            <a:p>
              <a:r>
                <a:rPr lang="ja-JP" altLang="en-US" sz="1200" dirty="0">
                  <a:solidFill>
                    <a:schemeClr val="tx1"/>
                  </a:solidFill>
                  <a:latin typeface="BIZ UDゴシック" panose="020B0400000000000000" pitchFamily="49" charset="-128"/>
                  <a:ea typeface="BIZ UDゴシック" panose="020B0400000000000000" pitchFamily="49" charset="-128"/>
                </a:rPr>
                <a:t>　基礎工（鋼管杭</a:t>
              </a:r>
              <a:r>
                <a:rPr lang="en-US" altLang="ja-JP" sz="1200" dirty="0">
                  <a:solidFill>
                    <a:schemeClr val="tx1"/>
                  </a:solidFill>
                  <a:latin typeface="BIZ UDゴシック" panose="020B0400000000000000" pitchFamily="49" charset="-128"/>
                  <a:ea typeface="BIZ UDゴシック" panose="020B0400000000000000" pitchFamily="49" charset="-128"/>
                </a:rPr>
                <a:t>φ</a:t>
              </a:r>
              <a:r>
                <a:rPr lang="ja-JP" altLang="en-US" sz="1200" dirty="0">
                  <a:solidFill>
                    <a:schemeClr val="tx1"/>
                  </a:solidFill>
                  <a:latin typeface="BIZ UDゴシック" panose="020B0400000000000000" pitchFamily="49" charset="-128"/>
                  <a:ea typeface="BIZ UDゴシック" panose="020B0400000000000000" pitchFamily="49" charset="-128"/>
                </a:rPr>
                <a:t>８００　Ｎ＝４０本）</a:t>
              </a:r>
            </a:p>
            <a:p>
              <a:r>
                <a:rPr lang="ja-JP" altLang="en-US" sz="1200" dirty="0">
                  <a:solidFill>
                    <a:schemeClr val="tx1"/>
                  </a:solidFill>
                  <a:latin typeface="BIZ UDゴシック" panose="020B0400000000000000" pitchFamily="49" charset="-128"/>
                  <a:ea typeface="BIZ UDゴシック" panose="020B0400000000000000" pitchFamily="49" charset="-128"/>
                </a:rPr>
                <a:t>　土留・仮締切工（鋼矢板</a:t>
              </a:r>
              <a:r>
                <a:rPr lang="en-US" altLang="ja-JP" sz="1200" dirty="0">
                  <a:solidFill>
                    <a:schemeClr val="tx1"/>
                  </a:solidFill>
                  <a:latin typeface="BIZ UDゴシック" panose="020B0400000000000000" pitchFamily="49" charset="-128"/>
                  <a:ea typeface="BIZ UDゴシック" panose="020B0400000000000000" pitchFamily="49" charset="-128"/>
                </a:rPr>
                <a:t>Ⅲ</a:t>
              </a:r>
              <a:r>
                <a:rPr lang="ja-JP" altLang="en-US" sz="1200" dirty="0">
                  <a:solidFill>
                    <a:schemeClr val="tx1"/>
                  </a:solidFill>
                  <a:latin typeface="BIZ UDゴシック" panose="020B0400000000000000" pitchFamily="49" charset="-128"/>
                  <a:ea typeface="BIZ UDゴシック" panose="020B0400000000000000" pitchFamily="49" charset="-128"/>
                </a:rPr>
                <a:t>型Ｎ＝１８８枚）</a:t>
              </a:r>
            </a:p>
            <a:p>
              <a:endParaRPr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6" name="正方形/長方形 5">
              <a:extLst>
                <a:ext uri="{FF2B5EF4-FFF2-40B4-BE49-F238E27FC236}">
                  <a16:creationId xmlns:a16="http://schemas.microsoft.com/office/drawing/2014/main" id="{31D3CD47-E90C-404D-ADF2-3910BD79716A}"/>
                </a:ext>
              </a:extLst>
            </p:cNvPr>
            <p:cNvSpPr/>
            <p:nvPr/>
          </p:nvSpPr>
          <p:spPr>
            <a:xfrm>
              <a:off x="107502" y="1565400"/>
              <a:ext cx="870375" cy="259063"/>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solidFill>
                    <a:schemeClr val="bg1"/>
                  </a:solidFill>
                  <a:latin typeface="BIZ UDゴシック" panose="020B0400000000000000" pitchFamily="49" charset="-128"/>
                  <a:ea typeface="BIZ UDゴシック" panose="020B0400000000000000" pitchFamily="49" charset="-128"/>
                </a:rPr>
                <a:t>業 者 名</a:t>
              </a:r>
            </a:p>
          </p:txBody>
        </p:sp>
        <p:sp>
          <p:nvSpPr>
            <p:cNvPr id="7" name="正方形/長方形 6">
              <a:extLst>
                <a:ext uri="{FF2B5EF4-FFF2-40B4-BE49-F238E27FC236}">
                  <a16:creationId xmlns:a16="http://schemas.microsoft.com/office/drawing/2014/main" id="{35453DE8-E7B1-4072-84C7-D56A03BDC790}"/>
                </a:ext>
              </a:extLst>
            </p:cNvPr>
            <p:cNvSpPr/>
            <p:nvPr/>
          </p:nvSpPr>
          <p:spPr>
            <a:xfrm>
              <a:off x="107502" y="1853478"/>
              <a:ext cx="870375" cy="259063"/>
            </a:xfrm>
            <a:prstGeom prst="rect">
              <a:avLst/>
            </a:prstGeom>
            <a:noFill/>
            <a:ln>
              <a:noFill/>
            </a:ln>
          </p:spPr>
          <p:style>
            <a:lnRef idx="1">
              <a:schemeClr val="dk1"/>
            </a:lnRef>
            <a:fillRef idx="2">
              <a:schemeClr val="dk1"/>
            </a:fillRef>
            <a:effectRef idx="1">
              <a:schemeClr val="dk1"/>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1200" dirty="0">
                  <a:solidFill>
                    <a:schemeClr val="bg1"/>
                  </a:solidFill>
                  <a:latin typeface="BIZ UDゴシック" panose="020B0400000000000000" pitchFamily="49" charset="-128"/>
                  <a:ea typeface="BIZ UDゴシック" panose="020B0400000000000000" pitchFamily="49" charset="-128"/>
                </a:rPr>
                <a:t>施工場所</a:t>
              </a:r>
            </a:p>
          </p:txBody>
        </p:sp>
      </p:grpSp>
      <p:pic>
        <p:nvPicPr>
          <p:cNvPr id="37" name="図 36">
            <a:extLst>
              <a:ext uri="{FF2B5EF4-FFF2-40B4-BE49-F238E27FC236}">
                <a16:creationId xmlns:a16="http://schemas.microsoft.com/office/drawing/2014/main" id="{00000000-0008-0000-0100-000004000000}"/>
              </a:ext>
            </a:extLst>
          </p:cNvPr>
          <p:cNvPicPr>
            <a:picLocks noChangeAspect="1"/>
          </p:cNvPicPr>
          <p:nvPr/>
        </p:nvPicPr>
        <p:blipFill rotWithShape="1">
          <a:blip r:embed="rId4"/>
          <a:srcRect l="46646" t="29269" r="38340" b="26837"/>
          <a:stretch/>
        </p:blipFill>
        <p:spPr>
          <a:xfrm>
            <a:off x="6690228" y="1567661"/>
            <a:ext cx="3582086" cy="1755574"/>
          </a:xfrm>
          <a:prstGeom prst="rect">
            <a:avLst/>
          </a:prstGeom>
        </p:spPr>
      </p:pic>
      <p:sp>
        <p:nvSpPr>
          <p:cNvPr id="38" name="フローチャート: 結合子 37">
            <a:extLst>
              <a:ext uri="{FF2B5EF4-FFF2-40B4-BE49-F238E27FC236}">
                <a16:creationId xmlns:a16="http://schemas.microsoft.com/office/drawing/2014/main" id="{73886CE2-47BD-4209-AC71-388229F8EED3}"/>
              </a:ext>
            </a:extLst>
          </p:cNvPr>
          <p:cNvSpPr/>
          <p:nvPr/>
        </p:nvSpPr>
        <p:spPr>
          <a:xfrm>
            <a:off x="8539630" y="2775176"/>
            <a:ext cx="169814" cy="159287"/>
          </a:xfrm>
          <a:prstGeom prst="flowChartConnector">
            <a:avLst/>
          </a:prstGeom>
          <a:solidFill>
            <a:srgbClr val="FF0000">
              <a:alpha val="40000"/>
            </a:srgb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A3DF6045-554D-4069-8B7E-39BBCAC01EEC}"/>
              </a:ext>
            </a:extLst>
          </p:cNvPr>
          <p:cNvSpPr txBox="1"/>
          <p:nvPr/>
        </p:nvSpPr>
        <p:spPr>
          <a:xfrm>
            <a:off x="9405550" y="1989549"/>
            <a:ext cx="818437" cy="216024"/>
          </a:xfrm>
          <a:prstGeom prst="rect">
            <a:avLst/>
          </a:prstGeom>
          <a:solidFill>
            <a:schemeClr val="bg1"/>
          </a:solidFill>
          <a:ln w="12700">
            <a:solidFill>
              <a:schemeClr val="tx1"/>
            </a:solidFill>
          </a:ln>
        </p:spPr>
        <p:txBody>
          <a:bodyPr wrap="square" rtlCol="0">
            <a:spAutoFit/>
          </a:bodyPr>
          <a:lstStyle/>
          <a:p>
            <a:pPr algn="ctr"/>
            <a:r>
              <a:rPr lang="ja-JP" altLang="en-US" sz="800" dirty="0">
                <a:latin typeface="BIZ UDゴシック" panose="020B0400000000000000" pitchFamily="49" charset="-128"/>
                <a:ea typeface="BIZ UDゴシック" panose="020B0400000000000000" pitchFamily="49" charset="-128"/>
              </a:rPr>
              <a:t>施工箇所</a:t>
            </a:r>
          </a:p>
        </p:txBody>
      </p:sp>
      <p:cxnSp>
        <p:nvCxnSpPr>
          <p:cNvPr id="11" name="直線コネクタ 10"/>
          <p:cNvCxnSpPr>
            <a:cxnSpLocks/>
          </p:cNvCxnSpPr>
          <p:nvPr/>
        </p:nvCxnSpPr>
        <p:spPr>
          <a:xfrm flipV="1">
            <a:off x="8709445" y="2205573"/>
            <a:ext cx="696105" cy="5813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C741ACA4-3FE4-4E78-9B8E-13E6063ACB43}"/>
              </a:ext>
            </a:extLst>
          </p:cNvPr>
          <p:cNvSpPr txBox="1"/>
          <p:nvPr/>
        </p:nvSpPr>
        <p:spPr>
          <a:xfrm>
            <a:off x="1524000" y="551999"/>
            <a:ext cx="9144000" cy="1015663"/>
          </a:xfrm>
          <a:prstGeom prst="rect">
            <a:avLst/>
          </a:prstGeom>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200" dirty="0">
                <a:solidFill>
                  <a:schemeClr val="bg1"/>
                </a:solidFill>
                <a:latin typeface="BIZ UDゴシック" panose="020B0400000000000000" pitchFamily="49" charset="-128"/>
                <a:ea typeface="BIZ UDゴシック" panose="020B0400000000000000" pitchFamily="49" charset="-128"/>
              </a:rPr>
              <a:t>当該工事は、高規格幹線道路における橋梁下部を主とした構造物工事である。近隣には、競走馬（サラブレット）を主に生産・育成している牧場が多数存在し、施工中の騒音・振動及び土砂運搬時における特段の配慮が必要な地域であることから、ＩＣＴ施工を実施することにより、施工の効率化や工期短縮を図るなど、周辺環境への影響を最小限にすることが求められた工事である。</a:t>
            </a:r>
            <a:endParaRPr lang="en-US" altLang="ja-JP" sz="1200" dirty="0">
              <a:solidFill>
                <a:schemeClr val="bg1"/>
              </a:solidFill>
              <a:latin typeface="BIZ UDゴシック" panose="020B0400000000000000" pitchFamily="49" charset="-128"/>
              <a:ea typeface="BIZ UDゴシック" panose="020B0400000000000000" pitchFamily="49" charset="-128"/>
            </a:endParaRPr>
          </a:p>
          <a:p>
            <a:r>
              <a:rPr lang="ja-JP" altLang="en-US" sz="1200" dirty="0">
                <a:solidFill>
                  <a:schemeClr val="bg1"/>
                </a:solidFill>
                <a:latin typeface="BIZ UDゴシック" panose="020B0400000000000000" pitchFamily="49" charset="-128"/>
                <a:ea typeface="BIZ UDゴシック" panose="020B0400000000000000" pitchFamily="49" charset="-128"/>
              </a:rPr>
              <a:t>また、インフラＤＸ・</a:t>
            </a:r>
            <a:r>
              <a:rPr lang="en-US" altLang="ja-JP" sz="1200" dirty="0" err="1">
                <a:solidFill>
                  <a:schemeClr val="bg1"/>
                </a:solidFill>
                <a:latin typeface="BIZ UDゴシック" panose="020B0400000000000000" pitchFamily="49" charset="-128"/>
                <a:ea typeface="BIZ UDゴシック" panose="020B0400000000000000" pitchFamily="49" charset="-128"/>
              </a:rPr>
              <a:t>i</a:t>
            </a:r>
            <a:r>
              <a:rPr lang="en-US" altLang="ja-JP" sz="1200" dirty="0">
                <a:solidFill>
                  <a:schemeClr val="bg1"/>
                </a:solidFill>
                <a:latin typeface="BIZ UDゴシック" panose="020B0400000000000000" pitchFamily="49" charset="-128"/>
                <a:ea typeface="BIZ UDゴシック" panose="020B0400000000000000" pitchFamily="49" charset="-128"/>
              </a:rPr>
              <a:t>-CONSTRUCTION</a:t>
            </a:r>
            <a:r>
              <a:rPr lang="ja-JP" altLang="en-US" sz="1200" dirty="0">
                <a:solidFill>
                  <a:schemeClr val="bg1"/>
                </a:solidFill>
                <a:latin typeface="BIZ UDゴシック" panose="020B0400000000000000" pitchFamily="49" charset="-128"/>
                <a:ea typeface="BIZ UDゴシック" panose="020B0400000000000000" pitchFamily="49" charset="-128"/>
              </a:rPr>
              <a:t>先導事務所として開通後の維持管理の高度化のため、ＣＩＭやＧＩＳの汎用性の高い利活用を普及させる講習会や見学会を実施した。</a:t>
            </a:r>
          </a:p>
        </p:txBody>
      </p:sp>
      <p:sp>
        <p:nvSpPr>
          <p:cNvPr id="68" name="テキスト ボックス 67">
            <a:extLst>
              <a:ext uri="{FF2B5EF4-FFF2-40B4-BE49-F238E27FC236}">
                <a16:creationId xmlns:a16="http://schemas.microsoft.com/office/drawing/2014/main" id="{C741ACA4-3FE4-4E78-9B8E-13E6063ACB43}"/>
              </a:ext>
            </a:extLst>
          </p:cNvPr>
          <p:cNvSpPr txBox="1"/>
          <p:nvPr/>
        </p:nvSpPr>
        <p:spPr>
          <a:xfrm>
            <a:off x="5807968" y="3519446"/>
            <a:ext cx="4845963" cy="1015663"/>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200" dirty="0">
                <a:solidFill>
                  <a:schemeClr val="bg1"/>
                </a:solidFill>
                <a:latin typeface="BIZ UDゴシック" panose="020B0400000000000000" pitchFamily="49" charset="-128"/>
                <a:ea typeface="BIZ UDゴシック" panose="020B0400000000000000" pitchFamily="49" charset="-128"/>
              </a:rPr>
              <a:t>　「丁張りの無い現場」</a:t>
            </a:r>
          </a:p>
          <a:p>
            <a:r>
              <a:rPr lang="ja-JP" altLang="en-US" sz="1200" dirty="0">
                <a:solidFill>
                  <a:schemeClr val="bg1"/>
                </a:solidFill>
                <a:latin typeface="BIZ UDゴシック" panose="020B0400000000000000" pitchFamily="49" charset="-128"/>
                <a:ea typeface="BIZ UDゴシック" panose="020B0400000000000000" pitchFamily="49" charset="-128"/>
              </a:rPr>
              <a:t>～</a:t>
            </a:r>
            <a:r>
              <a:rPr lang="en-US" altLang="ja-JP" sz="1200" dirty="0">
                <a:solidFill>
                  <a:schemeClr val="bg1"/>
                </a:solidFill>
                <a:latin typeface="BIZ UDゴシック" panose="020B0400000000000000" pitchFamily="49" charset="-128"/>
                <a:ea typeface="BIZ UDゴシック" panose="020B0400000000000000" pitchFamily="49" charset="-128"/>
              </a:rPr>
              <a:t>GNSS</a:t>
            </a:r>
            <a:r>
              <a:rPr lang="ja-JP" altLang="en-US" sz="1200" dirty="0">
                <a:solidFill>
                  <a:schemeClr val="bg1"/>
                </a:solidFill>
                <a:latin typeface="BIZ UDゴシック" panose="020B0400000000000000" pitchFamily="49" charset="-128"/>
                <a:ea typeface="BIZ UDゴシック" panose="020B0400000000000000" pitchFamily="49" charset="-128"/>
              </a:rPr>
              <a:t>位置情報、施工設計データをもとに、操作のセミオート化～</a:t>
            </a:r>
          </a:p>
          <a:p>
            <a:r>
              <a:rPr lang="ja-JP" altLang="en-US" sz="1200" dirty="0">
                <a:solidFill>
                  <a:schemeClr val="bg1"/>
                </a:solidFill>
                <a:latin typeface="BIZ UDゴシック" panose="020B0400000000000000" pitchFamily="49" charset="-128"/>
                <a:ea typeface="BIZ UDゴシック" panose="020B0400000000000000" pitchFamily="49" charset="-128"/>
              </a:rPr>
              <a:t>掘削及び法面整形において</a:t>
            </a:r>
            <a:r>
              <a:rPr lang="en-US" altLang="ja-JP" sz="1200" dirty="0">
                <a:solidFill>
                  <a:schemeClr val="bg1"/>
                </a:solidFill>
                <a:latin typeface="BIZ UDゴシック" panose="020B0400000000000000" pitchFamily="49" charset="-128"/>
                <a:ea typeface="BIZ UDゴシック" panose="020B0400000000000000" pitchFamily="49" charset="-128"/>
              </a:rPr>
              <a:t>ICT</a:t>
            </a:r>
            <a:r>
              <a:rPr lang="ja-JP" altLang="en-US" sz="1200" dirty="0">
                <a:solidFill>
                  <a:schemeClr val="bg1"/>
                </a:solidFill>
                <a:latin typeface="BIZ UDゴシック" panose="020B0400000000000000" pitchFamily="49" charset="-128"/>
                <a:ea typeface="BIZ UDゴシック" panose="020B0400000000000000" pitchFamily="49" charset="-128"/>
              </a:rPr>
              <a:t>施工を活用。</a:t>
            </a:r>
            <a:r>
              <a:rPr lang="en-US" altLang="ja-JP" sz="1200" dirty="0">
                <a:solidFill>
                  <a:schemeClr val="bg1"/>
                </a:solidFill>
                <a:latin typeface="BIZ UDゴシック" panose="020B0400000000000000" pitchFamily="49" charset="-128"/>
                <a:ea typeface="BIZ UDゴシック" panose="020B0400000000000000" pitchFamily="49" charset="-128"/>
              </a:rPr>
              <a:t>ICT</a:t>
            </a:r>
            <a:r>
              <a:rPr lang="ja-JP" altLang="en-US" sz="1200" dirty="0">
                <a:solidFill>
                  <a:schemeClr val="bg1"/>
                </a:solidFill>
                <a:latin typeface="BIZ UDゴシック" panose="020B0400000000000000" pitchFamily="49" charset="-128"/>
                <a:ea typeface="BIZ UDゴシック" panose="020B0400000000000000" pitchFamily="49" charset="-128"/>
              </a:rPr>
              <a:t>施工に必要な三次元点群データを</a:t>
            </a:r>
            <a:r>
              <a:rPr lang="en-US" altLang="ja-JP" sz="1200" dirty="0">
                <a:solidFill>
                  <a:schemeClr val="bg1"/>
                </a:solidFill>
                <a:latin typeface="BIZ UDゴシック" panose="020B0400000000000000" pitchFamily="49" charset="-128"/>
                <a:ea typeface="BIZ UDゴシック" panose="020B0400000000000000" pitchFamily="49" charset="-128"/>
              </a:rPr>
              <a:t>UAV</a:t>
            </a:r>
            <a:r>
              <a:rPr lang="ja-JP" altLang="en-US" sz="1200" dirty="0">
                <a:solidFill>
                  <a:schemeClr val="bg1"/>
                </a:solidFill>
                <a:latin typeface="BIZ UDゴシック" panose="020B0400000000000000" pitchFamily="49" charset="-128"/>
                <a:ea typeface="BIZ UDゴシック" panose="020B0400000000000000" pitchFamily="49" charset="-128"/>
              </a:rPr>
              <a:t>測量により取得し、三次元設計データ作成後、</a:t>
            </a:r>
            <a:r>
              <a:rPr lang="en-US" altLang="ja-JP" sz="1200" dirty="0">
                <a:solidFill>
                  <a:schemeClr val="bg1"/>
                </a:solidFill>
                <a:latin typeface="BIZ UDゴシック" panose="020B0400000000000000" pitchFamily="49" charset="-128"/>
                <a:ea typeface="BIZ UDゴシック" panose="020B0400000000000000" pitchFamily="49" charset="-128"/>
              </a:rPr>
              <a:t>GNSS</a:t>
            </a:r>
            <a:r>
              <a:rPr lang="ja-JP" altLang="en-US" sz="1200" dirty="0">
                <a:solidFill>
                  <a:schemeClr val="bg1"/>
                </a:solidFill>
                <a:latin typeface="BIZ UDゴシック" panose="020B0400000000000000" pitchFamily="49" charset="-128"/>
                <a:ea typeface="BIZ UDゴシック" panose="020B0400000000000000" pitchFamily="49" charset="-128"/>
              </a:rPr>
              <a:t>移動局を搭載した建設機械マシンコントロール（</a:t>
            </a:r>
            <a:r>
              <a:rPr lang="en-US" altLang="ja-JP" sz="1200" dirty="0">
                <a:solidFill>
                  <a:schemeClr val="bg1"/>
                </a:solidFill>
                <a:latin typeface="BIZ UDゴシック" panose="020B0400000000000000" pitchFamily="49" charset="-128"/>
                <a:ea typeface="BIZ UDゴシック" panose="020B0400000000000000" pitchFamily="49" charset="-128"/>
              </a:rPr>
              <a:t>MC</a:t>
            </a:r>
            <a:r>
              <a:rPr lang="ja-JP" altLang="en-US" sz="1200" dirty="0">
                <a:solidFill>
                  <a:schemeClr val="bg1"/>
                </a:solidFill>
                <a:latin typeface="BIZ UDゴシック" panose="020B0400000000000000" pitchFamily="49" charset="-128"/>
                <a:ea typeface="BIZ UDゴシック" panose="020B0400000000000000" pitchFamily="49" charset="-128"/>
              </a:rPr>
              <a:t>）により施工 </a:t>
            </a:r>
            <a:endParaRPr lang="en-US" altLang="ja-JP" sz="1200" dirty="0">
              <a:solidFill>
                <a:schemeClr val="bg1"/>
              </a:solidFill>
              <a:latin typeface="BIZ UDゴシック" panose="020B0400000000000000" pitchFamily="49" charset="-128"/>
              <a:ea typeface="BIZ UDゴシック" panose="020B0400000000000000" pitchFamily="49" charset="-128"/>
            </a:endParaRPr>
          </a:p>
        </p:txBody>
      </p:sp>
      <p:pic>
        <p:nvPicPr>
          <p:cNvPr id="3" name="図 2" descr="グラフ&#10;&#10;自動的に生成された説明">
            <a:extLst>
              <a:ext uri="{FF2B5EF4-FFF2-40B4-BE49-F238E27FC236}">
                <a16:creationId xmlns:a16="http://schemas.microsoft.com/office/drawing/2014/main" id="{E9FF2035-8B90-8E2F-3005-818575F92F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7968" y="4535108"/>
            <a:ext cx="4868847" cy="2062244"/>
          </a:xfrm>
          <a:prstGeom prst="rect">
            <a:avLst/>
          </a:prstGeom>
        </p:spPr>
      </p:pic>
    </p:spTree>
    <p:extLst>
      <p:ext uri="{BB962C8B-B14F-4D97-AF65-F5344CB8AC3E}">
        <p14:creationId xmlns:p14="http://schemas.microsoft.com/office/powerpoint/2010/main" val="3386862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図 4" descr="屋外, 人, 男, 民衆 が含まれている画像&#10;&#10;自動的に生成された説明">
            <a:extLst>
              <a:ext uri="{FF2B5EF4-FFF2-40B4-BE49-F238E27FC236}">
                <a16:creationId xmlns:a16="http://schemas.microsoft.com/office/drawing/2014/main" id="{48FC7923-3E67-7C93-E128-434A3FAEA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01117"/>
            <a:ext cx="9144000" cy="3862868"/>
          </a:xfrm>
          <a:prstGeom prst="rect">
            <a:avLst/>
          </a:prstGeom>
        </p:spPr>
      </p:pic>
      <p:sp>
        <p:nvSpPr>
          <p:cNvPr id="36" name="テキスト ボックス 35">
            <a:extLst>
              <a:ext uri="{FF2B5EF4-FFF2-40B4-BE49-F238E27FC236}">
                <a16:creationId xmlns:a16="http://schemas.microsoft.com/office/drawing/2014/main" id="{C741ACA4-3FE4-4E78-9B8E-13E6063ACB43}"/>
              </a:ext>
            </a:extLst>
          </p:cNvPr>
          <p:cNvSpPr txBox="1"/>
          <p:nvPr/>
        </p:nvSpPr>
        <p:spPr>
          <a:xfrm>
            <a:off x="1532633" y="573523"/>
            <a:ext cx="5590797" cy="738664"/>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latin typeface="BIZ UDPゴシック" panose="020B0400000000000000" pitchFamily="50" charset="-128"/>
                <a:ea typeface="BIZ UDPゴシック" panose="020B0400000000000000" pitchFamily="50" charset="-128"/>
              </a:rPr>
              <a:t>ＩＣＴの広報活動</a:t>
            </a:r>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solidFill>
                  <a:schemeClr val="bg1"/>
                </a:solidFill>
                <a:latin typeface="BIZ UDPゴシック" panose="020B0400000000000000" pitchFamily="50" charset="-128"/>
                <a:ea typeface="BIZ UDPゴシック" panose="020B0400000000000000" pitchFamily="50" charset="-128"/>
              </a:rPr>
              <a:t>A</a:t>
            </a:r>
            <a:r>
              <a:rPr lang="ja-JP" altLang="en-US" sz="1400" dirty="0">
                <a:solidFill>
                  <a:schemeClr val="bg1"/>
                </a:solidFill>
                <a:latin typeface="BIZ UDPゴシック" panose="020B0400000000000000" pitchFamily="50" charset="-128"/>
                <a:ea typeface="BIZ UDPゴシック" panose="020B0400000000000000" pitchFamily="50" charset="-128"/>
              </a:rPr>
              <a:t>Ｒ、ドローンなどの先端技術を将来の土木業会を担う高校生たちに、</a:t>
            </a:r>
            <a:endParaRPr lang="en-US" altLang="ja-JP" sz="1400" dirty="0">
              <a:solidFill>
                <a:schemeClr val="bg1"/>
              </a:solidFill>
              <a:latin typeface="BIZ UDPゴシック" panose="020B0400000000000000" pitchFamily="50" charset="-128"/>
              <a:ea typeface="BIZ UDPゴシック" panose="020B0400000000000000" pitchFamily="50" charset="-128"/>
            </a:endParaRPr>
          </a:p>
          <a:p>
            <a:r>
              <a:rPr lang="ja-JP" altLang="en-US" sz="1400" dirty="0">
                <a:solidFill>
                  <a:schemeClr val="bg1"/>
                </a:solidFill>
                <a:latin typeface="BIZ UDPゴシック" panose="020B0400000000000000" pitchFamily="50" charset="-128"/>
                <a:ea typeface="BIZ UDPゴシック" panose="020B0400000000000000" pitchFamily="50" charset="-128"/>
              </a:rPr>
              <a:t>熱意を込めて伝える。</a:t>
            </a:r>
            <a:endParaRPr lang="en-US" altLang="ja-JP" sz="1400" dirty="0">
              <a:solidFill>
                <a:schemeClr val="bg1"/>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C741ACA4-3FE4-4E78-9B8E-13E6063ACB43}"/>
              </a:ext>
            </a:extLst>
          </p:cNvPr>
          <p:cNvSpPr txBox="1"/>
          <p:nvPr/>
        </p:nvSpPr>
        <p:spPr>
          <a:xfrm>
            <a:off x="1524000" y="6328217"/>
            <a:ext cx="5971924" cy="523220"/>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latin typeface="BIZ UDPゴシック" panose="020B0400000000000000" pitchFamily="50" charset="-128"/>
                <a:ea typeface="BIZ UDPゴシック" panose="020B0400000000000000" pitchFamily="50" charset="-128"/>
              </a:rPr>
              <a:t>ＩＣＴの技術公開</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solidFill>
                  <a:schemeClr val="bg1"/>
                </a:solidFill>
                <a:latin typeface="BIZ UDPゴシック" panose="020B0400000000000000" pitchFamily="50" charset="-128"/>
                <a:ea typeface="BIZ UDPゴシック" panose="020B0400000000000000" pitchFamily="50" charset="-128"/>
              </a:rPr>
              <a:t>ＣＰＤＳ講習会にてＣＩＭやＱＲコードの活用を公開</a:t>
            </a:r>
            <a:endParaRPr lang="en-US" altLang="ja-JP" sz="1400" dirty="0">
              <a:solidFill>
                <a:schemeClr val="bg1"/>
              </a:solidFill>
              <a:latin typeface="BIZ UDPゴシック" panose="020B0400000000000000" pitchFamily="50" charset="-128"/>
              <a:ea typeface="BIZ UDPゴシック" panose="020B0400000000000000" pitchFamily="50" charset="-128"/>
            </a:endParaRPr>
          </a:p>
        </p:txBody>
      </p:sp>
      <p:pic>
        <p:nvPicPr>
          <p:cNvPr id="6" name="図 5" descr="男, 立つ, 持つ が含まれている画像&#10;&#10;自動的に生成された説明">
            <a:extLst>
              <a:ext uri="{FF2B5EF4-FFF2-40B4-BE49-F238E27FC236}">
                <a16:creationId xmlns:a16="http://schemas.microsoft.com/office/drawing/2014/main" id="{EACFC5FB-E5A7-0816-4B56-F6C29CC53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1" y="3826087"/>
            <a:ext cx="5972695" cy="2502131"/>
          </a:xfrm>
          <a:prstGeom prst="rect">
            <a:avLst/>
          </a:prstGeom>
        </p:spPr>
      </p:pic>
      <p:pic>
        <p:nvPicPr>
          <p:cNvPr id="4" name="図 3" descr="グラフィカル ユーザー インターフェイス&#10;&#10;自動的に生成された説明">
            <a:extLst>
              <a:ext uri="{FF2B5EF4-FFF2-40B4-BE49-F238E27FC236}">
                <a16:creationId xmlns:a16="http://schemas.microsoft.com/office/drawing/2014/main" id="{11010E27-E4DF-BA59-AAA3-A8BF902315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6078" y="4363986"/>
            <a:ext cx="3641923" cy="2494015"/>
          </a:xfrm>
          <a:prstGeom prst="rect">
            <a:avLst/>
          </a:prstGeom>
        </p:spPr>
      </p:pic>
    </p:spTree>
    <p:extLst>
      <p:ext uri="{BB962C8B-B14F-4D97-AF65-F5344CB8AC3E}">
        <p14:creationId xmlns:p14="http://schemas.microsoft.com/office/powerpoint/2010/main" val="1325056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70A993BC-E72D-94C8-23CF-4D16663F16EE}"/>
              </a:ext>
            </a:extLst>
          </p:cNvPr>
          <p:cNvSpPr/>
          <p:nvPr/>
        </p:nvSpPr>
        <p:spPr>
          <a:xfrm>
            <a:off x="1524000" y="1295170"/>
            <a:ext cx="9144000" cy="55628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3" name="図 22" descr="テーブル, 座る, コーヒーテーブル, 部屋 が含まれている画像&#10;&#10;自動的に生成された説明">
            <a:extLst>
              <a:ext uri="{FF2B5EF4-FFF2-40B4-BE49-F238E27FC236}">
                <a16:creationId xmlns:a16="http://schemas.microsoft.com/office/drawing/2014/main" id="{8E03441F-726E-79AD-73AA-CA41EDE79AB7}"/>
              </a:ext>
            </a:extLst>
          </p:cNvPr>
          <p:cNvPicPr>
            <a:picLocks noChangeAspect="1"/>
          </p:cNvPicPr>
          <p:nvPr/>
        </p:nvPicPr>
        <p:blipFill rotWithShape="1">
          <a:blip r:embed="rId3">
            <a:extLst>
              <a:ext uri="{28A0092B-C50C-407E-A947-70E740481C1C}">
                <a14:useLocalDpi xmlns:a14="http://schemas.microsoft.com/office/drawing/2010/main" val="0"/>
              </a:ext>
            </a:extLst>
          </a:blip>
          <a:srcRect t="12626"/>
          <a:stretch/>
        </p:blipFill>
        <p:spPr>
          <a:xfrm>
            <a:off x="2632325" y="1226609"/>
            <a:ext cx="7752380" cy="4328943"/>
          </a:xfrm>
          <a:prstGeom prst="rect">
            <a:avLst/>
          </a:prstGeom>
        </p:spPr>
      </p:pic>
      <p:sp>
        <p:nvSpPr>
          <p:cNvPr id="34" name="テキスト ボックス 33">
            <a:extLst>
              <a:ext uri="{FF2B5EF4-FFF2-40B4-BE49-F238E27FC236}">
                <a16:creationId xmlns:a16="http://schemas.microsoft.com/office/drawing/2014/main" id="{C741ACA4-3FE4-4E78-9B8E-13E6063ACB43}"/>
              </a:ext>
            </a:extLst>
          </p:cNvPr>
          <p:cNvSpPr txBox="1"/>
          <p:nvPr/>
        </p:nvSpPr>
        <p:spPr>
          <a:xfrm>
            <a:off x="1524000" y="556505"/>
            <a:ext cx="9144000" cy="738664"/>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latin typeface="BIZ UDPゴシック" panose="020B0400000000000000" pitchFamily="50" charset="-128"/>
                <a:ea typeface="BIZ UDPゴシック" panose="020B0400000000000000" pitchFamily="50" charset="-128"/>
              </a:rPr>
              <a:t>地中物の</a:t>
            </a:r>
            <a:r>
              <a:rPr lang="en-US" altLang="ja-JP" sz="1400" dirty="0">
                <a:latin typeface="BIZ UDPゴシック" panose="020B0400000000000000" pitchFamily="50" charset="-128"/>
                <a:ea typeface="BIZ UDPゴシック" panose="020B0400000000000000" pitchFamily="50" charset="-128"/>
              </a:rPr>
              <a:t>CIM</a:t>
            </a:r>
            <a:r>
              <a:rPr lang="ja-JP" altLang="en-US" sz="1400" dirty="0">
                <a:latin typeface="BIZ UDPゴシック" panose="020B0400000000000000" pitchFamily="50" charset="-128"/>
                <a:ea typeface="BIZ UDPゴシック" panose="020B0400000000000000" pitchFamily="50" charset="-128"/>
              </a:rPr>
              <a:t>化によるインフラＤＸ促進</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solidFill>
                  <a:schemeClr val="bg1"/>
                </a:solidFill>
                <a:latin typeface="BIZ UDPゴシック" panose="020B0400000000000000" pitchFamily="50" charset="-128"/>
                <a:ea typeface="BIZ UDPゴシック" panose="020B0400000000000000" pitchFamily="50" charset="-128"/>
              </a:rPr>
              <a:t>　将来の維持管理に活かせる三次元データの作成</a:t>
            </a:r>
            <a:endParaRPr lang="en-US" altLang="ja-JP" sz="1400" dirty="0">
              <a:solidFill>
                <a:schemeClr val="bg1"/>
              </a:solidFill>
              <a:latin typeface="BIZ UDPゴシック" panose="020B0400000000000000" pitchFamily="50" charset="-128"/>
              <a:ea typeface="BIZ UDPゴシック" panose="020B0400000000000000" pitchFamily="50" charset="-128"/>
            </a:endParaRPr>
          </a:p>
          <a:p>
            <a:r>
              <a:rPr lang="ja-JP" altLang="en-US" sz="1400" dirty="0">
                <a:solidFill>
                  <a:schemeClr val="bg1"/>
                </a:solidFill>
                <a:latin typeface="BIZ UDPゴシック" panose="020B0400000000000000" pitchFamily="50" charset="-128"/>
                <a:ea typeface="BIZ UDPゴシック" panose="020B0400000000000000" pitchFamily="50" charset="-128"/>
              </a:rPr>
              <a:t>　地表物は、</a:t>
            </a:r>
            <a:r>
              <a:rPr lang="en-US" altLang="ja-JP" sz="1400" dirty="0">
                <a:solidFill>
                  <a:schemeClr val="bg1"/>
                </a:solidFill>
                <a:latin typeface="BIZ UDPゴシック" panose="020B0400000000000000" pitchFamily="50" charset="-128"/>
                <a:ea typeface="BIZ UDPゴシック" panose="020B0400000000000000" pitchFamily="50" charset="-128"/>
              </a:rPr>
              <a:t>MMS</a:t>
            </a:r>
            <a:r>
              <a:rPr lang="ja-JP" altLang="en-US" sz="1400" dirty="0">
                <a:solidFill>
                  <a:schemeClr val="bg1"/>
                </a:solidFill>
                <a:latin typeface="BIZ UDPゴシック" panose="020B0400000000000000" pitchFamily="50" charset="-128"/>
                <a:ea typeface="BIZ UDPゴシック" panose="020B0400000000000000" pitchFamily="50" charset="-128"/>
              </a:rPr>
              <a:t>等によりデータ取得可能だが、それが不可能な地中物を三次元モデル化 </a:t>
            </a:r>
            <a:endParaRPr lang="en-US" altLang="ja-JP" sz="1400" dirty="0">
              <a:solidFill>
                <a:schemeClr val="bg1"/>
              </a:solidFill>
              <a:latin typeface="BIZ UDPゴシック" panose="020B0400000000000000" pitchFamily="50" charset="-128"/>
              <a:ea typeface="BIZ UDPゴシック" panose="020B0400000000000000" pitchFamily="50" charset="-128"/>
            </a:endParaRPr>
          </a:p>
        </p:txBody>
      </p:sp>
      <p:sp>
        <p:nvSpPr>
          <p:cNvPr id="27" name="テキスト ボックス 5">
            <a:extLst>
              <a:ext uri="{FF2B5EF4-FFF2-40B4-BE49-F238E27FC236}">
                <a16:creationId xmlns:a16="http://schemas.microsoft.com/office/drawing/2014/main" id="{8765B904-56F4-4B03-B013-C7D59B6E3F91}"/>
              </a:ext>
            </a:extLst>
          </p:cNvPr>
          <p:cNvSpPr txBox="1"/>
          <p:nvPr/>
        </p:nvSpPr>
        <p:spPr>
          <a:xfrm>
            <a:off x="1783053" y="5307411"/>
            <a:ext cx="713657" cy="181485"/>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none" tIns="27000" bIns="27000" rtlCol="0" anchor="ctr">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825" dirty="0">
                <a:latin typeface="BIZ UDゴシック" panose="020B0400000000000000" pitchFamily="49" charset="-128"/>
                <a:ea typeface="BIZ UDゴシック" panose="020B0400000000000000" pitchFamily="49" charset="-128"/>
              </a:rPr>
              <a:t>公開パーツ</a:t>
            </a:r>
          </a:p>
        </p:txBody>
      </p:sp>
      <p:sp>
        <p:nvSpPr>
          <p:cNvPr id="54" name="テキスト ボックス 53">
            <a:extLst>
              <a:ext uri="{FF2B5EF4-FFF2-40B4-BE49-F238E27FC236}">
                <a16:creationId xmlns:a16="http://schemas.microsoft.com/office/drawing/2014/main" id="{C741ACA4-3FE4-4E78-9B8E-13E6063ACB43}"/>
              </a:ext>
            </a:extLst>
          </p:cNvPr>
          <p:cNvSpPr txBox="1"/>
          <p:nvPr/>
        </p:nvSpPr>
        <p:spPr>
          <a:xfrm>
            <a:off x="1532053" y="4784130"/>
            <a:ext cx="9127894" cy="307777"/>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solidFill>
                  <a:schemeClr val="bg1"/>
                </a:solidFill>
                <a:latin typeface="BIZ UDPゴシック" panose="020B0400000000000000" pitchFamily="50" charset="-128"/>
                <a:ea typeface="BIZ UDPゴシック" panose="020B0400000000000000" pitchFamily="50" charset="-128"/>
              </a:rPr>
              <a:t>標準図集にある二次製品類の三次元モデリングパーツ（テンプレート）バンクの開行</a:t>
            </a:r>
            <a:endParaRPr lang="en-US" altLang="ja-JP" sz="1400" dirty="0">
              <a:solidFill>
                <a:schemeClr val="bg1"/>
              </a:solidFill>
              <a:latin typeface="BIZ UDPゴシック" panose="020B0400000000000000" pitchFamily="50" charset="-128"/>
              <a:ea typeface="BIZ UDPゴシック" panose="020B0400000000000000" pitchFamily="50" charset="-128"/>
            </a:endParaRPr>
          </a:p>
        </p:txBody>
      </p:sp>
      <p:pic>
        <p:nvPicPr>
          <p:cNvPr id="8" name="図 7" descr="容器, 座る, ボックス, テーブル が含まれている画像&#10;&#10;自動的に生成された説明">
            <a:extLst>
              <a:ext uri="{FF2B5EF4-FFF2-40B4-BE49-F238E27FC236}">
                <a16:creationId xmlns:a16="http://schemas.microsoft.com/office/drawing/2014/main" id="{A89BF1FB-8D68-854D-8244-63ECCC91F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5540" y="5167811"/>
            <a:ext cx="1730746" cy="1407767"/>
          </a:xfrm>
          <a:prstGeom prst="rect">
            <a:avLst/>
          </a:prstGeom>
        </p:spPr>
      </p:pic>
      <p:pic>
        <p:nvPicPr>
          <p:cNvPr id="10" name="図 9" descr="写真, ボックス, テーブル, 座る が含まれている画像&#10;&#10;自動的に生成された説明">
            <a:extLst>
              <a:ext uri="{FF2B5EF4-FFF2-40B4-BE49-F238E27FC236}">
                <a16:creationId xmlns:a16="http://schemas.microsoft.com/office/drawing/2014/main" id="{BE846C4B-127A-C12D-A1CC-7A5429037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360"/>
          <a:stretch/>
        </p:blipFill>
        <p:spPr>
          <a:xfrm>
            <a:off x="5837827" y="5182165"/>
            <a:ext cx="1679683" cy="1407767"/>
          </a:xfrm>
          <a:prstGeom prst="rect">
            <a:avLst/>
          </a:prstGeom>
        </p:spPr>
      </p:pic>
      <p:pic>
        <p:nvPicPr>
          <p:cNvPr id="12" name="図 11" descr="テキスト&#10;&#10;中程度の精度で自動的に生成された説明">
            <a:extLst>
              <a:ext uri="{FF2B5EF4-FFF2-40B4-BE49-F238E27FC236}">
                <a16:creationId xmlns:a16="http://schemas.microsoft.com/office/drawing/2014/main" id="{7BAB684F-D1BD-416B-9509-E1814388F4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2634" y="5211304"/>
            <a:ext cx="2160240" cy="1169633"/>
          </a:xfrm>
          <a:prstGeom prst="rect">
            <a:avLst/>
          </a:prstGeom>
        </p:spPr>
      </p:pic>
      <p:grpSp>
        <p:nvGrpSpPr>
          <p:cNvPr id="3" name="グループ化 2">
            <a:extLst>
              <a:ext uri="{FF2B5EF4-FFF2-40B4-BE49-F238E27FC236}">
                <a16:creationId xmlns:a16="http://schemas.microsoft.com/office/drawing/2014/main" id="{3E96352F-60A3-D410-8628-6F20C8E69A2A}"/>
              </a:ext>
            </a:extLst>
          </p:cNvPr>
          <p:cNvGrpSpPr/>
          <p:nvPr/>
        </p:nvGrpSpPr>
        <p:grpSpPr>
          <a:xfrm>
            <a:off x="1604656" y="1549907"/>
            <a:ext cx="2518949" cy="1342050"/>
            <a:chOff x="80655" y="1549907"/>
            <a:chExt cx="2518949" cy="1342050"/>
          </a:xfrm>
        </p:grpSpPr>
        <p:pic>
          <p:nvPicPr>
            <p:cNvPr id="2" name="図 1">
              <a:extLst>
                <a:ext uri="{FF2B5EF4-FFF2-40B4-BE49-F238E27FC236}">
                  <a16:creationId xmlns:a16="http://schemas.microsoft.com/office/drawing/2014/main" id="{ADEA8A5C-01D2-4EF4-5023-20AA616C69A9}"/>
                </a:ext>
              </a:extLst>
            </p:cNvPr>
            <p:cNvPicPr>
              <a:picLocks noChangeAspect="1"/>
            </p:cNvPicPr>
            <p:nvPr/>
          </p:nvPicPr>
          <p:blipFill rotWithShape="1">
            <a:blip r:embed="rId7"/>
            <a:srcRect r="11349" b="9340"/>
            <a:stretch/>
          </p:blipFill>
          <p:spPr>
            <a:xfrm>
              <a:off x="80655" y="1549907"/>
              <a:ext cx="2518949" cy="1342050"/>
            </a:xfrm>
            <a:prstGeom prst="rect">
              <a:avLst/>
            </a:prstGeom>
          </p:spPr>
        </p:pic>
        <p:sp>
          <p:nvSpPr>
            <p:cNvPr id="25" name="テキスト ボックス 5">
              <a:extLst>
                <a:ext uri="{FF2B5EF4-FFF2-40B4-BE49-F238E27FC236}">
                  <a16:creationId xmlns:a16="http://schemas.microsoft.com/office/drawing/2014/main" id="{4C60A6E2-2AD3-40B6-9AA3-09B4919FFA1F}"/>
                </a:ext>
              </a:extLst>
            </p:cNvPr>
            <p:cNvSpPr txBox="1"/>
            <p:nvPr/>
          </p:nvSpPr>
          <p:spPr>
            <a:xfrm>
              <a:off x="113819" y="1568210"/>
              <a:ext cx="502061" cy="181485"/>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none" tIns="27000" bIns="27000" rtlCol="0" anchor="ctr">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825" dirty="0">
                  <a:latin typeface="BIZ UDゴシック" panose="020B0400000000000000" pitchFamily="49" charset="-128"/>
                  <a:ea typeface="BIZ UDゴシック" panose="020B0400000000000000" pitchFamily="49" charset="-128"/>
                </a:rPr>
                <a:t>踏掛版</a:t>
              </a:r>
            </a:p>
          </p:txBody>
        </p:sp>
      </p:grpSp>
      <p:grpSp>
        <p:nvGrpSpPr>
          <p:cNvPr id="9" name="グループ化 8">
            <a:extLst>
              <a:ext uri="{FF2B5EF4-FFF2-40B4-BE49-F238E27FC236}">
                <a16:creationId xmlns:a16="http://schemas.microsoft.com/office/drawing/2014/main" id="{D9B46CBE-B51D-45FB-B28F-B9054D063477}"/>
              </a:ext>
            </a:extLst>
          </p:cNvPr>
          <p:cNvGrpSpPr/>
          <p:nvPr/>
        </p:nvGrpSpPr>
        <p:grpSpPr>
          <a:xfrm>
            <a:off x="7248128" y="2954429"/>
            <a:ext cx="3366370" cy="1779810"/>
            <a:chOff x="6298294" y="3186679"/>
            <a:chExt cx="3366370" cy="1779810"/>
          </a:xfrm>
        </p:grpSpPr>
        <p:pic>
          <p:nvPicPr>
            <p:cNvPr id="7" name="図 6">
              <a:extLst>
                <a:ext uri="{FF2B5EF4-FFF2-40B4-BE49-F238E27FC236}">
                  <a16:creationId xmlns:a16="http://schemas.microsoft.com/office/drawing/2014/main" id="{8F3C8058-C777-A8C5-656F-FF2AEA991057}"/>
                </a:ext>
              </a:extLst>
            </p:cNvPr>
            <p:cNvPicPr>
              <a:picLocks noChangeAspect="1"/>
            </p:cNvPicPr>
            <p:nvPr/>
          </p:nvPicPr>
          <p:blipFill>
            <a:blip r:embed="rId8"/>
            <a:stretch>
              <a:fillRect/>
            </a:stretch>
          </p:blipFill>
          <p:spPr>
            <a:xfrm>
              <a:off x="6298294" y="3186679"/>
              <a:ext cx="3366370" cy="1779810"/>
            </a:xfrm>
            <a:prstGeom prst="rect">
              <a:avLst/>
            </a:prstGeom>
          </p:spPr>
        </p:pic>
        <p:sp>
          <p:nvSpPr>
            <p:cNvPr id="31" name="テキスト ボックス 5">
              <a:extLst>
                <a:ext uri="{FF2B5EF4-FFF2-40B4-BE49-F238E27FC236}">
                  <a16:creationId xmlns:a16="http://schemas.microsoft.com/office/drawing/2014/main" id="{8765B904-56F4-4B03-B013-C7D59B6E3F91}"/>
                </a:ext>
              </a:extLst>
            </p:cNvPr>
            <p:cNvSpPr txBox="1"/>
            <p:nvPr/>
          </p:nvSpPr>
          <p:spPr>
            <a:xfrm>
              <a:off x="6372200" y="3247515"/>
              <a:ext cx="502061" cy="181485"/>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none" tIns="27000" bIns="27000" rtlCol="0" anchor="ctr">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sz="825" dirty="0">
                  <a:latin typeface="BIZ UDゴシック" panose="020B0400000000000000" pitchFamily="49" charset="-128"/>
                  <a:ea typeface="BIZ UDゴシック" panose="020B0400000000000000" pitchFamily="49" charset="-128"/>
                </a:rPr>
                <a:t>管路部</a:t>
              </a:r>
            </a:p>
          </p:txBody>
        </p:sp>
      </p:grpSp>
    </p:spTree>
    <p:extLst>
      <p:ext uri="{BB962C8B-B14F-4D97-AF65-F5344CB8AC3E}">
        <p14:creationId xmlns:p14="http://schemas.microsoft.com/office/powerpoint/2010/main" val="1173962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図 2" descr="マップ&#10;&#10;自動的に生成された説明">
            <a:extLst>
              <a:ext uri="{FF2B5EF4-FFF2-40B4-BE49-F238E27FC236}">
                <a16:creationId xmlns:a16="http://schemas.microsoft.com/office/drawing/2014/main" id="{58F80F88-79DB-C8D7-3DBD-282520E3AF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5451" y="1544822"/>
            <a:ext cx="7644025" cy="5268554"/>
          </a:xfrm>
          <a:prstGeom prst="rect">
            <a:avLst/>
          </a:prstGeom>
        </p:spPr>
      </p:pic>
      <p:pic>
        <p:nvPicPr>
          <p:cNvPr id="4" name="図 3" descr="人, 女性, 屋内, 民衆 が含まれている画像&#10;&#10;自動的に生成された説明">
            <a:extLst>
              <a:ext uri="{FF2B5EF4-FFF2-40B4-BE49-F238E27FC236}">
                <a16:creationId xmlns:a16="http://schemas.microsoft.com/office/drawing/2014/main" id="{58664B62-BCEA-1998-597E-7480F62F4D30}"/>
              </a:ext>
            </a:extLst>
          </p:cNvPr>
          <p:cNvPicPr>
            <a:picLocks noChangeAspect="1"/>
          </p:cNvPicPr>
          <p:nvPr/>
        </p:nvPicPr>
        <p:blipFill rotWithShape="1">
          <a:blip r:embed="rId4">
            <a:extLst>
              <a:ext uri="{28A0092B-C50C-407E-A947-70E740481C1C}">
                <a14:useLocalDpi xmlns:a14="http://schemas.microsoft.com/office/drawing/2010/main" val="0"/>
              </a:ext>
            </a:extLst>
          </a:blip>
          <a:srcRect l="30495" r="31111"/>
          <a:stretch/>
        </p:blipFill>
        <p:spPr>
          <a:xfrm>
            <a:off x="1524000" y="1527593"/>
            <a:ext cx="2145062" cy="4190266"/>
          </a:xfrm>
          <a:prstGeom prst="rect">
            <a:avLst/>
          </a:prstGeom>
        </p:spPr>
      </p:pic>
      <p:sp>
        <p:nvSpPr>
          <p:cNvPr id="34" name="テキスト ボックス 33">
            <a:extLst>
              <a:ext uri="{FF2B5EF4-FFF2-40B4-BE49-F238E27FC236}">
                <a16:creationId xmlns:a16="http://schemas.microsoft.com/office/drawing/2014/main" id="{C741ACA4-3FE4-4E78-9B8E-13E6063ACB43}"/>
              </a:ext>
            </a:extLst>
          </p:cNvPr>
          <p:cNvSpPr txBox="1"/>
          <p:nvPr/>
        </p:nvSpPr>
        <p:spPr>
          <a:xfrm>
            <a:off x="1524000" y="556730"/>
            <a:ext cx="9144000" cy="984885"/>
          </a:xfrm>
          <a:prstGeom prst="rect">
            <a:avLst/>
          </a:prstGeom>
          <a:solidFill>
            <a:srgbClr val="00660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pPr lvl="1" indent="-363538" fontAlgn="ctr">
              <a:defRPr/>
            </a:pPr>
            <a:r>
              <a:rPr lang="ja-JP" altLang="en-US" sz="1400" dirty="0">
                <a:solidFill>
                  <a:schemeClr val="accent1">
                    <a:lumMod val="75000"/>
                  </a:schemeClr>
                </a:solidFill>
                <a:latin typeface="BIZ UDゴシック" panose="020B0400000000000000" pitchFamily="49" charset="-128"/>
                <a:ea typeface="BIZ UDゴシック" panose="020B0400000000000000" pitchFamily="49" charset="-128"/>
              </a:rPr>
              <a:t>■　</a:t>
            </a:r>
            <a:r>
              <a:rPr lang="ja-JP" altLang="en-US" sz="1400" dirty="0">
                <a:solidFill>
                  <a:schemeClr val="bg1"/>
                </a:solidFill>
                <a:latin typeface="BIZ UDゴシック" panose="020B0400000000000000" pitchFamily="49" charset="-128"/>
                <a:ea typeface="BIZ UDゴシック" panose="020B0400000000000000" pitchFamily="49" charset="-128"/>
              </a:rPr>
              <a:t>ＧＩＳアプリの徹底活用　スマホで</a:t>
            </a:r>
            <a:r>
              <a:rPr lang="en-US" altLang="ja-JP" sz="1400" dirty="0">
                <a:solidFill>
                  <a:schemeClr val="bg1"/>
                </a:solidFill>
                <a:latin typeface="BIZ UDゴシック" panose="020B0400000000000000" pitchFamily="49" charset="-128"/>
                <a:ea typeface="BIZ UDゴシック" panose="020B0400000000000000" pitchFamily="49" charset="-128"/>
              </a:rPr>
              <a:t>Google</a:t>
            </a:r>
            <a:r>
              <a:rPr lang="ja-JP" altLang="en-US" sz="1400" dirty="0">
                <a:solidFill>
                  <a:schemeClr val="bg1"/>
                </a:solidFill>
                <a:latin typeface="BIZ UDゴシック" panose="020B0400000000000000" pitchFamily="49" charset="-128"/>
                <a:ea typeface="BIZ UDゴシック" panose="020B0400000000000000" pitchFamily="49" charset="-128"/>
              </a:rPr>
              <a:t>マイマップにＣＡＤデータなどを描写し、リアルタイムに共有</a:t>
            </a: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（１）誰もが肌身離さず所有するスマホで、日常に使う</a:t>
            </a:r>
            <a:r>
              <a:rPr lang="en-US" altLang="ja-JP" sz="1100" dirty="0">
                <a:solidFill>
                  <a:schemeClr val="bg1"/>
                </a:solidFill>
                <a:latin typeface="BIZ UDゴシック" panose="020B0400000000000000" pitchFamily="49" charset="-128"/>
                <a:ea typeface="BIZ UDゴシック" panose="020B0400000000000000" pitchFamily="49" charset="-128"/>
              </a:rPr>
              <a:t>Google</a:t>
            </a:r>
            <a:r>
              <a:rPr lang="ja-JP" altLang="en-US" sz="1100" dirty="0">
                <a:solidFill>
                  <a:schemeClr val="bg1"/>
                </a:solidFill>
                <a:latin typeface="BIZ UDゴシック" panose="020B0400000000000000" pitchFamily="49" charset="-128"/>
                <a:ea typeface="BIZ UDゴシック" panose="020B0400000000000000" pitchFamily="49" charset="-128"/>
              </a:rPr>
              <a:t>マップを活用</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（２）工事測点、ダンプ出入り口、さわやか女子トイレ、各工事の現場事務所の位置をマップに表示</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（３）位置情報をＱＲコードによりマップに付加</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（４）ＣＡＤデータや工事写真（座標入り）を描写</a:t>
            </a:r>
            <a:endParaRPr lang="en-US" altLang="ja-JP" sz="2400" dirty="0">
              <a:solidFill>
                <a:schemeClr val="bg1"/>
              </a:solidFill>
              <a:latin typeface="BIZ UDPゴシック" panose="020B0400000000000000" pitchFamily="50" charset="-128"/>
              <a:ea typeface="BIZ UDPゴシック" panose="020B0400000000000000" pitchFamily="50" charset="-128"/>
            </a:endParaRPr>
          </a:p>
        </p:txBody>
      </p:sp>
      <p:pic>
        <p:nvPicPr>
          <p:cNvPr id="37" name="Picture 2" descr="スクリーンショット 2022-05-02 15341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8288" y="1988840"/>
            <a:ext cx="1008112" cy="99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a:extLst>
              <a:ext uri="{FF2B5EF4-FFF2-40B4-BE49-F238E27FC236}">
                <a16:creationId xmlns:a16="http://schemas.microsoft.com/office/drawing/2014/main" id="{C741ACA4-3FE4-4E78-9B8E-13E6063ACB43}"/>
              </a:ext>
            </a:extLst>
          </p:cNvPr>
          <p:cNvSpPr txBox="1"/>
          <p:nvPr/>
        </p:nvSpPr>
        <p:spPr>
          <a:xfrm>
            <a:off x="1530388" y="5703838"/>
            <a:ext cx="5285692" cy="1154162"/>
          </a:xfrm>
          <a:prstGeom prst="rect">
            <a:avLst/>
          </a:prstGeom>
          <a:solidFill>
            <a:srgbClr val="0070C0"/>
          </a:solidFill>
          <a:effectLst/>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rtlCol="0">
            <a:spAutoFit/>
          </a:bodyPr>
          <a:lstStyle/>
          <a:p>
            <a:pPr fontAlgn="t">
              <a:defRPr/>
            </a:pPr>
            <a:r>
              <a:rPr lang="ja-JP" altLang="en-US" sz="1400" dirty="0">
                <a:solidFill>
                  <a:srgbClr val="00B0F0"/>
                </a:solidFill>
                <a:latin typeface="BIZ UDゴシック" panose="020B0400000000000000" pitchFamily="49" charset="-128"/>
                <a:ea typeface="BIZ UDゴシック" panose="020B0400000000000000" pitchFamily="49" charset="-128"/>
              </a:rPr>
              <a:t>■</a:t>
            </a:r>
            <a:r>
              <a:rPr lang="ja-JP" altLang="en-US" sz="1400">
                <a:solidFill>
                  <a:srgbClr val="00B0F0"/>
                </a:solidFill>
                <a:latin typeface="BIZ UDゴシック" panose="020B0400000000000000" pitchFamily="49" charset="-128"/>
                <a:ea typeface="BIZ UDゴシック" panose="020B0400000000000000" pitchFamily="49" charset="-128"/>
              </a:rPr>
              <a:t>　</a:t>
            </a:r>
            <a:r>
              <a:rPr lang="ja-JP" altLang="en-US" sz="1400">
                <a:solidFill>
                  <a:schemeClr val="bg1"/>
                </a:solidFill>
                <a:latin typeface="BIZ UDゴシック" panose="020B0400000000000000" pitchFamily="49" charset="-128"/>
                <a:ea typeface="BIZ UDゴシック" panose="020B0400000000000000" pitchFamily="49" charset="-128"/>
              </a:rPr>
              <a:t>活用</a:t>
            </a:r>
            <a:r>
              <a:rPr lang="ja-JP" altLang="en-US" sz="1400" dirty="0">
                <a:solidFill>
                  <a:schemeClr val="bg1"/>
                </a:solidFill>
                <a:latin typeface="BIZ UDゴシック" panose="020B0400000000000000" pitchFamily="49" charset="-128"/>
                <a:ea typeface="BIZ UDゴシック" panose="020B0400000000000000" pitchFamily="49" charset="-128"/>
              </a:rPr>
              <a:t>の効果</a:t>
            </a:r>
            <a:endParaRPr lang="en-US" altLang="ja-JP" sz="14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（１）ハードルの低いリアルタイムなデータ共有を作業員レベルまで実現</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（２）常日頃の意思疎通が齟齬無く効率化</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（３）スマホから位置情報を瞬時に認識し土地勘の無い人へも確実に道案内可能</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（４）立会時のハンズフリーを実現</a:t>
            </a:r>
            <a:endParaRPr lang="en-US" altLang="ja-JP" sz="1100" dirty="0">
              <a:solidFill>
                <a:schemeClr val="bg1"/>
              </a:solidFill>
              <a:latin typeface="BIZ UDゴシック" panose="020B0400000000000000" pitchFamily="49" charset="-128"/>
              <a:ea typeface="BIZ UDゴシック" panose="020B0400000000000000" pitchFamily="49" charset="-128"/>
            </a:endParaRPr>
          </a:p>
          <a:p>
            <a:pPr fontAlgn="t">
              <a:defRPr/>
            </a:pPr>
            <a:r>
              <a:rPr lang="ja-JP" altLang="en-US" sz="1100" dirty="0">
                <a:solidFill>
                  <a:schemeClr val="bg1"/>
                </a:solidFill>
                <a:latin typeface="BIZ UDゴシック" panose="020B0400000000000000" pitchFamily="49" charset="-128"/>
                <a:ea typeface="BIZ UDゴシック" panose="020B0400000000000000" pitchFamily="49" charset="-128"/>
              </a:rPr>
              <a:t>　また、遠隔時にマップ画面を共有することで非常にスムーズな説明が容易に</a:t>
            </a:r>
            <a:endParaRPr lang="en-US" altLang="ja-JP" sz="2400"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81019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54572-CD04-7EAE-0F21-781F83382CF1}"/>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1AD44EF5-DCD1-6A76-B5BB-4BFBB6AC3522}"/>
              </a:ext>
            </a:extLst>
          </p:cNvPr>
          <p:cNvGrpSpPr/>
          <p:nvPr/>
        </p:nvGrpSpPr>
        <p:grpSpPr>
          <a:xfrm>
            <a:off x="12445276" y="1052736"/>
            <a:ext cx="2700300" cy="1870494"/>
            <a:chOff x="7320136" y="2546577"/>
            <a:chExt cx="2700300" cy="1870494"/>
          </a:xfrm>
        </p:grpSpPr>
        <p:sp>
          <p:nvSpPr>
            <p:cNvPr id="10" name="フローチャート: 結合子 9">
              <a:extLst>
                <a:ext uri="{FF2B5EF4-FFF2-40B4-BE49-F238E27FC236}">
                  <a16:creationId xmlns:a16="http://schemas.microsoft.com/office/drawing/2014/main" id="{62F2FD0F-DE17-1FF2-384E-F5DC06EFBB48}"/>
                </a:ext>
              </a:extLst>
            </p:cNvPr>
            <p:cNvSpPr/>
            <p:nvPr/>
          </p:nvSpPr>
          <p:spPr>
            <a:xfrm>
              <a:off x="8508268" y="2953567"/>
              <a:ext cx="1512168" cy="1296171"/>
            </a:xfrm>
            <a:prstGeom prst="flowChartConnector">
              <a:avLst/>
            </a:prstGeom>
            <a:solidFill>
              <a:srgbClr val="E5FFFC"/>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結合子 8">
              <a:extLst>
                <a:ext uri="{FF2B5EF4-FFF2-40B4-BE49-F238E27FC236}">
                  <a16:creationId xmlns:a16="http://schemas.microsoft.com/office/drawing/2014/main" id="{512FD73F-5C97-5812-E7CF-F7C97AE07567}"/>
                </a:ext>
              </a:extLst>
            </p:cNvPr>
            <p:cNvSpPr/>
            <p:nvPr/>
          </p:nvSpPr>
          <p:spPr>
            <a:xfrm>
              <a:off x="7320136" y="2546577"/>
              <a:ext cx="1944216" cy="1870494"/>
            </a:xfrm>
            <a:prstGeom prst="flowChartConnector">
              <a:avLst/>
            </a:prstGeom>
            <a:solidFill>
              <a:srgbClr val="D4F9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 name="図 12">
            <a:extLst>
              <a:ext uri="{FF2B5EF4-FFF2-40B4-BE49-F238E27FC236}">
                <a16:creationId xmlns:a16="http://schemas.microsoft.com/office/drawing/2014/main" id="{3C0CB99F-71B7-575D-CCB4-68871E51D4BC}"/>
              </a:ext>
            </a:extLst>
          </p:cNvPr>
          <p:cNvPicPr>
            <a:picLocks noChangeAspect="1"/>
          </p:cNvPicPr>
          <p:nvPr/>
        </p:nvPicPr>
        <p:blipFill>
          <a:blip r:embed="rId3"/>
          <a:stretch>
            <a:fillRect/>
          </a:stretch>
        </p:blipFill>
        <p:spPr>
          <a:xfrm>
            <a:off x="2026285" y="3348531"/>
            <a:ext cx="7981705" cy="720080"/>
          </a:xfrm>
          <a:prstGeom prst="rect">
            <a:avLst/>
          </a:prstGeom>
        </p:spPr>
      </p:pic>
      <p:sp>
        <p:nvSpPr>
          <p:cNvPr id="5" name="スライド番号プレースホルダー 4">
            <a:extLst>
              <a:ext uri="{FF2B5EF4-FFF2-40B4-BE49-F238E27FC236}">
                <a16:creationId xmlns:a16="http://schemas.microsoft.com/office/drawing/2014/main" id="{3961183A-BF70-F4CB-CE50-C84BAF9D6334}"/>
              </a:ext>
            </a:extLst>
          </p:cNvPr>
          <p:cNvSpPr>
            <a:spLocks noGrp="1"/>
          </p:cNvSpPr>
          <p:nvPr>
            <p:ph type="sldNum" sz="quarter" idx="11"/>
          </p:nvPr>
        </p:nvSpPr>
        <p:spPr/>
        <p:txBody>
          <a:bodyPr/>
          <a:lstStyle/>
          <a:p>
            <a:fld id="{AB677413-57B8-4053-9DD6-0C7E480497B6}" type="slidenum">
              <a:rPr kumimoji="1" lang="ja-JP" altLang="en-US" sz="2000" smtClean="0"/>
              <a:pPr/>
              <a:t>25</a:t>
            </a:fld>
            <a:endParaRPr kumimoji="1" lang="ja-JP" altLang="en-US" dirty="0"/>
          </a:p>
        </p:txBody>
      </p:sp>
      <p:sp>
        <p:nvSpPr>
          <p:cNvPr id="4" name="フッター プレースホルダー 3">
            <a:extLst>
              <a:ext uri="{FF2B5EF4-FFF2-40B4-BE49-F238E27FC236}">
                <a16:creationId xmlns:a16="http://schemas.microsoft.com/office/drawing/2014/main" id="{B0264576-5C26-F884-D0AD-5BCB89BD17F4}"/>
              </a:ext>
            </a:extLst>
          </p:cNvPr>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grpSp>
        <p:nvGrpSpPr>
          <p:cNvPr id="6" name="グループ化 5">
            <a:extLst>
              <a:ext uri="{FF2B5EF4-FFF2-40B4-BE49-F238E27FC236}">
                <a16:creationId xmlns:a16="http://schemas.microsoft.com/office/drawing/2014/main" id="{19723DFB-BABD-D4B8-676A-907EE5916A6F}"/>
              </a:ext>
            </a:extLst>
          </p:cNvPr>
          <p:cNvGrpSpPr/>
          <p:nvPr/>
        </p:nvGrpSpPr>
        <p:grpSpPr>
          <a:xfrm>
            <a:off x="12432704" y="3140968"/>
            <a:ext cx="2898322" cy="2150065"/>
            <a:chOff x="1271464" y="2303010"/>
            <a:chExt cx="2898322" cy="2150065"/>
          </a:xfrm>
        </p:grpSpPr>
        <p:sp>
          <p:nvSpPr>
            <p:cNvPr id="3" name="フローチャート: 結合子 2">
              <a:extLst>
                <a:ext uri="{FF2B5EF4-FFF2-40B4-BE49-F238E27FC236}">
                  <a16:creationId xmlns:a16="http://schemas.microsoft.com/office/drawing/2014/main" id="{A8A1F781-5B61-4547-BD4B-89DE8A4C0A93}"/>
                </a:ext>
              </a:extLst>
            </p:cNvPr>
            <p:cNvSpPr/>
            <p:nvPr/>
          </p:nvSpPr>
          <p:spPr>
            <a:xfrm>
              <a:off x="2117558" y="2510573"/>
              <a:ext cx="2052228" cy="1942502"/>
            </a:xfrm>
            <a:prstGeom prst="flowChartConnector">
              <a:avLst/>
            </a:prstGeom>
            <a:solidFill>
              <a:srgbClr val="D5FA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結合子 7">
              <a:extLst>
                <a:ext uri="{FF2B5EF4-FFF2-40B4-BE49-F238E27FC236}">
                  <a16:creationId xmlns:a16="http://schemas.microsoft.com/office/drawing/2014/main" id="{7F670D1A-9B8D-D2B1-8A24-88C13893479D}"/>
                </a:ext>
              </a:extLst>
            </p:cNvPr>
            <p:cNvSpPr/>
            <p:nvPr/>
          </p:nvSpPr>
          <p:spPr>
            <a:xfrm>
              <a:off x="1271464" y="2303010"/>
              <a:ext cx="1800200" cy="1728192"/>
            </a:xfrm>
            <a:prstGeom prst="flowChartConnector">
              <a:avLst/>
            </a:prstGeom>
            <a:solidFill>
              <a:srgbClr val="E5FFFC"/>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a:extLst>
              <a:ext uri="{FF2B5EF4-FFF2-40B4-BE49-F238E27FC236}">
                <a16:creationId xmlns:a16="http://schemas.microsoft.com/office/drawing/2014/main" id="{CCECABCC-876A-3781-FA3E-59100043324E}"/>
              </a:ext>
            </a:extLst>
          </p:cNvPr>
          <p:cNvSpPr txBox="1"/>
          <p:nvPr/>
        </p:nvSpPr>
        <p:spPr>
          <a:xfrm>
            <a:off x="1297855" y="2702200"/>
            <a:ext cx="9438567" cy="1292662"/>
          </a:xfrm>
          <a:prstGeom prst="rect">
            <a:avLst/>
          </a:prstGeom>
          <a:noFill/>
        </p:spPr>
        <p:txBody>
          <a:bodyPr wrap="square" rtlCol="0">
            <a:spAutoFit/>
          </a:bodyPr>
          <a:lstStyle/>
          <a:p>
            <a:r>
              <a:rPr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ほんの少し、</a:t>
            </a:r>
            <a:endParaRPr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r>
              <a:rPr lang="ja-JP" altLang="en-US" sz="4000" dirty="0">
                <a:solidFill>
                  <a:schemeClr val="tx1">
                    <a:lumMod val="75000"/>
                    <a:lumOff val="25000"/>
                  </a:schemeClr>
                </a:solidFill>
                <a:latin typeface="BIZ UDP明朝 Medium" panose="02020500000000000000" pitchFamily="18" charset="-128"/>
                <a:ea typeface="BIZ UDP明朝 Medium" panose="02020500000000000000" pitchFamily="18" charset="-128"/>
              </a:rPr>
              <a:t>　　　意識するだけで写真は変化します</a:t>
            </a:r>
          </a:p>
          <a:p>
            <a:pPr algn="r"/>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心掛けが大切です。</a:t>
            </a:r>
          </a:p>
        </p:txBody>
      </p:sp>
      <p:pic>
        <p:nvPicPr>
          <p:cNvPr id="12" name="図 11">
            <a:extLst>
              <a:ext uri="{FF2B5EF4-FFF2-40B4-BE49-F238E27FC236}">
                <a16:creationId xmlns:a16="http://schemas.microsoft.com/office/drawing/2014/main" id="{3463FCE3-A1EF-5448-25F1-A81E3B03EFC4}"/>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1268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141868"/>
            <a:ext cx="11856640" cy="764704"/>
          </a:xfrm>
          <a:noFill/>
        </p:spPr>
        <p:txBody>
          <a:bodyPr/>
          <a:lstStyle/>
          <a:p>
            <a:pPr algn="l"/>
            <a:r>
              <a:rPr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わたしの映え</a:t>
            </a:r>
            <a:endPar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3</a:t>
            </a:fld>
            <a:endParaRPr kumimoji="1" lang="ja-JP" altLang="en-US" sz="2000" dirty="0"/>
          </a:p>
        </p:txBody>
      </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50" y="889635"/>
            <a:ext cx="2156930" cy="2644547"/>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7688" y="906573"/>
            <a:ext cx="2166349" cy="2627610"/>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4608" y="884349"/>
            <a:ext cx="2160240" cy="2649833"/>
          </a:xfrm>
          <a:prstGeom prst="rect">
            <a:avLst/>
          </a:prstGeom>
        </p:spPr>
      </p:pic>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7688" y="3665510"/>
            <a:ext cx="2190175" cy="2698183"/>
          </a:xfrm>
          <a:prstGeom prst="rect">
            <a:avLst/>
          </a:prstGeom>
        </p:spPr>
      </p:pic>
      <p:pic>
        <p:nvPicPr>
          <p:cNvPr id="10" name="図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43953" y="3665510"/>
            <a:ext cx="2140150" cy="2698183"/>
          </a:xfrm>
          <a:prstGeom prst="rect">
            <a:avLst/>
          </a:prstGeom>
        </p:spPr>
      </p:pic>
      <p:pic>
        <p:nvPicPr>
          <p:cNvPr id="12" name="図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43953" y="893894"/>
            <a:ext cx="2140150" cy="2640288"/>
          </a:xfrm>
          <a:prstGeom prst="rect">
            <a:avLst/>
          </a:prstGeom>
        </p:spPr>
      </p:pic>
      <p:pic>
        <p:nvPicPr>
          <p:cNvPr id="16" name="図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7727" y="3665510"/>
            <a:ext cx="2184243" cy="2698183"/>
          </a:xfrm>
          <a:prstGeom prst="rect">
            <a:avLst/>
          </a:prstGeom>
        </p:spPr>
      </p:pic>
      <p:sp>
        <p:nvSpPr>
          <p:cNvPr id="13"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pic>
        <p:nvPicPr>
          <p:cNvPr id="15" name="図 14"/>
          <p:cNvPicPr>
            <a:picLocks noChangeAspect="1"/>
          </p:cNvPicPr>
          <p:nvPr/>
        </p:nvPicPr>
        <p:blipFill rotWithShape="1">
          <a:blip r:embed="rId10" cstate="print">
            <a:extLst>
              <a:ext uri="{28A0092B-C50C-407E-A947-70E740481C1C}">
                <a14:useLocalDpi xmlns:a14="http://schemas.microsoft.com/office/drawing/2010/main" val="0"/>
              </a:ext>
            </a:extLst>
          </a:blip>
          <a:srcRect l="6085" t="671" r="10575"/>
          <a:stretch/>
        </p:blipFill>
        <p:spPr>
          <a:xfrm>
            <a:off x="6094608" y="3666006"/>
            <a:ext cx="2163936" cy="2697687"/>
          </a:xfrm>
          <a:prstGeom prst="rect">
            <a:avLst/>
          </a:prstGeom>
        </p:spPr>
      </p:pic>
    </p:spTree>
    <p:extLst>
      <p:ext uri="{BB962C8B-B14F-4D97-AF65-F5344CB8AC3E}">
        <p14:creationId xmlns:p14="http://schemas.microsoft.com/office/powerpoint/2010/main" val="90496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1" y="332656"/>
            <a:ext cx="11856639" cy="764704"/>
          </a:xfrm>
          <a:solidFill>
            <a:schemeClr val="bg1"/>
          </a:solidFill>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ここからみなさんへのお願い。</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4</a:t>
            </a:fld>
            <a:endParaRPr kumimoji="1" lang="ja-JP" altLang="en-US" sz="2000" dirty="0"/>
          </a:p>
        </p:txBody>
      </p:sp>
      <p:sp>
        <p:nvSpPr>
          <p:cNvPr id="8" name="テキスト ボックス 7"/>
          <p:cNvSpPr txBox="1"/>
          <p:nvPr/>
        </p:nvSpPr>
        <p:spPr>
          <a:xfrm>
            <a:off x="1127448" y="3075057"/>
            <a:ext cx="9687835" cy="707886"/>
          </a:xfrm>
          <a:prstGeom prst="rect">
            <a:avLst/>
          </a:prstGeom>
          <a:noFill/>
        </p:spPr>
        <p:txBody>
          <a:bodyPr wrap="square" rtlCol="0">
            <a:spAutoFit/>
          </a:bodyPr>
          <a:lstStyle/>
          <a:p>
            <a:r>
              <a:rPr lang="ja-JP" altLang="en-US" sz="4000" dirty="0">
                <a:solidFill>
                  <a:schemeClr val="tx1">
                    <a:lumMod val="75000"/>
                    <a:lumOff val="25000"/>
                  </a:schemeClr>
                </a:solidFill>
                <a:latin typeface="BIZ UDP明朝 Medium" panose="02020500000000000000" pitchFamily="18" charset="-128"/>
                <a:ea typeface="BIZ UDP明朝 Medium" panose="02020500000000000000" pitchFamily="18" charset="-128"/>
              </a:rPr>
              <a:t>映えようとする気持ちで現場の写真を撮ると</a:t>
            </a:r>
            <a:endParaRPr kumimoji="1" lang="ja-JP" altLang="en-US" sz="4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7" name="テキスト ボックス 6"/>
          <p:cNvSpPr txBox="1"/>
          <p:nvPr/>
        </p:nvSpPr>
        <p:spPr>
          <a:xfrm>
            <a:off x="8832304" y="6007070"/>
            <a:ext cx="2404982" cy="461665"/>
          </a:xfrm>
          <a:prstGeom prst="rect">
            <a:avLst/>
          </a:prstGeom>
          <a:noFill/>
        </p:spPr>
        <p:txBody>
          <a:bodyPr wrap="square" rtlCol="0">
            <a:spAutoFit/>
          </a:bodyPr>
          <a:lstStyle/>
          <a:p>
            <a:r>
              <a:rPr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rPr>
              <a:t>たぶん</a:t>
            </a:r>
            <a:r>
              <a:rPr lang="ja-JP" altLang="en-US" sz="2400" dirty="0" err="1">
                <a:solidFill>
                  <a:schemeClr val="tx1">
                    <a:lumMod val="75000"/>
                    <a:lumOff val="25000"/>
                  </a:schemeClr>
                </a:solidFill>
                <a:latin typeface="BIZ UDP明朝 Medium" panose="02020500000000000000" pitchFamily="18" charset="-128"/>
                <a:ea typeface="BIZ UDP明朝 Medium" panose="02020500000000000000" pitchFamily="18" charset="-128"/>
              </a:rPr>
              <a:t>．．．．</a:t>
            </a:r>
            <a:endParaRPr kumimoji="1"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6"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33842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A384F81-3605-E438-0712-5CCA73E494DA}"/>
              </a:ext>
            </a:extLst>
          </p:cNvPr>
          <p:cNvPicPr>
            <a:picLocks noChangeAspect="1"/>
          </p:cNvPicPr>
          <p:nvPr/>
        </p:nvPicPr>
        <p:blipFill>
          <a:blip r:embed="rId3"/>
          <a:stretch>
            <a:fillRect/>
          </a:stretch>
        </p:blipFill>
        <p:spPr>
          <a:xfrm>
            <a:off x="8616280" y="6214561"/>
            <a:ext cx="2621006" cy="390178"/>
          </a:xfrm>
          <a:prstGeom prst="rect">
            <a:avLst/>
          </a:prstGeom>
        </p:spPr>
      </p:pic>
      <p:pic>
        <p:nvPicPr>
          <p:cNvPr id="3" name="図 2">
            <a:extLst>
              <a:ext uri="{FF2B5EF4-FFF2-40B4-BE49-F238E27FC236}">
                <a16:creationId xmlns:a16="http://schemas.microsoft.com/office/drawing/2014/main" id="{E87E62ED-C539-D266-645E-4A4F19A36F28}"/>
              </a:ext>
            </a:extLst>
          </p:cNvPr>
          <p:cNvPicPr>
            <a:picLocks noChangeAspect="1"/>
          </p:cNvPicPr>
          <p:nvPr/>
        </p:nvPicPr>
        <p:blipFill>
          <a:blip r:embed="rId4"/>
          <a:stretch>
            <a:fillRect/>
          </a:stretch>
        </p:blipFill>
        <p:spPr>
          <a:xfrm>
            <a:off x="3739717" y="7029400"/>
            <a:ext cx="2523963" cy="664522"/>
          </a:xfrm>
          <a:prstGeom prst="rect">
            <a:avLst/>
          </a:prstGeom>
        </p:spPr>
      </p:pic>
      <p:sp>
        <p:nvSpPr>
          <p:cNvPr id="2" name="タイトル 1"/>
          <p:cNvSpPr>
            <a:spLocks noGrp="1"/>
          </p:cNvSpPr>
          <p:nvPr>
            <p:ph type="ctrTitle"/>
          </p:nvPr>
        </p:nvSpPr>
        <p:spPr>
          <a:xfrm>
            <a:off x="335361" y="332656"/>
            <a:ext cx="11856639" cy="764704"/>
          </a:xfrm>
          <a:solidFill>
            <a:schemeClr val="bg1"/>
          </a:solidFill>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伝わる写真になります！</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5</a:t>
            </a:fld>
            <a:endParaRPr kumimoji="1" lang="ja-JP" altLang="en-US" sz="2000" dirty="0"/>
          </a:p>
        </p:txBody>
      </p:sp>
      <p:sp>
        <p:nvSpPr>
          <p:cNvPr id="8" name="テキスト ボックス 7"/>
          <p:cNvSpPr txBox="1"/>
          <p:nvPr/>
        </p:nvSpPr>
        <p:spPr>
          <a:xfrm>
            <a:off x="1376716" y="2767280"/>
            <a:ext cx="9438567" cy="1323439"/>
          </a:xfrm>
          <a:prstGeom prst="rect">
            <a:avLst/>
          </a:prstGeom>
          <a:noFill/>
        </p:spPr>
        <p:txBody>
          <a:bodyPr wrap="square" rtlCol="0">
            <a:spAutoFit/>
          </a:bodyPr>
          <a:lstStyle/>
          <a:p>
            <a:r>
              <a:rPr lang="ja-JP" altLang="en-US" sz="2000" dirty="0">
                <a:solidFill>
                  <a:schemeClr val="tx1">
                    <a:lumMod val="75000"/>
                    <a:lumOff val="25000"/>
                  </a:schemeClr>
                </a:solidFill>
                <a:latin typeface="BIZ UDP明朝 Medium" panose="02020500000000000000" pitchFamily="18" charset="-128"/>
                <a:ea typeface="BIZ UDP明朝 Medium" panose="02020500000000000000" pitchFamily="18" charset="-128"/>
              </a:rPr>
              <a:t>つまり、</a:t>
            </a:r>
            <a:endParaRPr lang="en-US" altLang="ja-JP" sz="2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r>
              <a:rPr lang="ja-JP" altLang="en-US" sz="4000" dirty="0">
                <a:solidFill>
                  <a:schemeClr val="tx1">
                    <a:lumMod val="75000"/>
                    <a:lumOff val="25000"/>
                  </a:schemeClr>
                </a:solidFill>
                <a:latin typeface="BIZ UDP明朝 Medium" panose="02020500000000000000" pitchFamily="18" charset="-128"/>
                <a:ea typeface="BIZ UDP明朝 Medium" panose="02020500000000000000" pitchFamily="18" charset="-128"/>
              </a:rPr>
              <a:t>撮影者の意図が第三者へ伝わる良い写真</a:t>
            </a:r>
            <a:endParaRPr lang="en-US" altLang="ja-JP" sz="40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a:p>
            <a:pPr algn="r"/>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に近づくはずです。</a:t>
            </a:r>
          </a:p>
        </p:txBody>
      </p:sp>
      <p:sp>
        <p:nvSpPr>
          <p:cNvPr id="7" name="テキスト ボックス 6"/>
          <p:cNvSpPr txBox="1"/>
          <p:nvPr/>
        </p:nvSpPr>
        <p:spPr>
          <a:xfrm>
            <a:off x="8832304" y="6007070"/>
            <a:ext cx="2404982" cy="461665"/>
          </a:xfrm>
          <a:prstGeom prst="rect">
            <a:avLst/>
          </a:prstGeom>
          <a:noFill/>
        </p:spPr>
        <p:txBody>
          <a:bodyPr wrap="square" rtlCol="0">
            <a:spAutoFit/>
          </a:bodyPr>
          <a:lstStyle/>
          <a:p>
            <a:r>
              <a:rPr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rPr>
              <a:t>しかも、一枚で！</a:t>
            </a:r>
            <a:endParaRPr kumimoji="1" lang="ja-JP" altLang="en-US" sz="2400" dirty="0">
              <a:solidFill>
                <a:schemeClr val="tx1">
                  <a:lumMod val="75000"/>
                  <a:lumOff val="25000"/>
                </a:schemeClr>
              </a:solidFill>
              <a:latin typeface="BIZ UDP明朝 Medium" panose="02020500000000000000" pitchFamily="18" charset="-128"/>
              <a:ea typeface="BIZ UDP明朝 Medium" panose="02020500000000000000" pitchFamily="18" charset="-128"/>
            </a:endParaRPr>
          </a:p>
        </p:txBody>
      </p:sp>
      <p:sp>
        <p:nvSpPr>
          <p:cNvPr id="6"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09820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1"/>
            <a:ext cx="11856640" cy="764704"/>
          </a:xfrm>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6</a:t>
            </a:fld>
            <a:endParaRPr kumimoji="1" lang="ja-JP" altLang="en-US" sz="2000"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858" y="1196752"/>
            <a:ext cx="8711644" cy="4895944"/>
          </a:xfrm>
          <a:prstGeom prst="rect">
            <a:avLst/>
          </a:prstGeom>
        </p:spPr>
      </p:pic>
      <p:sp>
        <p:nvSpPr>
          <p:cNvPr id="7"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21986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1"/>
            <a:ext cx="11856640" cy="764704"/>
          </a:xfrm>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伝わらない写真と伝わる写真</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7</a:t>
            </a:fld>
            <a:endParaRPr kumimoji="1" lang="ja-JP" altLang="en-US" sz="2000" dirty="0"/>
          </a:p>
        </p:txBody>
      </p:sp>
      <p:sp>
        <p:nvSpPr>
          <p:cNvPr id="7"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pic>
        <p:nvPicPr>
          <p:cNvPr id="6" name="図 5">
            <a:extLst>
              <a:ext uri="{FF2B5EF4-FFF2-40B4-BE49-F238E27FC236}">
                <a16:creationId xmlns:a16="http://schemas.microsoft.com/office/drawing/2014/main" id="{B304AC98-9CDB-6DF6-B0DE-13A5E2EC70F6}"/>
              </a:ext>
            </a:extLst>
          </p:cNvPr>
          <p:cNvPicPr>
            <a:picLocks noChangeAspect="1"/>
          </p:cNvPicPr>
          <p:nvPr/>
        </p:nvPicPr>
        <p:blipFill>
          <a:blip r:embed="rId3"/>
          <a:stretch>
            <a:fillRect/>
          </a:stretch>
        </p:blipFill>
        <p:spPr>
          <a:xfrm>
            <a:off x="335360" y="1124744"/>
            <a:ext cx="3872579" cy="2904434"/>
          </a:xfrm>
          <a:prstGeom prst="rect">
            <a:avLst/>
          </a:prstGeom>
        </p:spPr>
      </p:pic>
      <p:pic>
        <p:nvPicPr>
          <p:cNvPr id="9" name="図 8">
            <a:extLst>
              <a:ext uri="{FF2B5EF4-FFF2-40B4-BE49-F238E27FC236}">
                <a16:creationId xmlns:a16="http://schemas.microsoft.com/office/drawing/2014/main" id="{2B0C493A-D894-21F4-2D25-2B9BCD40121E}"/>
              </a:ext>
            </a:extLst>
          </p:cNvPr>
          <p:cNvPicPr>
            <a:picLocks noChangeAspect="1"/>
          </p:cNvPicPr>
          <p:nvPr/>
        </p:nvPicPr>
        <p:blipFill>
          <a:blip r:embed="rId4"/>
          <a:stretch>
            <a:fillRect/>
          </a:stretch>
        </p:blipFill>
        <p:spPr>
          <a:xfrm>
            <a:off x="2666147" y="2576961"/>
            <a:ext cx="3872578" cy="2904434"/>
          </a:xfrm>
          <a:prstGeom prst="rect">
            <a:avLst/>
          </a:prstGeom>
        </p:spPr>
      </p:pic>
      <p:pic>
        <p:nvPicPr>
          <p:cNvPr id="11" name="図 10">
            <a:extLst>
              <a:ext uri="{FF2B5EF4-FFF2-40B4-BE49-F238E27FC236}">
                <a16:creationId xmlns:a16="http://schemas.microsoft.com/office/drawing/2014/main" id="{9D817F34-5123-150A-660A-74D4FB5E39F5}"/>
              </a:ext>
            </a:extLst>
          </p:cNvPr>
          <p:cNvPicPr>
            <a:picLocks noChangeAspect="1"/>
          </p:cNvPicPr>
          <p:nvPr/>
        </p:nvPicPr>
        <p:blipFill>
          <a:blip r:embed="rId5"/>
          <a:stretch>
            <a:fillRect/>
          </a:stretch>
        </p:blipFill>
        <p:spPr>
          <a:xfrm>
            <a:off x="5807967" y="3114445"/>
            <a:ext cx="5168417" cy="3553287"/>
          </a:xfrm>
          <a:prstGeom prst="rect">
            <a:avLst/>
          </a:prstGeom>
        </p:spPr>
      </p:pic>
    </p:spTree>
    <p:extLst>
      <p:ext uri="{BB962C8B-B14F-4D97-AF65-F5344CB8AC3E}">
        <p14:creationId xmlns:p14="http://schemas.microsoft.com/office/powerpoint/2010/main" val="315061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
            <a:ext cx="12192000" cy="764704"/>
          </a:xfrm>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z="2000" smtClean="0"/>
              <a:pPr/>
              <a:t>8</a:t>
            </a:fld>
            <a:endParaRPr kumimoji="1" lang="ja-JP" altLang="en-US" sz="2000" dirty="0"/>
          </a:p>
        </p:txBody>
      </p:sp>
      <p:pic>
        <p:nvPicPr>
          <p:cNvPr id="7" name="図 6"/>
          <p:cNvPicPr>
            <a:picLocks noChangeAspect="1"/>
          </p:cNvPicPr>
          <p:nvPr/>
        </p:nvPicPr>
        <p:blipFill>
          <a:blip r:embed="rId3"/>
          <a:stretch>
            <a:fillRect/>
          </a:stretch>
        </p:blipFill>
        <p:spPr>
          <a:xfrm>
            <a:off x="2630314" y="1009858"/>
            <a:ext cx="6931372" cy="5256584"/>
          </a:xfrm>
          <a:prstGeom prst="rect">
            <a:avLst/>
          </a:prstGeom>
        </p:spPr>
      </p:pic>
      <p:sp>
        <p:nvSpPr>
          <p:cNvPr id="6"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344595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4844" y="1082359"/>
            <a:ext cx="7302311" cy="5158514"/>
          </a:xfrm>
          <a:prstGeom prst="rect">
            <a:avLst/>
          </a:prstGeom>
        </p:spPr>
      </p:pic>
      <p:sp>
        <p:nvSpPr>
          <p:cNvPr id="2" name="タイトル 1"/>
          <p:cNvSpPr>
            <a:spLocks noGrp="1"/>
          </p:cNvSpPr>
          <p:nvPr>
            <p:ph type="ctrTitle"/>
          </p:nvPr>
        </p:nvSpPr>
        <p:spPr>
          <a:xfrm>
            <a:off x="0" y="1"/>
            <a:ext cx="12192000" cy="764704"/>
          </a:xfrm>
        </p:spPr>
        <p:txBody>
          <a:bodyPr/>
          <a:lstStyle/>
          <a:p>
            <a:pPr algn="l"/>
            <a:r>
              <a:rPr kumimoji="1" lang="ja-JP" altLang="en-US" dirty="0">
                <a:solidFill>
                  <a:schemeClr val="tx1">
                    <a:lumMod val="75000"/>
                    <a:lumOff val="25000"/>
                  </a:schemeClr>
                </a:solidFill>
                <a:latin typeface="BIZ UDP明朝 Medium" panose="02020500000000000000" pitchFamily="18" charset="-128"/>
                <a:ea typeface="BIZ UDP明朝 Medium" panose="02020500000000000000" pitchFamily="18" charset="-128"/>
              </a:rPr>
              <a:t>伝わる写真</a:t>
            </a:r>
          </a:p>
        </p:txBody>
      </p:sp>
      <p:sp>
        <p:nvSpPr>
          <p:cNvPr id="5" name="スライド番号プレースホルダー 4"/>
          <p:cNvSpPr>
            <a:spLocks noGrp="1"/>
          </p:cNvSpPr>
          <p:nvPr>
            <p:ph type="sldNum" sz="quarter" idx="11"/>
          </p:nvPr>
        </p:nvSpPr>
        <p:spPr/>
        <p:txBody>
          <a:bodyPr/>
          <a:lstStyle/>
          <a:p>
            <a:fld id="{AB677413-57B8-4053-9DD6-0C7E480497B6}" type="slidenum">
              <a:rPr kumimoji="1" lang="ja-JP" altLang="en-US" smtClean="0"/>
              <a:pPr/>
              <a:t>9</a:t>
            </a:fld>
            <a:endParaRPr kumimoji="1" lang="ja-JP" altLang="en-US" dirty="0"/>
          </a:p>
        </p:txBody>
      </p:sp>
      <p:sp>
        <p:nvSpPr>
          <p:cNvPr id="6" name="フッター プレースホルダー 3"/>
          <p:cNvSpPr>
            <a:spLocks noGrp="1"/>
          </p:cNvSpPr>
          <p:nvPr>
            <p:ph type="ftr" sz="quarter" idx="10"/>
          </p:nvPr>
        </p:nvSpPr>
        <p:spPr>
          <a:xfrm>
            <a:off x="191344" y="6266442"/>
            <a:ext cx="1080120" cy="365125"/>
          </a:xfrm>
        </p:spPr>
        <p:txBody>
          <a:bodyPr/>
          <a:lstStyle/>
          <a:p>
            <a:r>
              <a:rPr kumimoji="1" lang="en-US" altLang="ja-JP" sz="1800" dirty="0" err="1">
                <a:solidFill>
                  <a:schemeClr val="accent5">
                    <a:lumMod val="60000"/>
                    <a:lumOff val="40000"/>
                  </a:schemeClr>
                </a:solidFill>
                <a:latin typeface="Blackadder ITC" panose="04020505051007020D02" pitchFamily="82" charset="0"/>
              </a:rPr>
              <a:t>suzuka</a:t>
            </a:r>
            <a:endParaRPr kumimoji="1" lang="ja-JP" altLang="en-US" sz="1800" dirty="0">
              <a:solidFill>
                <a:schemeClr val="accent5">
                  <a:lumMod val="60000"/>
                  <a:lumOff val="40000"/>
                </a:schemeClr>
              </a:solidFill>
              <a:latin typeface="Blackadder ITC" panose="04020505051007020D02" pitchFamily="82" charset="0"/>
            </a:endParaRPr>
          </a:p>
        </p:txBody>
      </p:sp>
    </p:spTree>
    <p:extLst>
      <p:ext uri="{BB962C8B-B14F-4D97-AF65-F5344CB8AC3E}">
        <p14:creationId xmlns:p14="http://schemas.microsoft.com/office/powerpoint/2010/main" val="296209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ＤＸ標準">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_ＢＩＺ　ＵＢＤゴシック">
      <a:majorFont>
        <a:latin typeface="BIZ UDゴシック"/>
        <a:ea typeface="BIZ UDゴシック"/>
        <a:cs typeface=""/>
      </a:majorFont>
      <a:minorFont>
        <a:latin typeface="BIZ UDゴシック"/>
        <a:ea typeface="BIZ UD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テーマ">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11630</TotalTime>
  <Words>3426</Words>
  <Application>Microsoft Office PowerPoint</Application>
  <PresentationFormat>ワイド画面</PresentationFormat>
  <Paragraphs>370</Paragraphs>
  <Slides>25</Slides>
  <Notes>25</Notes>
  <HiddenSlides>4</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25</vt:i4>
      </vt:variant>
    </vt:vector>
  </HeadingPairs>
  <TitlesOfParts>
    <vt:vector size="41" baseType="lpstr">
      <vt:lpstr>BIZ UDPゴシック</vt:lpstr>
      <vt:lpstr>BIZ UDP明朝 Medium</vt:lpstr>
      <vt:lpstr>BIZ UDゴシック</vt:lpstr>
      <vt:lpstr>BIZ UD明朝 Medium</vt:lpstr>
      <vt:lpstr>HGP明朝E</vt:lpstr>
      <vt:lpstr>HG丸ｺﾞｼｯｸM-PRO</vt:lpstr>
      <vt:lpstr>Meiryo UI</vt:lpstr>
      <vt:lpstr>ＭＳ Ｐ明朝</vt:lpstr>
      <vt:lpstr>ＭＳ 明朝</vt:lpstr>
      <vt:lpstr>メイリオ</vt:lpstr>
      <vt:lpstr>Arial</vt:lpstr>
      <vt:lpstr>Blackadder ITC</vt:lpstr>
      <vt:lpstr>Calibri</vt:lpstr>
      <vt:lpstr>Palatino Linotype</vt:lpstr>
      <vt:lpstr>Times New Roman</vt:lpstr>
      <vt:lpstr>ＤＸ標準</vt:lpstr>
      <vt:lpstr>PowerPoint プレゼンテーション</vt:lpstr>
      <vt:lpstr>映えるとは？</vt:lpstr>
      <vt:lpstr>わたしの映え</vt:lpstr>
      <vt:lpstr>ここからみなさんへのお願い。</vt:lpstr>
      <vt:lpstr>伝わる写真になります！</vt:lpstr>
      <vt:lpstr>伝わる写真</vt:lpstr>
      <vt:lpstr>伝わらない写真と伝わる写真</vt:lpstr>
      <vt:lpstr>伝わる写真</vt:lpstr>
      <vt:lpstr>伝わる写真</vt:lpstr>
      <vt:lpstr>伝わる写真</vt:lpstr>
      <vt:lpstr>「映える。」　と　「伝わる。」</vt:lpstr>
      <vt:lpstr>PowerPoint プレゼンテーション</vt:lpstr>
      <vt:lpstr>PowerPoint プレゼンテーション</vt:lpstr>
      <vt:lpstr>PowerPoint プレゼンテーション</vt:lpstr>
      <vt:lpstr>履行報告書に添付する写真の撮り方と加工の可否</vt:lpstr>
      <vt:lpstr>　事例０１　傾いた写真はＮＧ！</vt:lpstr>
      <vt:lpstr>　事例０1　傾いた写真はＮＧ！</vt:lpstr>
      <vt:lpstr>　事例０２　全景の見本！　</vt:lpstr>
      <vt:lpstr>　事例０３　都市部での施工の構図が良い。</vt:lpstr>
      <vt:lpstr>　§２－２　プロパティありの詳細表示</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土木の将来像を読み解く</dc:title>
  <dc:subject>ver1.07</dc:subject>
  <dc:creator>中山　光広</dc:creator>
  <cp:lastModifiedBy>user</cp:lastModifiedBy>
  <cp:revision>888</cp:revision>
  <cp:lastPrinted>2022-03-14T23:12:07Z</cp:lastPrinted>
  <dcterms:created xsi:type="dcterms:W3CDTF">2019-01-29T12:23:21Z</dcterms:created>
  <dcterms:modified xsi:type="dcterms:W3CDTF">2026-07-23T04:32:49Z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