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85"/>
  </p:notesMasterIdLst>
  <p:sldIdLst>
    <p:sldId id="256" r:id="rId2"/>
    <p:sldId id="340" r:id="rId3"/>
    <p:sldId id="290" r:id="rId4"/>
    <p:sldId id="285" r:id="rId5"/>
    <p:sldId id="283" r:id="rId6"/>
    <p:sldId id="284" r:id="rId7"/>
    <p:sldId id="291" r:id="rId8"/>
    <p:sldId id="271" r:id="rId9"/>
    <p:sldId id="292" r:id="rId10"/>
    <p:sldId id="293" r:id="rId11"/>
    <p:sldId id="307" r:id="rId12"/>
    <p:sldId id="294" r:id="rId13"/>
    <p:sldId id="298" r:id="rId14"/>
    <p:sldId id="296" r:id="rId15"/>
    <p:sldId id="288" r:id="rId16"/>
    <p:sldId id="272" r:id="rId17"/>
    <p:sldId id="330" r:id="rId18"/>
    <p:sldId id="331" r:id="rId19"/>
    <p:sldId id="305" r:id="rId20"/>
    <p:sldId id="351" r:id="rId21"/>
    <p:sldId id="352" r:id="rId22"/>
    <p:sldId id="308" r:id="rId23"/>
    <p:sldId id="317" r:id="rId24"/>
    <p:sldId id="349" r:id="rId25"/>
    <p:sldId id="324" r:id="rId26"/>
    <p:sldId id="314" r:id="rId27"/>
    <p:sldId id="303" r:id="rId28"/>
    <p:sldId id="282" r:id="rId29"/>
    <p:sldId id="274" r:id="rId30"/>
    <p:sldId id="302" r:id="rId31"/>
    <p:sldId id="365" r:id="rId32"/>
    <p:sldId id="366" r:id="rId33"/>
    <p:sldId id="316" r:id="rId34"/>
    <p:sldId id="318" r:id="rId35"/>
    <p:sldId id="323" r:id="rId36"/>
    <p:sldId id="309" r:id="rId37"/>
    <p:sldId id="315" r:id="rId38"/>
    <p:sldId id="311" r:id="rId39"/>
    <p:sldId id="313" r:id="rId40"/>
    <p:sldId id="319" r:id="rId41"/>
    <p:sldId id="322" r:id="rId42"/>
    <p:sldId id="364" r:id="rId43"/>
    <p:sldId id="321" r:id="rId44"/>
    <p:sldId id="328" r:id="rId45"/>
    <p:sldId id="325" r:id="rId46"/>
    <p:sldId id="326" r:id="rId47"/>
    <p:sldId id="327" r:id="rId48"/>
    <p:sldId id="320" r:id="rId49"/>
    <p:sldId id="329" r:id="rId50"/>
    <p:sldId id="347" r:id="rId51"/>
    <p:sldId id="344" r:id="rId52"/>
    <p:sldId id="345" r:id="rId53"/>
    <p:sldId id="346" r:id="rId54"/>
    <p:sldId id="350" r:id="rId55"/>
    <p:sldId id="348" r:id="rId56"/>
    <p:sldId id="353" r:id="rId57"/>
    <p:sldId id="342" r:id="rId58"/>
    <p:sldId id="341" r:id="rId59"/>
    <p:sldId id="356" r:id="rId60"/>
    <p:sldId id="358" r:id="rId61"/>
    <p:sldId id="360" r:id="rId62"/>
    <p:sldId id="338" r:id="rId63"/>
    <p:sldId id="339" r:id="rId64"/>
    <p:sldId id="355" r:id="rId65"/>
    <p:sldId id="337" r:id="rId66"/>
    <p:sldId id="332" r:id="rId67"/>
    <p:sldId id="334" r:id="rId68"/>
    <p:sldId id="335" r:id="rId69"/>
    <p:sldId id="336" r:id="rId70"/>
    <p:sldId id="333" r:id="rId71"/>
    <p:sldId id="354" r:id="rId72"/>
    <p:sldId id="359" r:id="rId73"/>
    <p:sldId id="273" r:id="rId74"/>
    <p:sldId id="306" r:id="rId75"/>
    <p:sldId id="275" r:id="rId76"/>
    <p:sldId id="276" r:id="rId77"/>
    <p:sldId id="286" r:id="rId78"/>
    <p:sldId id="299" r:id="rId79"/>
    <p:sldId id="300" r:id="rId80"/>
    <p:sldId id="301" r:id="rId81"/>
    <p:sldId id="361" r:id="rId82"/>
    <p:sldId id="367" r:id="rId83"/>
    <p:sldId id="363" r:id="rId84"/>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757"/>
    <a:srgbClr val="48B8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40" autoAdjust="0"/>
    <p:restoredTop sz="93447" autoAdjust="0"/>
  </p:normalViewPr>
  <p:slideViewPr>
    <p:cSldViewPr>
      <p:cViewPr varScale="1">
        <p:scale>
          <a:sx n="59" d="100"/>
          <a:sy n="59" d="100"/>
        </p:scale>
        <p:origin x="1832" y="52"/>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mint%5e%5e\Downloads\Form-93_&#12393;&#12435;&#12368;&#12426;&#12363;&#12356;&#12366;_&#12503;&#12521;&#12531;&amp;&#12467;&#12473;&#12488;_ver2015120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int%5e%5e\Downloads\Form-93_&#12393;&#12435;&#12368;&#12426;&#12363;&#12356;&#12366;_&#12503;&#12521;&#12531;&amp;&#12467;&#12473;&#12488;_ver20151209.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nt%5e%5e\Desktop\&#21271;&#28023;&#36947;&#36890;&#20449;_&#21508;&#20225;&#26989;&#31561;&#12398;&#31038;&#20250;&#36002;&#29486;&#19968;&#35239;_ver20151215_1328.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pivotSource>
    <c:name>[Form-93_どんぐりかいぎ_プラン&amp;コスト_ver20151209.xlsx]Sheet1!ﾋﾟﾎﾞｯﾄﾃｰﾌﾞﾙ1</c:name>
    <c:fmtId val="-1"/>
  </c:pivotSource>
  <c:chart>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pivotFmt>
      <c:pivotFmt>
        <c:idx val="7"/>
        <c:spPr>
          <a:solidFill>
            <a:schemeClr val="accent1"/>
          </a:solidFill>
          <a:ln>
            <a:noFill/>
          </a:ln>
          <a:effectLst/>
        </c:spPr>
        <c:marker>
          <c:symbol val="none"/>
        </c:marker>
      </c:pivotFmt>
      <c:pivotFmt>
        <c:idx val="8"/>
        <c:spPr>
          <a:solidFill>
            <a:schemeClr val="accent1"/>
          </a:solidFill>
          <a:ln>
            <a:noFill/>
          </a:ln>
          <a:effectLst/>
        </c:spPr>
        <c:marker>
          <c:symbol val="none"/>
        </c:marker>
      </c:pivotFmt>
      <c:pivotFmt>
        <c:idx val="9"/>
        <c:spPr>
          <a:solidFill>
            <a:schemeClr val="accent1"/>
          </a:solidFill>
          <a:ln>
            <a:noFill/>
          </a:ln>
          <a:effectLst/>
        </c:spPr>
        <c:marker>
          <c:symbol val="none"/>
        </c:marker>
      </c:pivotFmt>
      <c:pivotFmt>
        <c:idx val="10"/>
        <c:spPr>
          <a:solidFill>
            <a:schemeClr val="accent1"/>
          </a:solidFill>
          <a:ln>
            <a:noFill/>
          </a:ln>
          <a:effectLst/>
        </c:spPr>
        <c:marker>
          <c:symbol val="none"/>
        </c:marker>
      </c:pivotFmt>
      <c:pivotFmt>
        <c:idx val="11"/>
        <c:spPr>
          <a:solidFill>
            <a:schemeClr val="accent1"/>
          </a:solidFill>
          <a:ln>
            <a:noFill/>
          </a:ln>
          <a:effectLst/>
        </c:spPr>
        <c:marker>
          <c:symbol val="none"/>
        </c:marker>
      </c:pivotFmt>
      <c:pivotFmt>
        <c:idx val="12"/>
        <c:spPr>
          <a:solidFill>
            <a:schemeClr val="accent1"/>
          </a:solidFill>
          <a:ln>
            <a:noFill/>
          </a:ln>
          <a:effectLst/>
        </c:spPr>
        <c:marker>
          <c:symbol val="none"/>
        </c:marker>
      </c:pivotFmt>
      <c:pivotFmt>
        <c:idx val="13"/>
        <c:spPr>
          <a:solidFill>
            <a:schemeClr val="accent1"/>
          </a:solidFill>
          <a:ln>
            <a:noFill/>
          </a:ln>
          <a:effectLst/>
        </c:spPr>
        <c:marker>
          <c:symbol val="none"/>
        </c:marker>
      </c:pivotFmt>
      <c:pivotFmt>
        <c:idx val="14"/>
        <c:spPr>
          <a:solidFill>
            <a:schemeClr val="accent1"/>
          </a:solidFill>
          <a:ln>
            <a:noFill/>
          </a:ln>
          <a:effectLst/>
        </c:spPr>
        <c:marker>
          <c:symbol val="none"/>
        </c:marker>
      </c:pivotFmt>
      <c:pivotFmt>
        <c:idx val="15"/>
        <c:spPr>
          <a:solidFill>
            <a:schemeClr val="accent1"/>
          </a:solidFill>
          <a:ln>
            <a:noFill/>
          </a:ln>
          <a:effectLst/>
        </c:spPr>
        <c:marker>
          <c:symbol val="none"/>
        </c:marker>
      </c:pivotFmt>
      <c:pivotFmt>
        <c:idx val="16"/>
        <c:spPr>
          <a:solidFill>
            <a:schemeClr val="accent1"/>
          </a:solidFill>
          <a:ln>
            <a:noFill/>
          </a:ln>
          <a:effectLst/>
        </c:spPr>
        <c:marker>
          <c:symbol val="none"/>
        </c:marker>
      </c:pivotFmt>
      <c:pivotFmt>
        <c:idx val="17"/>
        <c:spPr>
          <a:solidFill>
            <a:schemeClr val="accent1"/>
          </a:solidFill>
          <a:ln>
            <a:noFill/>
          </a:ln>
          <a:effectLst/>
        </c:spPr>
        <c:marker>
          <c:symbol val="none"/>
        </c:marker>
      </c:pivotFmt>
    </c:pivotFmts>
    <c:plotArea>
      <c:layout/>
      <c:barChart>
        <c:barDir val="col"/>
        <c:grouping val="clustered"/>
        <c:varyColors val="0"/>
        <c:ser>
          <c:idx val="0"/>
          <c:order val="0"/>
          <c:tx>
            <c:strRef>
              <c:f>Sheet1!$B$3:$B$4</c:f>
              <c:strCache>
                <c:ptCount val="1"/>
                <c:pt idx="0">
                  <c:v>その他経費</c:v>
                </c:pt>
              </c:strCache>
            </c:strRef>
          </c:tx>
          <c:spPr>
            <a:solidFill>
              <a:schemeClr val="accent1"/>
            </a:solidFill>
            <a:ln>
              <a:noFill/>
            </a:ln>
            <a:effectLst/>
          </c:spPr>
          <c:invertIfNegative val="0"/>
          <c:cat>
            <c:strRef>
              <c:f>Sheet1!$A$5:$A$20</c:f>
              <c:strCache>
                <c:ptCount val="15"/>
                <c:pt idx="0">
                  <c:v>第0１回イベント「厚賀トンネルを見に行こう！」</c:v>
                </c:pt>
                <c:pt idx="1">
                  <c:v>第0２回イベント「どんぐりかいぎ育樹会」 2014Vol.1</c:v>
                </c:pt>
                <c:pt idx="2">
                  <c:v>第0３回イベント「どんぐりかいぎ育樹会」 2014Vol.2</c:v>
                </c:pt>
                <c:pt idx="3">
                  <c:v>第0４回イベント「どんぐりかいぎ木育教室」 in 門別小学校</c:v>
                </c:pt>
                <c:pt idx="4">
                  <c:v>第0５回イベント「どんぐりかいぎ臨時保育所」～内山自称保育士奮闘編～</c:v>
                </c:pt>
                <c:pt idx="5">
                  <c:v>第0６回イベント「どんぐりかいぎ文化祭」～斉藤新一郎 絵画展 2014秋コレ～</c:v>
                </c:pt>
                <c:pt idx="6">
                  <c:v>第0７回イベント「どんぐりかいぎ　どんぐりリレー」～門別のこどもから浦河のこどもへ～</c:v>
                </c:pt>
                <c:pt idx="7">
                  <c:v>第0８回イベント「どんぐりかいぎクリスマス育樹パーティ」 in 西舎 （にしちゃ） </c:v>
                </c:pt>
                <c:pt idx="8">
                  <c:v>第１１回イベント「どんぐりかいぎ育樹会」 2015Vol.1 </c:v>
                </c:pt>
                <c:pt idx="9">
                  <c:v>第１２回イベント「どんぐりクエスト」</c:v>
                </c:pt>
                <c:pt idx="10">
                  <c:v>第１３回イベント「どんぐり請負授業」環境学習in厚賀小学校 </c:v>
                </c:pt>
                <c:pt idx="11">
                  <c:v>第１４回イベント「どんぐり請負授業」郷土学習in厚賀小学校</c:v>
                </c:pt>
                <c:pt idx="12">
                  <c:v>第１５回イベント「どんぐり昼休み社会実習」自分たちで横断歩道をつくろうin厚賀小学校</c:v>
                </c:pt>
                <c:pt idx="13">
                  <c:v>第１７回イベント「トンネルの中で環境授業」for厚賀小学校～絵本の読み聞かせ授業～</c:v>
                </c:pt>
                <c:pt idx="14">
                  <c:v>第１８回イベント「未来のためにトンネルに遺跡を残そう！</c:v>
                </c:pt>
              </c:strCache>
            </c:strRef>
          </c:cat>
          <c:val>
            <c:numRef>
              <c:f>Sheet1!$B$5:$B$20</c:f>
              <c:numCache>
                <c:formatCode>#,##0_);[Red]\(#,##0\)</c:formatCode>
                <c:ptCount val="15"/>
                <c:pt idx="0">
                  <c:v>500</c:v>
                </c:pt>
                <c:pt idx="1">
                  <c:v>500</c:v>
                </c:pt>
                <c:pt idx="2">
                  <c:v>10500</c:v>
                </c:pt>
                <c:pt idx="3">
                  <c:v>9000</c:v>
                </c:pt>
                <c:pt idx="9">
                  <c:v>93700</c:v>
                </c:pt>
                <c:pt idx="13">
                  <c:v>20000</c:v>
                </c:pt>
              </c:numCache>
            </c:numRef>
          </c:val>
          <c:extLst>
            <c:ext xmlns:c16="http://schemas.microsoft.com/office/drawing/2014/chart" uri="{C3380CC4-5D6E-409C-BE32-E72D297353CC}">
              <c16:uniqueId val="{00000000-5252-41D1-8CBE-7823EB645EBD}"/>
            </c:ext>
          </c:extLst>
        </c:ser>
        <c:ser>
          <c:idx val="1"/>
          <c:order val="1"/>
          <c:tx>
            <c:strRef>
              <c:f>Sheet1!$C$3:$C$4</c:f>
              <c:strCache>
                <c:ptCount val="1"/>
                <c:pt idx="0">
                  <c:v>資材費</c:v>
                </c:pt>
              </c:strCache>
            </c:strRef>
          </c:tx>
          <c:spPr>
            <a:solidFill>
              <a:schemeClr val="accent2"/>
            </a:solidFill>
            <a:ln>
              <a:noFill/>
            </a:ln>
            <a:effectLst/>
          </c:spPr>
          <c:invertIfNegative val="0"/>
          <c:cat>
            <c:strRef>
              <c:f>Sheet1!$A$5:$A$20</c:f>
              <c:strCache>
                <c:ptCount val="15"/>
                <c:pt idx="0">
                  <c:v>第0１回イベント「厚賀トンネルを見に行こう！」</c:v>
                </c:pt>
                <c:pt idx="1">
                  <c:v>第0２回イベント「どんぐりかいぎ育樹会」 2014Vol.1</c:v>
                </c:pt>
                <c:pt idx="2">
                  <c:v>第0３回イベント「どんぐりかいぎ育樹会」 2014Vol.2</c:v>
                </c:pt>
                <c:pt idx="3">
                  <c:v>第0４回イベント「どんぐりかいぎ木育教室」 in 門別小学校</c:v>
                </c:pt>
                <c:pt idx="4">
                  <c:v>第0５回イベント「どんぐりかいぎ臨時保育所」～内山自称保育士奮闘編～</c:v>
                </c:pt>
                <c:pt idx="5">
                  <c:v>第0６回イベント「どんぐりかいぎ文化祭」～斉藤新一郎 絵画展 2014秋コレ～</c:v>
                </c:pt>
                <c:pt idx="6">
                  <c:v>第0７回イベント「どんぐりかいぎ　どんぐりリレー」～門別のこどもから浦河のこどもへ～</c:v>
                </c:pt>
                <c:pt idx="7">
                  <c:v>第0８回イベント「どんぐりかいぎクリスマス育樹パーティ」 in 西舎 （にしちゃ） </c:v>
                </c:pt>
                <c:pt idx="8">
                  <c:v>第１１回イベント「どんぐりかいぎ育樹会」 2015Vol.1 </c:v>
                </c:pt>
                <c:pt idx="9">
                  <c:v>第１２回イベント「どんぐりクエスト」</c:v>
                </c:pt>
                <c:pt idx="10">
                  <c:v>第１３回イベント「どんぐり請負授業」環境学習in厚賀小学校 </c:v>
                </c:pt>
                <c:pt idx="11">
                  <c:v>第１４回イベント「どんぐり請負授業」郷土学習in厚賀小学校</c:v>
                </c:pt>
                <c:pt idx="12">
                  <c:v>第１５回イベント「どんぐり昼休み社会実習」自分たちで横断歩道をつくろうin厚賀小学校</c:v>
                </c:pt>
                <c:pt idx="13">
                  <c:v>第１７回イベント「トンネルの中で環境授業」for厚賀小学校～絵本の読み聞かせ授業～</c:v>
                </c:pt>
                <c:pt idx="14">
                  <c:v>第１８回イベント「未来のためにトンネルに遺跡を残そう！</c:v>
                </c:pt>
              </c:strCache>
            </c:strRef>
          </c:cat>
          <c:val>
            <c:numRef>
              <c:f>Sheet1!$C$5:$C$20</c:f>
              <c:numCache>
                <c:formatCode>General</c:formatCode>
                <c:ptCount val="15"/>
                <c:pt idx="0" formatCode="#,##0_);[Red]\(#,##0\)">
                  <c:v>3000</c:v>
                </c:pt>
                <c:pt idx="2" formatCode="#,##0_);[Red]\(#,##0\)">
                  <c:v>13660</c:v>
                </c:pt>
                <c:pt idx="3" formatCode="#,##0_);[Red]\(#,##0\)">
                  <c:v>3000</c:v>
                </c:pt>
                <c:pt idx="5" formatCode="#,##0_);[Red]\(#,##0\)">
                  <c:v>9000</c:v>
                </c:pt>
                <c:pt idx="7" formatCode="#,##0_);[Red]\(#,##0\)">
                  <c:v>20000</c:v>
                </c:pt>
                <c:pt idx="9" formatCode="#,##0_);[Red]\(#,##0\)">
                  <c:v>84456</c:v>
                </c:pt>
                <c:pt idx="12" formatCode="#,##0_);[Red]\(#,##0\)">
                  <c:v>36000</c:v>
                </c:pt>
                <c:pt idx="13" formatCode="#,##0_);[Red]\(#,##0\)">
                  <c:v>150300</c:v>
                </c:pt>
                <c:pt idx="14" formatCode="#,##0_);[Red]\(#,##0\)">
                  <c:v>343500</c:v>
                </c:pt>
              </c:numCache>
            </c:numRef>
          </c:val>
          <c:extLst>
            <c:ext xmlns:c16="http://schemas.microsoft.com/office/drawing/2014/chart" uri="{C3380CC4-5D6E-409C-BE32-E72D297353CC}">
              <c16:uniqueId val="{00000001-5252-41D1-8CBE-7823EB645EBD}"/>
            </c:ext>
          </c:extLst>
        </c:ser>
        <c:ser>
          <c:idx val="2"/>
          <c:order val="2"/>
          <c:tx>
            <c:strRef>
              <c:f>Sheet1!$D$3:$D$4</c:f>
              <c:strCache>
                <c:ptCount val="1"/>
                <c:pt idx="0">
                  <c:v>人件費</c:v>
                </c:pt>
              </c:strCache>
            </c:strRef>
          </c:tx>
          <c:spPr>
            <a:solidFill>
              <a:schemeClr val="accent3"/>
            </a:solidFill>
            <a:ln>
              <a:noFill/>
            </a:ln>
            <a:effectLst/>
          </c:spPr>
          <c:invertIfNegative val="0"/>
          <c:cat>
            <c:strRef>
              <c:f>Sheet1!$A$5:$A$20</c:f>
              <c:strCache>
                <c:ptCount val="15"/>
                <c:pt idx="0">
                  <c:v>第0１回イベント「厚賀トンネルを見に行こう！」</c:v>
                </c:pt>
                <c:pt idx="1">
                  <c:v>第0２回イベント「どんぐりかいぎ育樹会」 2014Vol.1</c:v>
                </c:pt>
                <c:pt idx="2">
                  <c:v>第0３回イベント「どんぐりかいぎ育樹会」 2014Vol.2</c:v>
                </c:pt>
                <c:pt idx="3">
                  <c:v>第0４回イベント「どんぐりかいぎ木育教室」 in 門別小学校</c:v>
                </c:pt>
                <c:pt idx="4">
                  <c:v>第0５回イベント「どんぐりかいぎ臨時保育所」～内山自称保育士奮闘編～</c:v>
                </c:pt>
                <c:pt idx="5">
                  <c:v>第0６回イベント「どんぐりかいぎ文化祭」～斉藤新一郎 絵画展 2014秋コレ～</c:v>
                </c:pt>
                <c:pt idx="6">
                  <c:v>第0７回イベント「どんぐりかいぎ　どんぐりリレー」～門別のこどもから浦河のこどもへ～</c:v>
                </c:pt>
                <c:pt idx="7">
                  <c:v>第0８回イベント「どんぐりかいぎクリスマス育樹パーティ」 in 西舎 （にしちゃ） </c:v>
                </c:pt>
                <c:pt idx="8">
                  <c:v>第１１回イベント「どんぐりかいぎ育樹会」 2015Vol.1 </c:v>
                </c:pt>
                <c:pt idx="9">
                  <c:v>第１２回イベント「どんぐりクエスト」</c:v>
                </c:pt>
                <c:pt idx="10">
                  <c:v>第１３回イベント「どんぐり請負授業」環境学習in厚賀小学校 </c:v>
                </c:pt>
                <c:pt idx="11">
                  <c:v>第１４回イベント「どんぐり請負授業」郷土学習in厚賀小学校</c:v>
                </c:pt>
                <c:pt idx="12">
                  <c:v>第１５回イベント「どんぐり昼休み社会実習」自分たちで横断歩道をつくろうin厚賀小学校</c:v>
                </c:pt>
                <c:pt idx="13">
                  <c:v>第１７回イベント「トンネルの中で環境授業」for厚賀小学校～絵本の読み聞かせ授業～</c:v>
                </c:pt>
                <c:pt idx="14">
                  <c:v>第１８回イベント「未来のためにトンネルに遺跡を残そう！</c:v>
                </c:pt>
              </c:strCache>
            </c:strRef>
          </c:cat>
          <c:val>
            <c:numRef>
              <c:f>Sheet1!$D$5:$D$20</c:f>
              <c:numCache>
                <c:formatCode>#,##0_);[Red]\(#,##0\)</c:formatCode>
                <c:ptCount val="15"/>
                <c:pt idx="0">
                  <c:v>50100</c:v>
                </c:pt>
                <c:pt idx="1">
                  <c:v>66800</c:v>
                </c:pt>
                <c:pt idx="2">
                  <c:v>157400</c:v>
                </c:pt>
                <c:pt idx="3">
                  <c:v>66800</c:v>
                </c:pt>
                <c:pt idx="4">
                  <c:v>0</c:v>
                </c:pt>
                <c:pt idx="5">
                  <c:v>16700</c:v>
                </c:pt>
                <c:pt idx="9">
                  <c:v>347450</c:v>
                </c:pt>
                <c:pt idx="10">
                  <c:v>83500</c:v>
                </c:pt>
                <c:pt idx="11">
                  <c:v>83500</c:v>
                </c:pt>
                <c:pt idx="12">
                  <c:v>133600</c:v>
                </c:pt>
                <c:pt idx="13">
                  <c:v>150300</c:v>
                </c:pt>
                <c:pt idx="14">
                  <c:v>83500</c:v>
                </c:pt>
              </c:numCache>
            </c:numRef>
          </c:val>
          <c:extLst>
            <c:ext xmlns:c16="http://schemas.microsoft.com/office/drawing/2014/chart" uri="{C3380CC4-5D6E-409C-BE32-E72D297353CC}">
              <c16:uniqueId val="{00000002-5252-41D1-8CBE-7823EB645EBD}"/>
            </c:ext>
          </c:extLst>
        </c:ser>
        <c:ser>
          <c:idx val="3"/>
          <c:order val="3"/>
          <c:tx>
            <c:strRef>
              <c:f>Sheet1!$E$3:$E$4</c:f>
              <c:strCache>
                <c:ptCount val="1"/>
                <c:pt idx="0">
                  <c:v>人件費（HP作成）</c:v>
                </c:pt>
              </c:strCache>
            </c:strRef>
          </c:tx>
          <c:spPr>
            <a:solidFill>
              <a:schemeClr val="accent4"/>
            </a:solidFill>
            <a:ln>
              <a:noFill/>
            </a:ln>
            <a:effectLst/>
          </c:spPr>
          <c:invertIfNegative val="0"/>
          <c:cat>
            <c:strRef>
              <c:f>Sheet1!$A$5:$A$20</c:f>
              <c:strCache>
                <c:ptCount val="15"/>
                <c:pt idx="0">
                  <c:v>第0１回イベント「厚賀トンネルを見に行こう！」</c:v>
                </c:pt>
                <c:pt idx="1">
                  <c:v>第0２回イベント「どんぐりかいぎ育樹会」 2014Vol.1</c:v>
                </c:pt>
                <c:pt idx="2">
                  <c:v>第0３回イベント「どんぐりかいぎ育樹会」 2014Vol.2</c:v>
                </c:pt>
                <c:pt idx="3">
                  <c:v>第0４回イベント「どんぐりかいぎ木育教室」 in 門別小学校</c:v>
                </c:pt>
                <c:pt idx="4">
                  <c:v>第0５回イベント「どんぐりかいぎ臨時保育所」～内山自称保育士奮闘編～</c:v>
                </c:pt>
                <c:pt idx="5">
                  <c:v>第0６回イベント「どんぐりかいぎ文化祭」～斉藤新一郎 絵画展 2014秋コレ～</c:v>
                </c:pt>
                <c:pt idx="6">
                  <c:v>第0７回イベント「どんぐりかいぎ　どんぐりリレー」～門別のこどもから浦河のこどもへ～</c:v>
                </c:pt>
                <c:pt idx="7">
                  <c:v>第0８回イベント「どんぐりかいぎクリスマス育樹パーティ」 in 西舎 （にしちゃ） </c:v>
                </c:pt>
                <c:pt idx="8">
                  <c:v>第１１回イベント「どんぐりかいぎ育樹会」 2015Vol.1 </c:v>
                </c:pt>
                <c:pt idx="9">
                  <c:v>第１２回イベント「どんぐりクエスト」</c:v>
                </c:pt>
                <c:pt idx="10">
                  <c:v>第１３回イベント「どんぐり請負授業」環境学習in厚賀小学校 </c:v>
                </c:pt>
                <c:pt idx="11">
                  <c:v>第１４回イベント「どんぐり請負授業」郷土学習in厚賀小学校</c:v>
                </c:pt>
                <c:pt idx="12">
                  <c:v>第１５回イベント「どんぐり昼休み社会実習」自分たちで横断歩道をつくろうin厚賀小学校</c:v>
                </c:pt>
                <c:pt idx="13">
                  <c:v>第１７回イベント「トンネルの中で環境授業」for厚賀小学校～絵本の読み聞かせ授業～</c:v>
                </c:pt>
                <c:pt idx="14">
                  <c:v>第１８回イベント「未来のためにトンネルに遺跡を残そう！</c:v>
                </c:pt>
              </c:strCache>
            </c:strRef>
          </c:cat>
          <c:val>
            <c:numRef>
              <c:f>Sheet1!$E$5:$E$20</c:f>
              <c:numCache>
                <c:formatCode>#,##0_);[Red]\(#,##0\)</c:formatCode>
                <c:ptCount val="15"/>
                <c:pt idx="0">
                  <c:v>11900</c:v>
                </c:pt>
                <c:pt idx="1">
                  <c:v>11900</c:v>
                </c:pt>
                <c:pt idx="2">
                  <c:v>11900</c:v>
                </c:pt>
                <c:pt idx="3">
                  <c:v>11900</c:v>
                </c:pt>
                <c:pt idx="4">
                  <c:v>5950</c:v>
                </c:pt>
                <c:pt idx="5">
                  <c:v>2380</c:v>
                </c:pt>
                <c:pt idx="6">
                  <c:v>2380</c:v>
                </c:pt>
                <c:pt idx="7">
                  <c:v>11900</c:v>
                </c:pt>
                <c:pt idx="8">
                  <c:v>11900</c:v>
                </c:pt>
                <c:pt idx="9">
                  <c:v>23800</c:v>
                </c:pt>
                <c:pt idx="10">
                  <c:v>11900</c:v>
                </c:pt>
                <c:pt idx="11">
                  <c:v>23800</c:v>
                </c:pt>
                <c:pt idx="12">
                  <c:v>5950</c:v>
                </c:pt>
              </c:numCache>
            </c:numRef>
          </c:val>
          <c:extLst>
            <c:ext xmlns:c16="http://schemas.microsoft.com/office/drawing/2014/chart" uri="{C3380CC4-5D6E-409C-BE32-E72D297353CC}">
              <c16:uniqueId val="{00000003-5252-41D1-8CBE-7823EB645EBD}"/>
            </c:ext>
          </c:extLst>
        </c:ser>
        <c:ser>
          <c:idx val="4"/>
          <c:order val="4"/>
          <c:tx>
            <c:strRef>
              <c:f>Sheet1!$F$3:$F$4</c:f>
              <c:strCache>
                <c:ptCount val="1"/>
                <c:pt idx="0">
                  <c:v>人件費（資料作成）</c:v>
                </c:pt>
              </c:strCache>
            </c:strRef>
          </c:tx>
          <c:spPr>
            <a:solidFill>
              <a:schemeClr val="accent5"/>
            </a:solidFill>
            <a:ln>
              <a:noFill/>
            </a:ln>
            <a:effectLst/>
          </c:spPr>
          <c:invertIfNegative val="0"/>
          <c:cat>
            <c:strRef>
              <c:f>Sheet1!$A$5:$A$20</c:f>
              <c:strCache>
                <c:ptCount val="15"/>
                <c:pt idx="0">
                  <c:v>第0１回イベント「厚賀トンネルを見に行こう！」</c:v>
                </c:pt>
                <c:pt idx="1">
                  <c:v>第0２回イベント「どんぐりかいぎ育樹会」 2014Vol.1</c:v>
                </c:pt>
                <c:pt idx="2">
                  <c:v>第0３回イベント「どんぐりかいぎ育樹会」 2014Vol.2</c:v>
                </c:pt>
                <c:pt idx="3">
                  <c:v>第0４回イベント「どんぐりかいぎ木育教室」 in 門別小学校</c:v>
                </c:pt>
                <c:pt idx="4">
                  <c:v>第0５回イベント「どんぐりかいぎ臨時保育所」～内山自称保育士奮闘編～</c:v>
                </c:pt>
                <c:pt idx="5">
                  <c:v>第0６回イベント「どんぐりかいぎ文化祭」～斉藤新一郎 絵画展 2014秋コレ～</c:v>
                </c:pt>
                <c:pt idx="6">
                  <c:v>第0７回イベント「どんぐりかいぎ　どんぐりリレー」～門別のこどもから浦河のこどもへ～</c:v>
                </c:pt>
                <c:pt idx="7">
                  <c:v>第0８回イベント「どんぐりかいぎクリスマス育樹パーティ」 in 西舎 （にしちゃ） </c:v>
                </c:pt>
                <c:pt idx="8">
                  <c:v>第１１回イベント「どんぐりかいぎ育樹会」 2015Vol.1 </c:v>
                </c:pt>
                <c:pt idx="9">
                  <c:v>第１２回イベント「どんぐりクエスト」</c:v>
                </c:pt>
                <c:pt idx="10">
                  <c:v>第１３回イベント「どんぐり請負授業」環境学習in厚賀小学校 </c:v>
                </c:pt>
                <c:pt idx="11">
                  <c:v>第１４回イベント「どんぐり請負授業」郷土学習in厚賀小学校</c:v>
                </c:pt>
                <c:pt idx="12">
                  <c:v>第１５回イベント「どんぐり昼休み社会実習」自分たちで横断歩道をつくろうin厚賀小学校</c:v>
                </c:pt>
                <c:pt idx="13">
                  <c:v>第１７回イベント「トンネルの中で環境授業」for厚賀小学校～絵本の読み聞かせ授業～</c:v>
                </c:pt>
                <c:pt idx="14">
                  <c:v>第１８回イベント「未来のためにトンネルに遺跡を残そう！</c:v>
                </c:pt>
              </c:strCache>
            </c:strRef>
          </c:cat>
          <c:val>
            <c:numRef>
              <c:f>Sheet1!$F$5:$F$20</c:f>
              <c:numCache>
                <c:formatCode>General</c:formatCode>
                <c:ptCount val="15"/>
                <c:pt idx="3" formatCode="#,##0_);[Red]\(#,##0\)">
                  <c:v>71400</c:v>
                </c:pt>
                <c:pt idx="11" formatCode="#,##0_);[Red]\(#,##0\)">
                  <c:v>71400</c:v>
                </c:pt>
              </c:numCache>
            </c:numRef>
          </c:val>
          <c:extLst>
            <c:ext xmlns:c16="http://schemas.microsoft.com/office/drawing/2014/chart" uri="{C3380CC4-5D6E-409C-BE32-E72D297353CC}">
              <c16:uniqueId val="{00000004-5252-41D1-8CBE-7823EB645EBD}"/>
            </c:ext>
          </c:extLst>
        </c:ser>
        <c:ser>
          <c:idx val="5"/>
          <c:order val="5"/>
          <c:tx>
            <c:strRef>
              <c:f>Sheet1!$G$3:$G$4</c:f>
              <c:strCache>
                <c:ptCount val="1"/>
                <c:pt idx="0">
                  <c:v>旅費</c:v>
                </c:pt>
              </c:strCache>
            </c:strRef>
          </c:tx>
          <c:spPr>
            <a:solidFill>
              <a:schemeClr val="accent6"/>
            </a:solidFill>
            <a:ln>
              <a:noFill/>
            </a:ln>
            <a:effectLst/>
          </c:spPr>
          <c:invertIfNegative val="0"/>
          <c:cat>
            <c:strRef>
              <c:f>Sheet1!$A$5:$A$20</c:f>
              <c:strCache>
                <c:ptCount val="15"/>
                <c:pt idx="0">
                  <c:v>第0１回イベント「厚賀トンネルを見に行こう！」</c:v>
                </c:pt>
                <c:pt idx="1">
                  <c:v>第0２回イベント「どんぐりかいぎ育樹会」 2014Vol.1</c:v>
                </c:pt>
                <c:pt idx="2">
                  <c:v>第0３回イベント「どんぐりかいぎ育樹会」 2014Vol.2</c:v>
                </c:pt>
                <c:pt idx="3">
                  <c:v>第0４回イベント「どんぐりかいぎ木育教室」 in 門別小学校</c:v>
                </c:pt>
                <c:pt idx="4">
                  <c:v>第0５回イベント「どんぐりかいぎ臨時保育所」～内山自称保育士奮闘編～</c:v>
                </c:pt>
                <c:pt idx="5">
                  <c:v>第0６回イベント「どんぐりかいぎ文化祭」～斉藤新一郎 絵画展 2014秋コレ～</c:v>
                </c:pt>
                <c:pt idx="6">
                  <c:v>第0７回イベント「どんぐりかいぎ　どんぐりリレー」～門別のこどもから浦河のこどもへ～</c:v>
                </c:pt>
                <c:pt idx="7">
                  <c:v>第0８回イベント「どんぐりかいぎクリスマス育樹パーティ」 in 西舎 （にしちゃ） </c:v>
                </c:pt>
                <c:pt idx="8">
                  <c:v>第１１回イベント「どんぐりかいぎ育樹会」 2015Vol.1 </c:v>
                </c:pt>
                <c:pt idx="9">
                  <c:v>第１２回イベント「どんぐりクエスト」</c:v>
                </c:pt>
                <c:pt idx="10">
                  <c:v>第１３回イベント「どんぐり請負授業」環境学習in厚賀小学校 </c:v>
                </c:pt>
                <c:pt idx="11">
                  <c:v>第１４回イベント「どんぐり請負授業」郷土学習in厚賀小学校</c:v>
                </c:pt>
                <c:pt idx="12">
                  <c:v>第１５回イベント「どんぐり昼休み社会実習」自分たちで横断歩道をつくろうin厚賀小学校</c:v>
                </c:pt>
                <c:pt idx="13">
                  <c:v>第１７回イベント「トンネルの中で環境授業」for厚賀小学校～絵本の読み聞かせ授業～</c:v>
                </c:pt>
                <c:pt idx="14">
                  <c:v>第１８回イベント「未来のためにトンネルに遺跡を残そう！</c:v>
                </c:pt>
              </c:strCache>
            </c:strRef>
          </c:cat>
          <c:val>
            <c:numRef>
              <c:f>Sheet1!$G$5:$G$20</c:f>
              <c:numCache>
                <c:formatCode>#,##0_);[Red]\(#,##0\)</c:formatCode>
                <c:ptCount val="15"/>
                <c:pt idx="0">
                  <c:v>6500</c:v>
                </c:pt>
                <c:pt idx="1">
                  <c:v>12000</c:v>
                </c:pt>
                <c:pt idx="2">
                  <c:v>18000</c:v>
                </c:pt>
                <c:pt idx="3">
                  <c:v>7500</c:v>
                </c:pt>
                <c:pt idx="5">
                  <c:v>6500</c:v>
                </c:pt>
                <c:pt idx="7">
                  <c:v>5000</c:v>
                </c:pt>
                <c:pt idx="9">
                  <c:v>17500</c:v>
                </c:pt>
                <c:pt idx="10">
                  <c:v>7200</c:v>
                </c:pt>
                <c:pt idx="12">
                  <c:v>13000</c:v>
                </c:pt>
                <c:pt idx="13">
                  <c:v>13000</c:v>
                </c:pt>
              </c:numCache>
            </c:numRef>
          </c:val>
          <c:extLst>
            <c:ext xmlns:c16="http://schemas.microsoft.com/office/drawing/2014/chart" uri="{C3380CC4-5D6E-409C-BE32-E72D297353CC}">
              <c16:uniqueId val="{00000005-5252-41D1-8CBE-7823EB645EBD}"/>
            </c:ext>
          </c:extLst>
        </c:ser>
        <c:dLbls>
          <c:showLegendKey val="0"/>
          <c:showVal val="0"/>
          <c:showCatName val="0"/>
          <c:showSerName val="0"/>
          <c:showPercent val="0"/>
          <c:showBubbleSize val="0"/>
        </c:dLbls>
        <c:gapWidth val="219"/>
        <c:overlap val="-27"/>
        <c:axId val="368601712"/>
        <c:axId val="368597792"/>
      </c:barChart>
      <c:catAx>
        <c:axId val="368601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368597792"/>
        <c:crosses val="autoZero"/>
        <c:auto val="1"/>
        <c:lblAlgn val="ctr"/>
        <c:lblOffset val="100"/>
        <c:noMultiLvlLbl val="0"/>
      </c:catAx>
      <c:valAx>
        <c:axId val="368597792"/>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3686017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pivotSource>
    <c:name>[Form-93_どんぐりかいぎ_プラン&amp;コスト_ver20151209.xlsx]Sheet1!ﾋﾟﾎﾞｯﾄﾃｰﾌﾞﾙ1</c:name>
    <c:fmtId val="-1"/>
  </c:pivotSource>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
        <c:idx val="3"/>
        <c:spPr>
          <a:solidFill>
            <a:schemeClr val="accent1"/>
          </a:solidFill>
          <a:ln>
            <a:noFill/>
          </a:ln>
          <a:effectLst/>
        </c:spPr>
        <c:marker>
          <c:symbol val="none"/>
        </c:marker>
      </c:pivotFmt>
      <c:pivotFmt>
        <c:idx val="4"/>
        <c:spPr>
          <a:solidFill>
            <a:schemeClr val="accent1"/>
          </a:solidFill>
          <a:ln>
            <a:noFill/>
          </a:ln>
          <a:effectLst/>
        </c:spPr>
        <c:marker>
          <c:symbol val="none"/>
        </c:marker>
      </c:pivotFmt>
      <c:pivotFmt>
        <c:idx val="5"/>
        <c:spPr>
          <a:solidFill>
            <a:schemeClr val="accent1"/>
          </a:solidFill>
          <a:ln>
            <a:noFill/>
          </a:ln>
          <a:effectLst/>
        </c:spPr>
        <c:marker>
          <c:symbol val="none"/>
        </c:marker>
      </c:pivotFmt>
      <c:pivotFmt>
        <c:idx val="6"/>
        <c:spPr>
          <a:solidFill>
            <a:schemeClr val="accent1"/>
          </a:solidFill>
          <a:ln>
            <a:noFill/>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7"/>
        <c:spPr>
          <a:solidFill>
            <a:schemeClr val="accent1"/>
          </a:solidFill>
          <a:ln>
            <a:noFill/>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8"/>
        <c:spPr>
          <a:solidFill>
            <a:schemeClr val="accent1"/>
          </a:solidFill>
          <a:ln>
            <a:noFill/>
          </a:ln>
          <a:effectLst/>
        </c:spPr>
      </c:pivotFmt>
      <c:pivotFmt>
        <c:idx val="9"/>
        <c:spPr>
          <a:solidFill>
            <a:schemeClr val="accent1"/>
          </a:solidFill>
          <a:ln>
            <a:noFill/>
          </a:ln>
          <a:effectLst/>
        </c:spPr>
      </c:pivotFmt>
      <c:pivotFmt>
        <c:idx val="10"/>
        <c:spPr>
          <a:solidFill>
            <a:schemeClr val="accent1"/>
          </a:solidFill>
          <a:ln>
            <a:noFill/>
          </a:ln>
          <a:effectLst/>
        </c:spPr>
      </c:pivotFmt>
      <c:pivotFmt>
        <c:idx val="11"/>
        <c:spPr>
          <a:solidFill>
            <a:schemeClr val="accent1"/>
          </a:solidFill>
          <a:ln>
            <a:noFill/>
          </a:ln>
          <a:effectLst/>
        </c:spPr>
      </c:pivotFmt>
      <c:pivotFmt>
        <c:idx val="12"/>
        <c:spPr>
          <a:solidFill>
            <a:schemeClr val="accent1"/>
          </a:solidFill>
          <a:ln>
            <a:noFill/>
          </a:ln>
          <a:effectLst/>
        </c:spPr>
      </c:pivotFmt>
      <c:pivotFmt>
        <c:idx val="13"/>
        <c:spPr>
          <a:solidFill>
            <a:schemeClr val="accent1"/>
          </a:solidFill>
          <a:ln>
            <a:noFill/>
          </a:ln>
          <a:effectLst/>
        </c:spPr>
      </c:pivotFmt>
      <c:pivotFmt>
        <c:idx val="14"/>
        <c:spPr>
          <a:solidFill>
            <a:schemeClr val="accent1"/>
          </a:solidFill>
          <a:ln>
            <a:noFill/>
          </a:ln>
          <a:effectLst/>
        </c:spPr>
        <c:marker>
          <c:symbol val="none"/>
        </c:marker>
        <c:dLbl>
          <c:idx val="0"/>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Lst>
        </c:dLbl>
      </c:pivotFmt>
      <c:pivotFmt>
        <c:idx val="15"/>
        <c:spPr>
          <a:solidFill>
            <a:schemeClr val="accent1"/>
          </a:solidFill>
          <a:ln>
            <a:noFill/>
          </a:ln>
          <a:effectLst/>
        </c:spPr>
      </c:pivotFmt>
      <c:pivotFmt>
        <c:idx val="16"/>
        <c:spPr>
          <a:solidFill>
            <a:schemeClr val="accent1"/>
          </a:solidFill>
          <a:ln>
            <a:noFill/>
          </a:ln>
          <a:effectLst/>
        </c:spPr>
      </c:pivotFmt>
      <c:pivotFmt>
        <c:idx val="17"/>
        <c:spPr>
          <a:solidFill>
            <a:schemeClr val="accent1"/>
          </a:solidFill>
          <a:ln>
            <a:noFill/>
          </a:ln>
          <a:effectLst/>
        </c:spPr>
      </c:pivotFmt>
      <c:pivotFmt>
        <c:idx val="18"/>
        <c:spPr>
          <a:solidFill>
            <a:schemeClr val="accent1"/>
          </a:solidFill>
          <a:ln>
            <a:noFill/>
          </a:ln>
          <a:effectLst/>
        </c:spPr>
      </c:pivotFmt>
      <c:pivotFmt>
        <c:idx val="19"/>
        <c:spPr>
          <a:solidFill>
            <a:schemeClr val="accent1"/>
          </a:solidFill>
          <a:ln>
            <a:noFill/>
          </a:ln>
          <a:effectLst/>
        </c:spPr>
      </c:pivotFmt>
      <c:pivotFmt>
        <c:idx val="20"/>
        <c:spPr>
          <a:solidFill>
            <a:schemeClr val="accent1"/>
          </a:solidFill>
          <a:ln>
            <a:noFill/>
          </a:ln>
          <a:effectLst/>
        </c:spPr>
      </c:pivotFmt>
    </c:pivotFmts>
    <c:plotArea>
      <c:layout/>
      <c:pieChart>
        <c:varyColors val="1"/>
        <c:ser>
          <c:idx val="0"/>
          <c:order val="0"/>
          <c:tx>
            <c:strRef>
              <c:f>Sheet1!$B$3</c:f>
              <c:strCache>
                <c:ptCount val="1"/>
                <c:pt idx="0">
                  <c:v>集計</c:v>
                </c:pt>
              </c:strCache>
            </c:strRef>
          </c:tx>
          <c:dPt>
            <c:idx val="0"/>
            <c:bubble3D val="0"/>
            <c:spPr>
              <a:solidFill>
                <a:schemeClr val="accent1"/>
              </a:solidFill>
              <a:ln>
                <a:noFill/>
              </a:ln>
              <a:effectLst/>
            </c:spPr>
            <c:extLst>
              <c:ext xmlns:c16="http://schemas.microsoft.com/office/drawing/2014/chart" uri="{C3380CC4-5D6E-409C-BE32-E72D297353CC}">
                <c16:uniqueId val="{00000001-B6A1-4200-B9B7-0434311B666D}"/>
              </c:ext>
            </c:extLst>
          </c:dPt>
          <c:dPt>
            <c:idx val="1"/>
            <c:bubble3D val="0"/>
            <c:spPr>
              <a:solidFill>
                <a:schemeClr val="accent2"/>
              </a:solidFill>
              <a:ln>
                <a:noFill/>
              </a:ln>
              <a:effectLst/>
            </c:spPr>
            <c:extLst>
              <c:ext xmlns:c16="http://schemas.microsoft.com/office/drawing/2014/chart" uri="{C3380CC4-5D6E-409C-BE32-E72D297353CC}">
                <c16:uniqueId val="{00000003-B6A1-4200-B9B7-0434311B666D}"/>
              </c:ext>
            </c:extLst>
          </c:dPt>
          <c:dPt>
            <c:idx val="2"/>
            <c:bubble3D val="0"/>
            <c:spPr>
              <a:solidFill>
                <a:schemeClr val="accent3"/>
              </a:solidFill>
              <a:ln>
                <a:noFill/>
              </a:ln>
              <a:effectLst/>
            </c:spPr>
            <c:extLst>
              <c:ext xmlns:c16="http://schemas.microsoft.com/office/drawing/2014/chart" uri="{C3380CC4-5D6E-409C-BE32-E72D297353CC}">
                <c16:uniqueId val="{00000005-B6A1-4200-B9B7-0434311B666D}"/>
              </c:ext>
            </c:extLst>
          </c:dPt>
          <c:dPt>
            <c:idx val="3"/>
            <c:bubble3D val="0"/>
            <c:spPr>
              <a:solidFill>
                <a:schemeClr val="accent4"/>
              </a:solidFill>
              <a:ln>
                <a:noFill/>
              </a:ln>
              <a:effectLst/>
            </c:spPr>
            <c:extLst>
              <c:ext xmlns:c16="http://schemas.microsoft.com/office/drawing/2014/chart" uri="{C3380CC4-5D6E-409C-BE32-E72D297353CC}">
                <c16:uniqueId val="{00000007-B6A1-4200-B9B7-0434311B666D}"/>
              </c:ext>
            </c:extLst>
          </c:dPt>
          <c:dPt>
            <c:idx val="4"/>
            <c:bubble3D val="0"/>
            <c:spPr>
              <a:solidFill>
                <a:schemeClr val="accent5"/>
              </a:solidFill>
              <a:ln>
                <a:noFill/>
              </a:ln>
              <a:effectLst/>
            </c:spPr>
            <c:extLst>
              <c:ext xmlns:c16="http://schemas.microsoft.com/office/drawing/2014/chart" uri="{C3380CC4-5D6E-409C-BE32-E72D297353CC}">
                <c16:uniqueId val="{00000009-B6A1-4200-B9B7-0434311B666D}"/>
              </c:ext>
            </c:extLst>
          </c:dPt>
          <c:dPt>
            <c:idx val="5"/>
            <c:bubble3D val="0"/>
            <c:spPr>
              <a:solidFill>
                <a:schemeClr val="accent6"/>
              </a:solidFill>
              <a:ln>
                <a:noFill/>
              </a:ln>
              <a:effectLst/>
            </c:spPr>
            <c:extLst>
              <c:ext xmlns:c16="http://schemas.microsoft.com/office/drawing/2014/chart" uri="{C3380CC4-5D6E-409C-BE32-E72D297353CC}">
                <c16:uniqueId val="{0000000B-B6A1-4200-B9B7-0434311B666D}"/>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1">
                        <a:lumMod val="65000"/>
                        <a:lumOff val="35000"/>
                      </a:schemeClr>
                    </a:solidFill>
                    <a:latin typeface="+mn-lt"/>
                    <a:ea typeface="+mn-ea"/>
                    <a:cs typeface="+mn-cs"/>
                  </a:defRPr>
                </a:pPr>
                <a:endParaRPr lang="ja-JP"/>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Sheet1!$A$4:$A$10</c:f>
              <c:strCache>
                <c:ptCount val="6"/>
                <c:pt idx="0">
                  <c:v>その他経費</c:v>
                </c:pt>
                <c:pt idx="1">
                  <c:v>資材費</c:v>
                </c:pt>
                <c:pt idx="2">
                  <c:v>人件費</c:v>
                </c:pt>
                <c:pt idx="3">
                  <c:v>人件費（HP作成）</c:v>
                </c:pt>
                <c:pt idx="4">
                  <c:v>人件費（資料作成）</c:v>
                </c:pt>
                <c:pt idx="5">
                  <c:v>旅費</c:v>
                </c:pt>
              </c:strCache>
            </c:strRef>
          </c:cat>
          <c:val>
            <c:numRef>
              <c:f>Sheet1!$B$4:$B$10</c:f>
              <c:numCache>
                <c:formatCode>#,##0_);[Red]\(#,##0\)</c:formatCode>
                <c:ptCount val="6"/>
                <c:pt idx="0">
                  <c:v>134200</c:v>
                </c:pt>
                <c:pt idx="1">
                  <c:v>662916</c:v>
                </c:pt>
                <c:pt idx="2">
                  <c:v>1239650</c:v>
                </c:pt>
                <c:pt idx="3">
                  <c:v>147560</c:v>
                </c:pt>
                <c:pt idx="4">
                  <c:v>142800</c:v>
                </c:pt>
                <c:pt idx="5">
                  <c:v>106200</c:v>
                </c:pt>
              </c:numCache>
            </c:numRef>
          </c:val>
          <c:extLst>
            <c:ext xmlns:c16="http://schemas.microsoft.com/office/drawing/2014/chart" uri="{C3380CC4-5D6E-409C-BE32-E72D297353CC}">
              <c16:uniqueId val="{0000000C-B6A1-4200-B9B7-0434311B666D}"/>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zero"/>
    <c:showDLblsOverMax val="0"/>
  </c:chart>
  <c:spPr>
    <a:noFill/>
    <a:ln>
      <a:noFill/>
    </a:ln>
    <a:effectLst/>
  </c:spPr>
  <c:txPr>
    <a:bodyPr/>
    <a:lstStyle/>
    <a:p>
      <a:pPr>
        <a:defRPr/>
      </a:pPr>
      <a:endParaRPr lang="ja-JP"/>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pivotSource>
    <c:name>[北海道通信_各企業等の社会貢献一覧_ver20151215_1328.xlsx]PT-1!ﾋﾟﾎﾞｯﾄﾃｰﾌﾞﾙ1</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ja-JP" altLang="en-US"/>
              <a:t>北海道通信社　月別社会貢献の記事数</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p>
      </c:txPr>
    </c:title>
    <c:autoTitleDeleted val="0"/>
    <c:pivotFmts>
      <c:pivotFmt>
        <c:idx val="0"/>
        <c:spPr>
          <a:solidFill>
            <a:schemeClr val="accent1"/>
          </a:solidFill>
          <a:ln>
            <a:noFill/>
          </a:ln>
          <a:effectLst/>
        </c:spPr>
        <c:marker>
          <c:symbol val="none"/>
        </c:marker>
      </c:pivotFmt>
      <c:pivotFmt>
        <c:idx val="1"/>
        <c:spPr>
          <a:solidFill>
            <a:schemeClr val="accent1"/>
          </a:solidFill>
          <a:ln>
            <a:noFill/>
          </a:ln>
          <a:effectLst/>
        </c:spPr>
        <c:marker>
          <c:symbol val="none"/>
        </c:marker>
      </c:pivotFmt>
      <c:pivotFmt>
        <c:idx val="2"/>
        <c:spPr>
          <a:solidFill>
            <a:schemeClr val="accent1"/>
          </a:solidFill>
          <a:ln>
            <a:noFill/>
          </a:ln>
          <a:effectLst/>
        </c:spPr>
        <c:marker>
          <c:symbol val="none"/>
        </c:marker>
      </c:pivotFmt>
    </c:pivotFmts>
    <c:plotArea>
      <c:layout/>
      <c:barChart>
        <c:barDir val="col"/>
        <c:grouping val="stacked"/>
        <c:varyColors val="0"/>
        <c:ser>
          <c:idx val="0"/>
          <c:order val="0"/>
          <c:tx>
            <c:strRef>
              <c:f>'PT-1'!$B$3</c:f>
              <c:strCache>
                <c:ptCount val="1"/>
                <c:pt idx="0">
                  <c:v>集計</c:v>
                </c:pt>
              </c:strCache>
            </c:strRef>
          </c:tx>
          <c:spPr>
            <a:solidFill>
              <a:schemeClr val="accent1"/>
            </a:solidFill>
            <a:ln>
              <a:noFill/>
            </a:ln>
            <a:effectLst/>
          </c:spPr>
          <c:invertIfNegative val="0"/>
          <c:cat>
            <c:multiLvlStrRef>
              <c:f>'PT-1'!$A$4:$A$27</c:f>
              <c:multiLvlStrCache>
                <c:ptCount val="21"/>
                <c:lvl>
                  <c:pt idx="0">
                    <c:v>4月</c:v>
                  </c:pt>
                  <c:pt idx="1">
                    <c:v>5月</c:v>
                  </c:pt>
                  <c:pt idx="2">
                    <c:v>6月</c:v>
                  </c:pt>
                  <c:pt idx="3">
                    <c:v>7月</c:v>
                  </c:pt>
                  <c:pt idx="4">
                    <c:v>8月</c:v>
                  </c:pt>
                  <c:pt idx="5">
                    <c:v>9月</c:v>
                  </c:pt>
                  <c:pt idx="6">
                    <c:v>10月</c:v>
                  </c:pt>
                  <c:pt idx="7">
                    <c:v>11月</c:v>
                  </c:pt>
                  <c:pt idx="8">
                    <c:v>12月</c:v>
                  </c:pt>
                  <c:pt idx="9">
                    <c:v>1月</c:v>
                  </c:pt>
                  <c:pt idx="10">
                    <c:v>2月</c:v>
                  </c:pt>
                  <c:pt idx="11">
                    <c:v>3月</c:v>
                  </c:pt>
                  <c:pt idx="12">
                    <c:v>4月</c:v>
                  </c:pt>
                  <c:pt idx="13">
                    <c:v>5月</c:v>
                  </c:pt>
                  <c:pt idx="14">
                    <c:v>6月</c:v>
                  </c:pt>
                  <c:pt idx="15">
                    <c:v>7月</c:v>
                  </c:pt>
                  <c:pt idx="16">
                    <c:v>8月</c:v>
                  </c:pt>
                  <c:pt idx="17">
                    <c:v>9月</c:v>
                  </c:pt>
                  <c:pt idx="18">
                    <c:v>10月</c:v>
                  </c:pt>
                  <c:pt idx="19">
                    <c:v>11月</c:v>
                  </c:pt>
                  <c:pt idx="20">
                    <c:v>12月</c:v>
                  </c:pt>
                </c:lvl>
                <c:lvl>
                  <c:pt idx="0">
                    <c:v>2014年</c:v>
                  </c:pt>
                  <c:pt idx="9">
                    <c:v>2015年</c:v>
                  </c:pt>
                </c:lvl>
              </c:multiLvlStrCache>
            </c:multiLvlStrRef>
          </c:cat>
          <c:val>
            <c:numRef>
              <c:f>'PT-1'!$B$4:$B$27</c:f>
              <c:numCache>
                <c:formatCode>General</c:formatCode>
                <c:ptCount val="21"/>
                <c:pt idx="0">
                  <c:v>84</c:v>
                </c:pt>
                <c:pt idx="1">
                  <c:v>105</c:v>
                </c:pt>
                <c:pt idx="2">
                  <c:v>161</c:v>
                </c:pt>
                <c:pt idx="3">
                  <c:v>133</c:v>
                </c:pt>
                <c:pt idx="4">
                  <c:v>71</c:v>
                </c:pt>
                <c:pt idx="5">
                  <c:v>104</c:v>
                </c:pt>
                <c:pt idx="6">
                  <c:v>94</c:v>
                </c:pt>
                <c:pt idx="7">
                  <c:v>63</c:v>
                </c:pt>
                <c:pt idx="8">
                  <c:v>42</c:v>
                </c:pt>
                <c:pt idx="9">
                  <c:v>25</c:v>
                </c:pt>
                <c:pt idx="10">
                  <c:v>53</c:v>
                </c:pt>
                <c:pt idx="11">
                  <c:v>32</c:v>
                </c:pt>
                <c:pt idx="12">
                  <c:v>58</c:v>
                </c:pt>
                <c:pt idx="13">
                  <c:v>126</c:v>
                </c:pt>
                <c:pt idx="14">
                  <c:v>169</c:v>
                </c:pt>
                <c:pt idx="15">
                  <c:v>163</c:v>
                </c:pt>
                <c:pt idx="16">
                  <c:v>68</c:v>
                </c:pt>
                <c:pt idx="17">
                  <c:v>126</c:v>
                </c:pt>
                <c:pt idx="18">
                  <c:v>100</c:v>
                </c:pt>
                <c:pt idx="19">
                  <c:v>83</c:v>
                </c:pt>
                <c:pt idx="20">
                  <c:v>18</c:v>
                </c:pt>
              </c:numCache>
            </c:numRef>
          </c:val>
          <c:extLst>
            <c:ext xmlns:c16="http://schemas.microsoft.com/office/drawing/2014/chart" uri="{C3380CC4-5D6E-409C-BE32-E72D297353CC}">
              <c16:uniqueId val="{00000000-D2C7-4A8A-917B-CB2E2CB4CFA2}"/>
            </c:ext>
          </c:extLst>
        </c:ser>
        <c:dLbls>
          <c:showLegendKey val="0"/>
          <c:showVal val="0"/>
          <c:showCatName val="0"/>
          <c:showSerName val="0"/>
          <c:showPercent val="0"/>
          <c:showBubbleSize val="0"/>
        </c:dLbls>
        <c:gapWidth val="219"/>
        <c:overlap val="100"/>
        <c:axId val="477747776"/>
        <c:axId val="477745816"/>
      </c:barChart>
      <c:catAx>
        <c:axId val="477747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77745816"/>
        <c:crosses val="autoZero"/>
        <c:auto val="1"/>
        <c:lblAlgn val="ctr"/>
        <c:lblOffset val="100"/>
        <c:noMultiLvlLbl val="0"/>
      </c:catAx>
      <c:valAx>
        <c:axId val="4777458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47774777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kumimoji="1" lang="ja-JP" altLang="ja-JP" sz="1400" b="0" i="0" u="none" strike="noStrike" baseline="0" dirty="0"/>
              <a:t>北海道通信社　社会貢献の記事数と協働型の記事数</a:t>
            </a:r>
            <a:endParaRPr lang="ja-JP" altLang="en-US"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ja-JP" altLang="en-US"/>
        </a:p>
      </c:txPr>
    </c:title>
    <c:autoTitleDeleted val="0"/>
    <c:plotArea>
      <c:layout/>
      <c:barChart>
        <c:barDir val="col"/>
        <c:grouping val="clustered"/>
        <c:varyColors val="0"/>
        <c:ser>
          <c:idx val="2"/>
          <c:order val="2"/>
          <c:tx>
            <c:strRef>
              <c:f>建設業の許可業者数!$E$1:$E$2</c:f>
              <c:strCache>
                <c:ptCount val="2"/>
                <c:pt idx="0">
                  <c:v>社会貢献の記事数</c:v>
                </c:pt>
                <c:pt idx="1">
                  <c:v>B/A＊1000</c:v>
                </c:pt>
              </c:strCache>
            </c:strRef>
          </c:tx>
          <c:spPr>
            <a:solidFill>
              <a:schemeClr val="accent3"/>
            </a:solidFill>
            <a:ln>
              <a:noFill/>
            </a:ln>
            <a:effectLst/>
          </c:spPr>
          <c:invertIfNegative val="0"/>
          <c:cat>
            <c:strRef>
              <c:f>建設業の許可業者数!$A$3:$B$16</c:f>
              <c:strCache>
                <c:ptCount val="14"/>
                <c:pt idx="0">
                  <c:v>石狩振興局</c:v>
                </c:pt>
                <c:pt idx="1">
                  <c:v>渡島総合振興局</c:v>
                </c:pt>
                <c:pt idx="2">
                  <c:v>檜山振興局</c:v>
                </c:pt>
                <c:pt idx="3">
                  <c:v>後志総合振興局</c:v>
                </c:pt>
                <c:pt idx="4">
                  <c:v>空知総合振興局</c:v>
                </c:pt>
                <c:pt idx="5">
                  <c:v>上川総合振興局</c:v>
                </c:pt>
                <c:pt idx="6">
                  <c:v>留萌振興局</c:v>
                </c:pt>
                <c:pt idx="7">
                  <c:v>宗谷総合振興局</c:v>
                </c:pt>
                <c:pt idx="8">
                  <c:v>オホーツク総合振興局</c:v>
                </c:pt>
                <c:pt idx="9">
                  <c:v>胆振総合振興局</c:v>
                </c:pt>
                <c:pt idx="10">
                  <c:v>日高振興局</c:v>
                </c:pt>
                <c:pt idx="11">
                  <c:v>十勝総合振興局</c:v>
                </c:pt>
                <c:pt idx="12">
                  <c:v>釧路総合振興局</c:v>
                </c:pt>
                <c:pt idx="13">
                  <c:v>根室振興局</c:v>
                </c:pt>
              </c:strCache>
              <c:extLst/>
            </c:strRef>
          </c:cat>
          <c:val>
            <c:numRef>
              <c:f>建設業の許可業者数!$E$3:$E$16</c:f>
              <c:numCache>
                <c:formatCode>General</c:formatCode>
                <c:ptCount val="14"/>
                <c:pt idx="0">
                  <c:v>33.6</c:v>
                </c:pt>
                <c:pt idx="1">
                  <c:v>75.599999999999994</c:v>
                </c:pt>
                <c:pt idx="2">
                  <c:v>265.3</c:v>
                </c:pt>
                <c:pt idx="3">
                  <c:v>99.6</c:v>
                </c:pt>
                <c:pt idx="4">
                  <c:v>109.7</c:v>
                </c:pt>
                <c:pt idx="5">
                  <c:v>70</c:v>
                </c:pt>
                <c:pt idx="6">
                  <c:v>674.9</c:v>
                </c:pt>
                <c:pt idx="7">
                  <c:v>230.8</c:v>
                </c:pt>
                <c:pt idx="8">
                  <c:v>128</c:v>
                </c:pt>
                <c:pt idx="9">
                  <c:v>52.9</c:v>
                </c:pt>
                <c:pt idx="10">
                  <c:v>271.3</c:v>
                </c:pt>
                <c:pt idx="11">
                  <c:v>214.8</c:v>
                </c:pt>
                <c:pt idx="12">
                  <c:v>142.69999999999999</c:v>
                </c:pt>
                <c:pt idx="13">
                  <c:v>176.1</c:v>
                </c:pt>
              </c:numCache>
            </c:numRef>
          </c:val>
          <c:extLst>
            <c:ext xmlns:c16="http://schemas.microsoft.com/office/drawing/2014/chart" uri="{C3380CC4-5D6E-409C-BE32-E72D297353CC}">
              <c16:uniqueId val="{00000000-4907-49DD-B46F-4043CDE18964}"/>
            </c:ext>
          </c:extLst>
        </c:ser>
        <c:dLbls>
          <c:showLegendKey val="0"/>
          <c:showVal val="0"/>
          <c:showCatName val="0"/>
          <c:showSerName val="0"/>
          <c:showPercent val="0"/>
          <c:showBubbleSize val="0"/>
        </c:dLbls>
        <c:gapWidth val="219"/>
        <c:axId val="368600536"/>
        <c:axId val="368600928"/>
        <c:extLst>
          <c:ext xmlns:c15="http://schemas.microsoft.com/office/drawing/2012/chart" uri="{02D57815-91ED-43cb-92C2-25804820EDAC}">
            <c15:filteredBarSeries>
              <c15:ser>
                <c:idx val="0"/>
                <c:order val="0"/>
                <c:tx>
                  <c:strRef>
                    <c:extLst>
                      <c:ext uri="{02D57815-91ED-43cb-92C2-25804820EDAC}">
                        <c15:formulaRef>
                          <c15:sqref>建設業の許可業者数!$C$1:$C$2</c15:sqref>
                        </c15:formulaRef>
                      </c:ext>
                    </c:extLst>
                    <c:strCache>
                      <c:ptCount val="2"/>
                      <c:pt idx="0">
                        <c:v>建設業の許可業者数</c:v>
                      </c:pt>
                      <c:pt idx="1">
                        <c:v>A</c:v>
                      </c:pt>
                    </c:strCache>
                  </c:strRef>
                </c:tx>
                <c:spPr>
                  <a:solidFill>
                    <a:schemeClr val="accent1"/>
                  </a:solidFill>
                  <a:ln>
                    <a:noFill/>
                  </a:ln>
                  <a:effectLst/>
                </c:spPr>
                <c:invertIfNegative val="0"/>
                <c:cat>
                  <c:strRef>
                    <c:extLst>
                      <c:ext uri="{02D57815-91ED-43cb-92C2-25804820EDAC}">
                        <c15:formulaRef>
                          <c15:sqref>建設業の許可業者数!$A$3:$B$16</c15:sqref>
                        </c15:formulaRef>
                      </c:ext>
                    </c:extLst>
                    <c:strCache>
                      <c:ptCount val="14"/>
                      <c:pt idx="0">
                        <c:v>石狩振興局</c:v>
                      </c:pt>
                      <c:pt idx="1">
                        <c:v>渡島総合振興局</c:v>
                      </c:pt>
                      <c:pt idx="2">
                        <c:v>檜山振興局</c:v>
                      </c:pt>
                      <c:pt idx="3">
                        <c:v>後志総合振興局</c:v>
                      </c:pt>
                      <c:pt idx="4">
                        <c:v>空知総合振興局</c:v>
                      </c:pt>
                      <c:pt idx="5">
                        <c:v>上川総合振興局</c:v>
                      </c:pt>
                      <c:pt idx="6">
                        <c:v>留萌振興局</c:v>
                      </c:pt>
                      <c:pt idx="7">
                        <c:v>宗谷総合振興局</c:v>
                      </c:pt>
                      <c:pt idx="8">
                        <c:v>オホーツク総合振興局</c:v>
                      </c:pt>
                      <c:pt idx="9">
                        <c:v>胆振総合振興局</c:v>
                      </c:pt>
                      <c:pt idx="10">
                        <c:v>日高振興局</c:v>
                      </c:pt>
                      <c:pt idx="11">
                        <c:v>十勝総合振興局</c:v>
                      </c:pt>
                      <c:pt idx="12">
                        <c:v>釧路総合振興局</c:v>
                      </c:pt>
                      <c:pt idx="13">
                        <c:v>根室振興局</c:v>
                      </c:pt>
                    </c:strCache>
                  </c:strRef>
                </c:cat>
                <c:val>
                  <c:numRef>
                    <c:extLst>
                      <c:ext uri="{02D57815-91ED-43cb-92C2-25804820EDAC}">
                        <c15:formulaRef>
                          <c15:sqref>建設業の許可業者数!$C$3:$C$16</c15:sqref>
                        </c15:formulaRef>
                      </c:ext>
                    </c:extLst>
                    <c:numCache>
                      <c:formatCode>General</c:formatCode>
                      <c:ptCount val="14"/>
                      <c:pt idx="0">
                        <c:v>7876</c:v>
                      </c:pt>
                      <c:pt idx="1">
                        <c:v>1811</c:v>
                      </c:pt>
                      <c:pt idx="2">
                        <c:v>245</c:v>
                      </c:pt>
                      <c:pt idx="3">
                        <c:v>763</c:v>
                      </c:pt>
                      <c:pt idx="4">
                        <c:v>1149</c:v>
                      </c:pt>
                      <c:pt idx="5">
                        <c:v>1729</c:v>
                      </c:pt>
                      <c:pt idx="6">
                        <c:v>243</c:v>
                      </c:pt>
                      <c:pt idx="7">
                        <c:v>325</c:v>
                      </c:pt>
                      <c:pt idx="8">
                        <c:v>1203</c:v>
                      </c:pt>
                      <c:pt idx="9">
                        <c:v>1701</c:v>
                      </c:pt>
                      <c:pt idx="10">
                        <c:v>328</c:v>
                      </c:pt>
                      <c:pt idx="11">
                        <c:v>1513</c:v>
                      </c:pt>
                      <c:pt idx="12">
                        <c:v>904</c:v>
                      </c:pt>
                      <c:pt idx="13">
                        <c:v>335</c:v>
                      </c:pt>
                    </c:numCache>
                  </c:numRef>
                </c:val>
                <c:extLst>
                  <c:ext xmlns:c16="http://schemas.microsoft.com/office/drawing/2014/chart" uri="{C3380CC4-5D6E-409C-BE32-E72D297353CC}">
                    <c16:uniqueId val="{00000002-4907-49DD-B46F-4043CDE18964}"/>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建設業の許可業者数!$D$1:$D$2</c15:sqref>
                        </c15:formulaRef>
                      </c:ext>
                    </c:extLst>
                    <c:strCache>
                      <c:ptCount val="2"/>
                      <c:pt idx="0">
                        <c:v>社会貢献の記事数</c:v>
                      </c:pt>
                      <c:pt idx="1">
                        <c:v>B</c:v>
                      </c:pt>
                    </c:strCache>
                  </c:strRef>
                </c:tx>
                <c:spPr>
                  <a:solidFill>
                    <a:schemeClr val="accent2"/>
                  </a:solidFill>
                  <a:ln>
                    <a:noFill/>
                  </a:ln>
                  <a:effectLst/>
                </c:spPr>
                <c:invertIfNegative val="0"/>
                <c:cat>
                  <c:strRef>
                    <c:extLst xmlns:c15="http://schemas.microsoft.com/office/drawing/2012/chart">
                      <c:ext xmlns:c15="http://schemas.microsoft.com/office/drawing/2012/chart" uri="{02D57815-91ED-43cb-92C2-25804820EDAC}">
                        <c15:formulaRef>
                          <c15:sqref>建設業の許可業者数!$A$3:$B$16</c15:sqref>
                        </c15:formulaRef>
                      </c:ext>
                    </c:extLst>
                    <c:strCache>
                      <c:ptCount val="14"/>
                      <c:pt idx="0">
                        <c:v>石狩振興局</c:v>
                      </c:pt>
                      <c:pt idx="1">
                        <c:v>渡島総合振興局</c:v>
                      </c:pt>
                      <c:pt idx="2">
                        <c:v>檜山振興局</c:v>
                      </c:pt>
                      <c:pt idx="3">
                        <c:v>後志総合振興局</c:v>
                      </c:pt>
                      <c:pt idx="4">
                        <c:v>空知総合振興局</c:v>
                      </c:pt>
                      <c:pt idx="5">
                        <c:v>上川総合振興局</c:v>
                      </c:pt>
                      <c:pt idx="6">
                        <c:v>留萌振興局</c:v>
                      </c:pt>
                      <c:pt idx="7">
                        <c:v>宗谷総合振興局</c:v>
                      </c:pt>
                      <c:pt idx="8">
                        <c:v>オホーツク総合振興局</c:v>
                      </c:pt>
                      <c:pt idx="9">
                        <c:v>胆振総合振興局</c:v>
                      </c:pt>
                      <c:pt idx="10">
                        <c:v>日高振興局</c:v>
                      </c:pt>
                      <c:pt idx="11">
                        <c:v>十勝総合振興局</c:v>
                      </c:pt>
                      <c:pt idx="12">
                        <c:v>釧路総合振興局</c:v>
                      </c:pt>
                      <c:pt idx="13">
                        <c:v>根室振興局</c:v>
                      </c:pt>
                    </c:strCache>
                  </c:strRef>
                </c:cat>
                <c:val>
                  <c:numRef>
                    <c:extLst xmlns:c15="http://schemas.microsoft.com/office/drawing/2012/chart">
                      <c:ext xmlns:c15="http://schemas.microsoft.com/office/drawing/2012/chart" uri="{02D57815-91ED-43cb-92C2-25804820EDAC}">
                        <c15:formulaRef>
                          <c15:sqref>建設業の許可業者数!$D$3:$D$16</c15:sqref>
                        </c15:formulaRef>
                      </c:ext>
                    </c:extLst>
                    <c:numCache>
                      <c:formatCode>General</c:formatCode>
                      <c:ptCount val="14"/>
                      <c:pt idx="0">
                        <c:v>265</c:v>
                      </c:pt>
                      <c:pt idx="1">
                        <c:v>137</c:v>
                      </c:pt>
                      <c:pt idx="2">
                        <c:v>65</c:v>
                      </c:pt>
                      <c:pt idx="3">
                        <c:v>76</c:v>
                      </c:pt>
                      <c:pt idx="4">
                        <c:v>126</c:v>
                      </c:pt>
                      <c:pt idx="5">
                        <c:v>121</c:v>
                      </c:pt>
                      <c:pt idx="6">
                        <c:v>164</c:v>
                      </c:pt>
                      <c:pt idx="7">
                        <c:v>75</c:v>
                      </c:pt>
                      <c:pt idx="8">
                        <c:v>154</c:v>
                      </c:pt>
                      <c:pt idx="9">
                        <c:v>90</c:v>
                      </c:pt>
                      <c:pt idx="10">
                        <c:v>89</c:v>
                      </c:pt>
                      <c:pt idx="11">
                        <c:v>325</c:v>
                      </c:pt>
                      <c:pt idx="12">
                        <c:v>129</c:v>
                      </c:pt>
                      <c:pt idx="13">
                        <c:v>59</c:v>
                      </c:pt>
                    </c:numCache>
                  </c:numRef>
                </c:val>
                <c:extLst xmlns:c15="http://schemas.microsoft.com/office/drawing/2012/chart">
                  <c:ext xmlns:c16="http://schemas.microsoft.com/office/drawing/2014/chart" uri="{C3380CC4-5D6E-409C-BE32-E72D297353CC}">
                    <c16:uniqueId val="{00000003-4907-49DD-B46F-4043CDE18964}"/>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建設業の許可業者数!$F$1:$F$2</c15:sqref>
                        </c15:formulaRef>
                      </c:ext>
                    </c:extLst>
                    <c:strCache>
                      <c:ptCount val="2"/>
                      <c:pt idx="0">
                        <c:v>社会貢献の内協働型記事数</c:v>
                      </c:pt>
                      <c:pt idx="1">
                        <c:v>C</c:v>
                      </c:pt>
                    </c:strCache>
                  </c:strRef>
                </c:tx>
                <c:spPr>
                  <a:solidFill>
                    <a:schemeClr val="accent4"/>
                  </a:solidFill>
                  <a:ln>
                    <a:noFill/>
                  </a:ln>
                  <a:effectLst/>
                </c:spPr>
                <c:invertIfNegative val="0"/>
                <c:cat>
                  <c:strRef>
                    <c:extLst xmlns:c15="http://schemas.microsoft.com/office/drawing/2012/chart">
                      <c:ext xmlns:c15="http://schemas.microsoft.com/office/drawing/2012/chart" uri="{02D57815-91ED-43cb-92C2-25804820EDAC}">
                        <c15:formulaRef>
                          <c15:sqref>建設業の許可業者数!$A$3:$B$16</c15:sqref>
                        </c15:formulaRef>
                      </c:ext>
                    </c:extLst>
                    <c:strCache>
                      <c:ptCount val="14"/>
                      <c:pt idx="0">
                        <c:v>石狩振興局</c:v>
                      </c:pt>
                      <c:pt idx="1">
                        <c:v>渡島総合振興局</c:v>
                      </c:pt>
                      <c:pt idx="2">
                        <c:v>檜山振興局</c:v>
                      </c:pt>
                      <c:pt idx="3">
                        <c:v>後志総合振興局</c:v>
                      </c:pt>
                      <c:pt idx="4">
                        <c:v>空知総合振興局</c:v>
                      </c:pt>
                      <c:pt idx="5">
                        <c:v>上川総合振興局</c:v>
                      </c:pt>
                      <c:pt idx="6">
                        <c:v>留萌振興局</c:v>
                      </c:pt>
                      <c:pt idx="7">
                        <c:v>宗谷総合振興局</c:v>
                      </c:pt>
                      <c:pt idx="8">
                        <c:v>オホーツク総合振興局</c:v>
                      </c:pt>
                      <c:pt idx="9">
                        <c:v>胆振総合振興局</c:v>
                      </c:pt>
                      <c:pt idx="10">
                        <c:v>日高振興局</c:v>
                      </c:pt>
                      <c:pt idx="11">
                        <c:v>十勝総合振興局</c:v>
                      </c:pt>
                      <c:pt idx="12">
                        <c:v>釧路総合振興局</c:v>
                      </c:pt>
                      <c:pt idx="13">
                        <c:v>根室振興局</c:v>
                      </c:pt>
                    </c:strCache>
                  </c:strRef>
                </c:cat>
                <c:val>
                  <c:numRef>
                    <c:extLst xmlns:c15="http://schemas.microsoft.com/office/drawing/2012/chart">
                      <c:ext xmlns:c15="http://schemas.microsoft.com/office/drawing/2012/chart" uri="{02D57815-91ED-43cb-92C2-25804820EDAC}">
                        <c15:formulaRef>
                          <c15:sqref>建設業の許可業者数!$F$3:$F$16</c15:sqref>
                        </c15:formulaRef>
                      </c:ext>
                    </c:extLst>
                    <c:numCache>
                      <c:formatCode>General</c:formatCode>
                      <c:ptCount val="14"/>
                      <c:pt idx="0">
                        <c:v>29</c:v>
                      </c:pt>
                      <c:pt idx="1">
                        <c:v>28</c:v>
                      </c:pt>
                      <c:pt idx="2">
                        <c:v>8</c:v>
                      </c:pt>
                      <c:pt idx="3">
                        <c:v>12</c:v>
                      </c:pt>
                      <c:pt idx="4">
                        <c:v>12</c:v>
                      </c:pt>
                      <c:pt idx="5">
                        <c:v>14</c:v>
                      </c:pt>
                      <c:pt idx="6">
                        <c:v>24</c:v>
                      </c:pt>
                      <c:pt idx="7">
                        <c:v>6</c:v>
                      </c:pt>
                      <c:pt idx="8">
                        <c:v>18</c:v>
                      </c:pt>
                      <c:pt idx="9">
                        <c:v>9</c:v>
                      </c:pt>
                      <c:pt idx="10">
                        <c:v>27</c:v>
                      </c:pt>
                      <c:pt idx="11">
                        <c:v>59</c:v>
                      </c:pt>
                      <c:pt idx="12">
                        <c:v>16</c:v>
                      </c:pt>
                      <c:pt idx="13">
                        <c:v>9</c:v>
                      </c:pt>
                    </c:numCache>
                  </c:numRef>
                </c:val>
                <c:extLst xmlns:c15="http://schemas.microsoft.com/office/drawing/2012/chart">
                  <c:ext xmlns:c16="http://schemas.microsoft.com/office/drawing/2014/chart" uri="{C3380CC4-5D6E-409C-BE32-E72D297353CC}">
                    <c16:uniqueId val="{00000004-4907-49DD-B46F-4043CDE18964}"/>
                  </c:ext>
                </c:extLst>
              </c15:ser>
            </c15:filteredBarSeries>
          </c:ext>
        </c:extLst>
      </c:barChart>
      <c:lineChart>
        <c:grouping val="standard"/>
        <c:varyColors val="0"/>
        <c:ser>
          <c:idx val="4"/>
          <c:order val="4"/>
          <c:tx>
            <c:strRef>
              <c:f>建設業の許可業者数!$G$1:$G$2</c:f>
              <c:strCache>
                <c:ptCount val="2"/>
                <c:pt idx="0">
                  <c:v>社会貢献の内協働型記事数</c:v>
                </c:pt>
                <c:pt idx="1">
                  <c:v>C/A＊1000</c:v>
                </c:pt>
              </c:strCache>
            </c:strRef>
          </c:tx>
          <c:spPr>
            <a:ln w="28575" cap="rnd">
              <a:solidFill>
                <a:schemeClr val="accent5"/>
              </a:solidFill>
              <a:round/>
            </a:ln>
            <a:effectLst/>
          </c:spPr>
          <c:marker>
            <c:symbol val="none"/>
          </c:marker>
          <c:cat>
            <c:strRef>
              <c:f>建設業の許可業者数!$A$3:$B$16</c:f>
              <c:strCache>
                <c:ptCount val="14"/>
                <c:pt idx="0">
                  <c:v>石狩振興局</c:v>
                </c:pt>
                <c:pt idx="1">
                  <c:v>渡島総合振興局</c:v>
                </c:pt>
                <c:pt idx="2">
                  <c:v>檜山振興局</c:v>
                </c:pt>
                <c:pt idx="3">
                  <c:v>後志総合振興局</c:v>
                </c:pt>
                <c:pt idx="4">
                  <c:v>空知総合振興局</c:v>
                </c:pt>
                <c:pt idx="5">
                  <c:v>上川総合振興局</c:v>
                </c:pt>
                <c:pt idx="6">
                  <c:v>留萌振興局</c:v>
                </c:pt>
                <c:pt idx="7">
                  <c:v>宗谷総合振興局</c:v>
                </c:pt>
                <c:pt idx="8">
                  <c:v>オホーツク総合振興局</c:v>
                </c:pt>
                <c:pt idx="9">
                  <c:v>胆振総合振興局</c:v>
                </c:pt>
                <c:pt idx="10">
                  <c:v>日高振興局</c:v>
                </c:pt>
                <c:pt idx="11">
                  <c:v>十勝総合振興局</c:v>
                </c:pt>
                <c:pt idx="12">
                  <c:v>釧路総合振興局</c:v>
                </c:pt>
                <c:pt idx="13">
                  <c:v>根室振興局</c:v>
                </c:pt>
              </c:strCache>
              <c:extLst/>
            </c:strRef>
          </c:cat>
          <c:val>
            <c:numRef>
              <c:f>建設業の許可業者数!$G$3:$G$16</c:f>
              <c:numCache>
                <c:formatCode>General</c:formatCode>
                <c:ptCount val="14"/>
                <c:pt idx="0">
                  <c:v>3.7</c:v>
                </c:pt>
                <c:pt idx="1">
                  <c:v>15.5</c:v>
                </c:pt>
                <c:pt idx="2">
                  <c:v>32.700000000000003</c:v>
                </c:pt>
                <c:pt idx="3">
                  <c:v>15.7</c:v>
                </c:pt>
                <c:pt idx="4">
                  <c:v>10.4</c:v>
                </c:pt>
                <c:pt idx="5">
                  <c:v>8.1</c:v>
                </c:pt>
                <c:pt idx="6">
                  <c:v>98.8</c:v>
                </c:pt>
                <c:pt idx="7">
                  <c:v>18.5</c:v>
                </c:pt>
                <c:pt idx="8">
                  <c:v>15</c:v>
                </c:pt>
                <c:pt idx="9">
                  <c:v>5.3</c:v>
                </c:pt>
                <c:pt idx="10">
                  <c:v>82.3</c:v>
                </c:pt>
                <c:pt idx="11">
                  <c:v>39</c:v>
                </c:pt>
                <c:pt idx="12">
                  <c:v>17.7</c:v>
                </c:pt>
                <c:pt idx="13">
                  <c:v>26.9</c:v>
                </c:pt>
              </c:numCache>
            </c:numRef>
          </c:val>
          <c:smooth val="0"/>
          <c:extLst>
            <c:ext xmlns:c16="http://schemas.microsoft.com/office/drawing/2014/chart" uri="{C3380CC4-5D6E-409C-BE32-E72D297353CC}">
              <c16:uniqueId val="{00000001-4907-49DD-B46F-4043CDE18964}"/>
            </c:ext>
          </c:extLst>
        </c:ser>
        <c:dLbls>
          <c:showLegendKey val="0"/>
          <c:showVal val="0"/>
          <c:showCatName val="0"/>
          <c:showSerName val="0"/>
          <c:showPercent val="0"/>
          <c:showBubbleSize val="0"/>
        </c:dLbls>
        <c:marker val="1"/>
        <c:smooth val="0"/>
        <c:axId val="368594656"/>
        <c:axId val="368602104"/>
      </c:lineChart>
      <c:catAx>
        <c:axId val="368600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368600928"/>
        <c:crosses val="autoZero"/>
        <c:auto val="1"/>
        <c:lblAlgn val="ctr"/>
        <c:lblOffset val="100"/>
        <c:noMultiLvlLbl val="0"/>
      </c:catAx>
      <c:valAx>
        <c:axId val="368600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368600536"/>
        <c:crosses val="autoZero"/>
        <c:crossBetween val="between"/>
      </c:valAx>
      <c:valAx>
        <c:axId val="368602104"/>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368594656"/>
        <c:crosses val="max"/>
        <c:crossBetween val="between"/>
      </c:valAx>
      <c:catAx>
        <c:axId val="368594656"/>
        <c:scaling>
          <c:orientation val="minMax"/>
        </c:scaling>
        <c:delete val="1"/>
        <c:axPos val="b"/>
        <c:numFmt formatCode="General" sourceLinked="1"/>
        <c:majorTickMark val="out"/>
        <c:minorTickMark val="none"/>
        <c:tickLblPos val="none"/>
        <c:crossAx val="368602104"/>
        <c:crosses val="autoZero"/>
        <c:auto val="1"/>
        <c:lblAlgn val="ctr"/>
        <c:lblOffset val="100"/>
        <c:noMultiLvlLbl val="0"/>
      </c:catAx>
      <c:spPr>
        <a:noFill/>
        <a:ln>
          <a:noFill/>
        </a:ln>
        <a:effectLst/>
      </c:spPr>
    </c:plotArea>
    <c:legend>
      <c:legendPos val="b"/>
      <c:layout>
        <c:manualLayout>
          <c:xMode val="edge"/>
          <c:yMode val="edge"/>
          <c:x val="0.54879550420323664"/>
          <c:y val="0.10981354132771108"/>
          <c:w val="0.4021219864459506"/>
          <c:h val="3.796783364848391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994DB4-385F-4E06-80B2-B56394EF8A57}" type="datetimeFigureOut">
              <a:rPr kumimoji="1" lang="ja-JP" altLang="en-US" smtClean="0"/>
              <a:pPr/>
              <a:t>2026/7/23</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CB292D-6B92-40EC-B244-AB32A7FD3BF9}" type="slidenum">
              <a:rPr kumimoji="1" lang="ja-JP" altLang="en-US" smtClean="0"/>
              <a:pPr/>
              <a:t>‹#›</a:t>
            </a:fld>
            <a:endParaRPr kumimoji="1" lang="ja-JP" altLang="en-US"/>
          </a:p>
        </p:txBody>
      </p:sp>
    </p:spTree>
    <p:extLst>
      <p:ext uri="{BB962C8B-B14F-4D97-AF65-F5344CB8AC3E}">
        <p14:creationId xmlns:p14="http://schemas.microsoft.com/office/powerpoint/2010/main" val="46339146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8" Type="http://schemas.openxmlformats.org/officeDocument/2006/relationships/hyperlink" Target="http://urado.dousetsu.com/031_donguri.html" TargetMode="External"/><Relationship Id="rId3" Type="http://schemas.openxmlformats.org/officeDocument/2006/relationships/hyperlink" Target="http://shinhidaka.hokkai.jp/" TargetMode="External"/><Relationship Id="rId7" Type="http://schemas.openxmlformats.org/officeDocument/2006/relationships/hyperlink" Target="http://urado.dousetsu.com/" TargetMode="External"/><Relationship Id="rId2" Type="http://schemas.openxmlformats.org/officeDocument/2006/relationships/slide" Target="../slides/slide33.xml"/><Relationship Id="rId1" Type="http://schemas.openxmlformats.org/officeDocument/2006/relationships/notesMaster" Target="../notesMasters/notesMaster1.xml"/><Relationship Id="rId6" Type="http://schemas.openxmlformats.org/officeDocument/2006/relationships/hyperlink" Target="http://ja.wikipedia.org/wiki/%E5%9B%BD%E9%81%93235%E5%8F%B7" TargetMode="External"/><Relationship Id="rId5" Type="http://schemas.openxmlformats.org/officeDocument/2006/relationships/hyperlink" Target="http://ja.wikipedia.org/wiki/%E6%97%A5%E9%AB%98%E6%9C%AC%E7%B7%9A" TargetMode="External"/><Relationship Id="rId4" Type="http://schemas.openxmlformats.org/officeDocument/2006/relationships/hyperlink" Target="http://ja.wikipedia.org/wiki/%E6%97%A5%E9%AB%98%E7%94%BA_(%E5%8C%97%E6%B5%B7%E9%81%93)"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8" Type="http://schemas.openxmlformats.org/officeDocument/2006/relationships/hyperlink" Target="http://yoji.jitenon.jp/yojie/2231.html" TargetMode="External"/><Relationship Id="rId3" Type="http://schemas.openxmlformats.org/officeDocument/2006/relationships/hyperlink" Target="http://kanji.jitenon.jp/yomi/8422.html" TargetMode="External"/><Relationship Id="rId7" Type="http://schemas.openxmlformats.org/officeDocument/2006/relationships/hyperlink" Target="http://kanji.jitenon.jp/yomi/291c92b2.html" TargetMode="External"/><Relationship Id="rId2" Type="http://schemas.openxmlformats.org/officeDocument/2006/relationships/slide" Target="../slides/slide59.xml"/><Relationship Id="rId1" Type="http://schemas.openxmlformats.org/officeDocument/2006/relationships/notesMaster" Target="../notesMasters/notesMaster1.xml"/><Relationship Id="rId6" Type="http://schemas.openxmlformats.org/officeDocument/2006/relationships/hyperlink" Target="http://kanji.jitenon.jp/yomi/27b01b.html" TargetMode="External"/><Relationship Id="rId5" Type="http://schemas.openxmlformats.org/officeDocument/2006/relationships/hyperlink" Target="http://kanji.jitenon.jp/yomi/1e1e1c.html" TargetMode="External"/><Relationship Id="rId10" Type="http://schemas.openxmlformats.org/officeDocument/2006/relationships/hyperlink" Target="http://yoji.jitenon.jp/yojic/1217.html" TargetMode="External"/><Relationship Id="rId4" Type="http://schemas.openxmlformats.org/officeDocument/2006/relationships/hyperlink" Target="http://kanji.jitenon.jp/yomi/9922.html" TargetMode="External"/><Relationship Id="rId9" Type="http://schemas.openxmlformats.org/officeDocument/2006/relationships/hyperlink" Target="http://yoji.jitenon.jp/yojie/2154.html"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8" Type="http://schemas.openxmlformats.org/officeDocument/2006/relationships/hyperlink" Target="https://ja.wikipedia.org/wiki/%E6%97%A5%E6%9C%AC" TargetMode="External"/><Relationship Id="rId13" Type="http://schemas.openxmlformats.org/officeDocument/2006/relationships/hyperlink" Target="https://ja.wikipedia.org/wiki/%E8%98%87%E8%BB%BE" TargetMode="External"/><Relationship Id="rId18" Type="http://schemas.openxmlformats.org/officeDocument/2006/relationships/hyperlink" Target="https://ja.wikipedia.org/wiki/%E3%83%A2%E3%83%B3%E3%82%B4%E3%83%AB" TargetMode="External"/><Relationship Id="rId26" Type="http://schemas.openxmlformats.org/officeDocument/2006/relationships/hyperlink" Target="http://yoji.jitenon.jp/yojie/2231.html" TargetMode="External"/><Relationship Id="rId3" Type="http://schemas.openxmlformats.org/officeDocument/2006/relationships/hyperlink" Target="https://ja.wikipedia.org/w/index.php?title=%E4%B8%AD%E8%8F%AF%E6%80%9D%E6%83%B3&amp;action=edit&amp;section=3" TargetMode="External"/><Relationship Id="rId21" Type="http://schemas.openxmlformats.org/officeDocument/2006/relationships/hyperlink" Target="http://kanji.jitenon.jp/yomi/8422.html" TargetMode="External"/><Relationship Id="rId7" Type="http://schemas.openxmlformats.org/officeDocument/2006/relationships/hyperlink" Target="https://ja.wikipedia.org/wiki/%E6%9D%B1%E5%A4%B7" TargetMode="External"/><Relationship Id="rId12" Type="http://schemas.openxmlformats.org/officeDocument/2006/relationships/hyperlink" Target="https://ja.wikipedia.org/wiki/%E7%A7%A6" TargetMode="External"/><Relationship Id="rId17" Type="http://schemas.openxmlformats.org/officeDocument/2006/relationships/hyperlink" Target="https://ja.wikipedia.org/wiki/%E5%A5%91%E4%B8%B9" TargetMode="External"/><Relationship Id="rId25" Type="http://schemas.openxmlformats.org/officeDocument/2006/relationships/hyperlink" Target="http://kanji.jitenon.jp/yomi/291c92b2.html" TargetMode="External"/><Relationship Id="rId2" Type="http://schemas.openxmlformats.org/officeDocument/2006/relationships/slide" Target="../slides/slide60.xml"/><Relationship Id="rId16" Type="http://schemas.openxmlformats.org/officeDocument/2006/relationships/hyperlink" Target="https://ja.wikipedia.org/wiki/%E9%AE%AE%E5%8D%91" TargetMode="External"/><Relationship Id="rId20" Type="http://schemas.openxmlformats.org/officeDocument/2006/relationships/hyperlink" Target="https://ja.wikipedia.org/wiki/%E6%9D%B1%E5%8D%97%E3%82%A2%E3%82%B8%E3%82%A2" TargetMode="External"/><Relationship Id="rId1" Type="http://schemas.openxmlformats.org/officeDocument/2006/relationships/notesMaster" Target="../notesMasters/notesMaster1.xml"/><Relationship Id="rId6" Type="http://schemas.openxmlformats.org/officeDocument/2006/relationships/hyperlink" Target="https://ja.wikipedia.org/wiki/%E4%B8%AD%E8%8F%AF%E6%80%9D%E6%83%B3" TargetMode="External"/><Relationship Id="rId11" Type="http://schemas.openxmlformats.org/officeDocument/2006/relationships/hyperlink" Target="https://ja.wikipedia.org/wiki/%E8%A5%BF%E5%9F%9F" TargetMode="External"/><Relationship Id="rId24" Type="http://schemas.openxmlformats.org/officeDocument/2006/relationships/hyperlink" Target="http://kanji.jitenon.jp/yomi/27b01b.html" TargetMode="External"/><Relationship Id="rId5" Type="http://schemas.openxmlformats.org/officeDocument/2006/relationships/hyperlink" Target="https://ja.wikipedia.org/wiki/%E8%94%91%E7%A7%B0" TargetMode="External"/><Relationship Id="rId15" Type="http://schemas.openxmlformats.org/officeDocument/2006/relationships/hyperlink" Target="https://ja.wikipedia.org/wiki/%E5%8C%88%E5%A5%B4" TargetMode="External"/><Relationship Id="rId23" Type="http://schemas.openxmlformats.org/officeDocument/2006/relationships/hyperlink" Target="http://kanji.jitenon.jp/yomi/1e1e1c.html" TargetMode="External"/><Relationship Id="rId28" Type="http://schemas.openxmlformats.org/officeDocument/2006/relationships/hyperlink" Target="http://yoji.jitenon.jp/yojic/1217.html" TargetMode="External"/><Relationship Id="rId10" Type="http://schemas.openxmlformats.org/officeDocument/2006/relationships/hyperlink" Target="https://ja.wikipedia.org/wiki/%E8%A5%BF%E6%88%8E" TargetMode="External"/><Relationship Id="rId19" Type="http://schemas.openxmlformats.org/officeDocument/2006/relationships/hyperlink" Target="https://ja.wikipedia.org/wiki/%E5%8D%97%E8%9B%AE" TargetMode="External"/><Relationship Id="rId4" Type="http://schemas.openxmlformats.org/officeDocument/2006/relationships/hyperlink" Target="https://ja.wikipedia.org/wiki/%E5%9B%9B%E5%A4%B7" TargetMode="External"/><Relationship Id="rId9" Type="http://schemas.openxmlformats.org/officeDocument/2006/relationships/hyperlink" Target="https://ja.wikipedia.org/wiki/%E6%9C%9D%E9%AE%AE" TargetMode="External"/><Relationship Id="rId14" Type="http://schemas.openxmlformats.org/officeDocument/2006/relationships/hyperlink" Target="https://ja.wikipedia.org/wiki/%E5%8C%97%E7%8B%84" TargetMode="External"/><Relationship Id="rId22" Type="http://schemas.openxmlformats.org/officeDocument/2006/relationships/hyperlink" Target="http://kanji.jitenon.jp/yomi/9922.html" TargetMode="External"/><Relationship Id="rId27" Type="http://schemas.openxmlformats.org/officeDocument/2006/relationships/hyperlink" Target="http://yoji.jitenon.jp/yojie/2154.html" TargetMode="Externa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8" Type="http://schemas.openxmlformats.org/officeDocument/2006/relationships/hyperlink" Target="http://urado.dousetsu.com/031_donguri.html" TargetMode="External"/><Relationship Id="rId3" Type="http://schemas.openxmlformats.org/officeDocument/2006/relationships/hyperlink" Target="http://shinhidaka.hokkai.jp/" TargetMode="External"/><Relationship Id="rId7" Type="http://schemas.openxmlformats.org/officeDocument/2006/relationships/hyperlink" Target="http://urado.dousetsu.com/" TargetMode="External"/><Relationship Id="rId2" Type="http://schemas.openxmlformats.org/officeDocument/2006/relationships/slide" Target="../slides/slide77.xml"/><Relationship Id="rId1" Type="http://schemas.openxmlformats.org/officeDocument/2006/relationships/notesMaster" Target="../notesMasters/notesMaster1.xml"/><Relationship Id="rId6" Type="http://schemas.openxmlformats.org/officeDocument/2006/relationships/hyperlink" Target="http://ja.wikipedia.org/wiki/%E5%9B%BD%E9%81%93235%E5%8F%B7" TargetMode="External"/><Relationship Id="rId5" Type="http://schemas.openxmlformats.org/officeDocument/2006/relationships/hyperlink" Target="http://ja.wikipedia.org/wiki/%E6%97%A5%E9%AB%98%E6%9C%AC%E7%B7%9A" TargetMode="External"/><Relationship Id="rId4" Type="http://schemas.openxmlformats.org/officeDocument/2006/relationships/hyperlink" Target="http://ja.wikipedia.org/wiki/%E6%97%A5%E9%AB%98%E7%94%BA_(%E5%8C%97%E6%B5%B7%E9%81%93)" TargetMode="Externa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8" Type="http://schemas.openxmlformats.org/officeDocument/2006/relationships/hyperlink" Target="https://ja.wikipedia.org/wiki/%E8%81%96%E4%BA%BA" TargetMode="External"/><Relationship Id="rId3" Type="http://schemas.openxmlformats.org/officeDocument/2006/relationships/hyperlink" Target="https://ja.wikipedia.org/wiki/%E8%8B%B1%E8%AA%9E" TargetMode="External"/><Relationship Id="rId7" Type="http://schemas.openxmlformats.org/officeDocument/2006/relationships/hyperlink" Target="https://ja.wikipedia.org/wiki/%E3%82%A8%E3%83%89%E3%83%AF%E3%83%BC%E3%83%89%E3%83%BB%E3%82%BD%E3%83%BC%E3%83%B3%E3%83%80%E3%82%A4%E3%82%AF" TargetMode="External"/><Relationship Id="rId2" Type="http://schemas.openxmlformats.org/officeDocument/2006/relationships/slide" Target="../slides/slide83.xml"/><Relationship Id="rId1" Type="http://schemas.openxmlformats.org/officeDocument/2006/relationships/notesMaster" Target="../notesMasters/notesMaster1.xml"/><Relationship Id="rId6" Type="http://schemas.openxmlformats.org/officeDocument/2006/relationships/hyperlink" Target="https://ja.wikipedia.org/wiki/%E3%83%8F%E3%83%AD%E3%83%BC%E5%8A%B9%E6%9E%9C" TargetMode="External"/><Relationship Id="rId5" Type="http://schemas.openxmlformats.org/officeDocument/2006/relationships/hyperlink" Target="https://ja.wikipedia.org/wiki/%E8%AA%8D%E7%9F%A5%E3%83%90%E3%82%A4%E3%82%A2%E3%82%B9" TargetMode="External"/><Relationship Id="rId4" Type="http://schemas.openxmlformats.org/officeDocument/2006/relationships/hyperlink" Target="https://ja.wikipedia.org/wiki/%E7%A4%BE%E4%BC%9A%E5%BF%83%E7%90%86%E5%AD%A6"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凡例　★：クリックしてアニメーションを進める。　◆：クリックして頁を進める。</a:t>
            </a:r>
            <a:endParaRPr kumimoji="1" lang="en-US" altLang="ja-JP" dirty="0"/>
          </a:p>
          <a:p>
            <a:endParaRPr kumimoji="1" lang="en-US" altLang="ja-JP" dirty="0"/>
          </a:p>
          <a:p>
            <a:r>
              <a:rPr kumimoji="1" lang="ja-JP" altLang="en-US" dirty="0"/>
              <a:t>イベント写真の撮り方</a:t>
            </a:r>
          </a:p>
          <a:p>
            <a:endParaRPr kumimoji="1" lang="ja-JP" altLang="en-US" dirty="0"/>
          </a:p>
          <a:p>
            <a:endParaRPr kumimoji="1" lang="ja-JP" altLang="en-US" dirty="0"/>
          </a:p>
          <a:p>
            <a:endParaRPr kumimoji="1" lang="ja-JP" altLang="en-US" dirty="0"/>
          </a:p>
          <a:p>
            <a:r>
              <a:rPr kumimoji="1" lang="ja-JP" altLang="en-US" dirty="0"/>
              <a:t>◆反省</a:t>
            </a:r>
          </a:p>
          <a:p>
            <a:endParaRPr kumimoji="1" lang="ja-JP" altLang="en-US" dirty="0"/>
          </a:p>
          <a:p>
            <a:r>
              <a:rPr kumimoji="1" lang="ja-JP" altLang="en-US" dirty="0"/>
              <a:t>スプレーはＮＧ！作品が下品、健康に害がある、教育上悪い。</a:t>
            </a:r>
            <a:endParaRPr kumimoji="1" lang="en-US" altLang="ja-JP" dirty="0"/>
          </a:p>
          <a:p>
            <a:endParaRPr kumimoji="1" lang="ja-JP" altLang="en-US" dirty="0"/>
          </a:p>
          <a:p>
            <a:r>
              <a:rPr kumimoji="1" lang="ja-JP" altLang="en-US" dirty="0"/>
              <a:t>絶対に</a:t>
            </a:r>
            <a:r>
              <a:rPr kumimoji="1" lang="en-US" altLang="ja-JP" dirty="0"/>
              <a:t>MC</a:t>
            </a:r>
            <a:r>
              <a:rPr kumimoji="1" lang="ja-JP" altLang="en-US" dirty="0"/>
              <a:t>とカメラマンの事前打ち合わせは必要。</a:t>
            </a:r>
          </a:p>
          <a:p>
            <a:endParaRPr kumimoji="1" lang="ja-JP" altLang="en-US" dirty="0"/>
          </a:p>
          <a:p>
            <a:r>
              <a:rPr kumimoji="1" lang="ja-JP" altLang="en-US" dirty="0"/>
              <a:t>こどもたちから質問を受ける位置は、「子どもたちにほこれるしごとを」の文字が映える位置</a:t>
            </a:r>
          </a:p>
          <a:p>
            <a:endParaRPr kumimoji="1" lang="ja-JP" altLang="en-US" dirty="0"/>
          </a:p>
          <a:p>
            <a:r>
              <a:rPr kumimoji="1" lang="ja-JP" altLang="en-US" dirty="0"/>
              <a:t>子どもと話す際は、膝をおる。</a:t>
            </a:r>
          </a:p>
          <a:p>
            <a:endParaRPr kumimoji="1" lang="ja-JP" altLang="en-US" dirty="0"/>
          </a:p>
          <a:p>
            <a:r>
              <a:rPr kumimoji="1" lang="ja-JP" altLang="en-US" dirty="0"/>
              <a:t>子どもとの集合写真に横断幕は入れてはならない。</a:t>
            </a:r>
          </a:p>
          <a:p>
            <a:endParaRPr kumimoji="1" lang="ja-JP" altLang="en-US" dirty="0"/>
          </a:p>
          <a:p>
            <a:r>
              <a:rPr kumimoji="1" lang="ja-JP" altLang="en-US" dirty="0"/>
              <a:t>子どもは下から撮る。</a:t>
            </a:r>
          </a:p>
          <a:p>
            <a:endParaRPr kumimoji="1" lang="ja-JP" altLang="en-US" dirty="0"/>
          </a:p>
          <a:p>
            <a:r>
              <a:rPr kumimoji="1" lang="ja-JP" altLang="en-US" dirty="0"/>
              <a:t>子どもらしいポーズをさせる。ＭＣの力量が問われる。</a:t>
            </a:r>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a:t>
            </a:fld>
            <a:endParaRPr kumimoji="1" lang="ja-JP" altLang="en-US"/>
          </a:p>
        </p:txBody>
      </p:sp>
    </p:spTree>
    <p:extLst>
      <p:ext uri="{BB962C8B-B14F-4D97-AF65-F5344CB8AC3E}">
        <p14:creationId xmlns:p14="http://schemas.microsoft.com/office/powerpoint/2010/main" val="2747970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どうしても、きっちり整列させて</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数の確認をしたいようです。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それはあたかも、材料検収と同じあつかいです。★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アメリカのドラマである囚人的容疑者的な印象です。★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現在のトレンドはこのアングルです。◆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10</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この横断幕の目的は、工事看板の延長線上にあるように思います。</a:t>
            </a:r>
            <a:endParaRPr lang="en-US" altLang="ja-JP" sz="1200" dirty="0"/>
          </a:p>
          <a:p>
            <a:r>
              <a:rPr lang="ja-JP" altLang="en-US" sz="1200" dirty="0"/>
              <a:t>また、整理して並べたい、全景にしたい、参加者全員を入れたい、どこのトンネルか証明したい！</a:t>
            </a:r>
            <a:endParaRPr lang="en-US" altLang="ja-JP" sz="1200" dirty="0"/>
          </a:p>
          <a:p>
            <a:r>
              <a:rPr lang="ja-JP" altLang="en-US" sz="1200" dirty="0"/>
              <a:t>撮影者は、こんな気持ちでしょうか？</a:t>
            </a:r>
            <a:endParaRPr lang="en-US" altLang="ja-JP" sz="1200" dirty="0"/>
          </a:p>
          <a:p>
            <a:r>
              <a:rPr lang="ja-JP" altLang="en-US" sz="1200" dirty="0"/>
              <a:t>わたしは、「冠婚葬祭写真」と呼んでいます。</a:t>
            </a:r>
            <a:endParaRPr lang="en-US" altLang="ja-JP" sz="1200" dirty="0"/>
          </a:p>
          <a:p>
            <a:r>
              <a:rPr lang="ja-JP" altLang="en-US" sz="1200" dirty="0"/>
              <a:t>本当に表現し伝えたいのは、そんなことでは無いはずです！</a:t>
            </a:r>
            <a:endParaRPr lang="en-US" altLang="ja-JP" sz="1200" dirty="0"/>
          </a:p>
          <a:p>
            <a:r>
              <a:rPr lang="ja-JP" altLang="en-US" sz="1200" dirty="0"/>
              <a:t>多くの記者も、この写真は採用しないでしょう。</a:t>
            </a:r>
            <a:endParaRPr lang="en-US" altLang="ja-JP" sz="1200" dirty="0"/>
          </a:p>
          <a:p>
            <a:r>
              <a:rPr lang="ja-JP" altLang="en-US" sz="1200" dirty="0"/>
              <a:t>まあ、ひとイベントに一枚はあっても良い程度です。◆</a:t>
            </a:r>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2014/10/30</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11</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ただし、</a:t>
            </a:r>
            <a:endParaRPr lang="en-US" altLang="ja-JP" sz="1200" dirty="0"/>
          </a:p>
          <a:p>
            <a:r>
              <a:rPr lang="ja-JP" altLang="en-US" sz="1200" dirty="0"/>
              <a:t>このような「貫通式」のようなフォーマルなイベントは、</a:t>
            </a:r>
            <a:endParaRPr lang="en-US" altLang="ja-JP" sz="1200" dirty="0"/>
          </a:p>
          <a:p>
            <a:r>
              <a:rPr lang="ja-JP" altLang="en-US" sz="1200" dirty="0"/>
              <a:t>文字通り「冠婚葬祭写真」がなじみます。</a:t>
            </a:r>
            <a:endParaRPr lang="en-US" altLang="ja-JP" sz="1200" dirty="0"/>
          </a:p>
          <a:p>
            <a:r>
              <a:rPr lang="ja-JP" altLang="en-US" sz="1200" dirty="0"/>
              <a:t>横断幕が、記録すべき諸元を簡潔に表現してますから、</a:t>
            </a:r>
            <a:endParaRPr lang="en-US" altLang="ja-JP" sz="1200" dirty="0"/>
          </a:p>
          <a:p>
            <a:r>
              <a:rPr lang="ja-JP" altLang="en-US" sz="1200" dirty="0"/>
              <a:t>新聞記者の方も記事用の写真に使うことが多いと感じます。★</a:t>
            </a:r>
            <a:endParaRPr lang="en-US" altLang="ja-JP" sz="1200" dirty="0"/>
          </a:p>
          <a:p>
            <a:endParaRPr lang="en-US" altLang="ja-JP" sz="1200" dirty="0"/>
          </a:p>
          <a:p>
            <a:r>
              <a:rPr lang="ja-JP" altLang="en-US" sz="1200" dirty="0"/>
              <a:t>◆</a:t>
            </a:r>
            <a:endParaRPr lang="en-US" altLang="ja-JP" sz="1200" dirty="0"/>
          </a:p>
          <a:p>
            <a:endParaRPr lang="en-US" altLang="ja-JP" sz="1200" dirty="0"/>
          </a:p>
          <a:p>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2015/04/07</a:t>
            </a:r>
            <a:r>
              <a:rPr lang="ja-JP" altLang="en-US" sz="1200" dirty="0"/>
              <a:t>より</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12</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200" b="0" dirty="0">
                <a:effectLst/>
                <a:latin typeface="HGP創英角ｺﾞｼｯｸUB" panose="020B0900000000000000" pitchFamily="50" charset="-128"/>
                <a:ea typeface="HGP創英角ｺﾞｼｯｸUB" panose="020B0900000000000000" pitchFamily="50" charset="-128"/>
              </a:rPr>
              <a:t>土木屋さんの勘違い～数打ちゃ当たる！～</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P創英角ｺﾞｼｯｸUB" panose="020B0900000000000000" pitchFamily="50" charset="-128"/>
                <a:ea typeface="HGP創英角ｺﾞｼｯｸUB" panose="020B0900000000000000" pitchFamily="50" charset="-128"/>
              </a:rPr>
              <a:t>とにかく沢山撮れば、いい写真は一枚はあるはず！</a:t>
            </a:r>
            <a:endParaRPr lang="en-US" altLang="ja-JP" sz="1200" dirty="0">
              <a:latin typeface="HGP創英角ｺﾞｼｯｸUB" panose="020B0900000000000000" pitchFamily="50" charset="-128"/>
              <a:ea typeface="HGP創英角ｺﾞｼｯｸUB" panose="020B0900000000000000"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b="0" dirty="0">
                <a:latin typeface="HGP創英角ｺﾞｼｯｸUB" panose="020B0900000000000000" pitchFamily="50" charset="-128"/>
                <a:ea typeface="HGP創英角ｺﾞｼｯｸUB" panose="020B0900000000000000" pitchFamily="50" charset="-128"/>
              </a:rPr>
              <a:t>それは、幻想です！！</a:t>
            </a:r>
            <a:endParaRPr lang="ja-JP" altLang="en-US" sz="1200" b="0" dirty="0">
              <a:latin typeface="HG創英角ｺﾞｼｯｸUB" pitchFamily="49" charset="-128"/>
              <a:ea typeface="HG創英角ｺﾞｼｯｸUB" pitchFamily="49" charset="-128"/>
            </a:endParaRPr>
          </a:p>
          <a:p>
            <a:r>
              <a:rPr kumimoji="1" lang="ja-JP" altLang="en-US" sz="1200" b="0" dirty="0"/>
              <a:t>それは、歩留まりが悪すぎます！</a:t>
            </a:r>
            <a:endParaRPr lang="en-US" altLang="ja-JP" sz="1200" b="0" dirty="0"/>
          </a:p>
          <a:p>
            <a:r>
              <a:rPr kumimoji="1" lang="ja-JP" altLang="en-US" sz="1200" b="0" dirty="0"/>
              <a:t>それに、</a:t>
            </a:r>
            <a:r>
              <a:rPr lang="ja-JP" altLang="en-US" sz="1200" b="0" dirty="0"/>
              <a:t>そもそも写真を選別することが出来ない！</a:t>
            </a:r>
            <a:endParaRPr lang="en-US" altLang="ja-JP" sz="1200" b="0" dirty="0"/>
          </a:p>
          <a:p>
            <a:r>
              <a:rPr lang="ja-JP" altLang="en-US" sz="1200" b="0" dirty="0"/>
              <a:t>こともあるでしょう。</a:t>
            </a:r>
            <a:endParaRPr lang="en-US" altLang="ja-JP" sz="1200" b="0" dirty="0"/>
          </a:p>
          <a:p>
            <a:r>
              <a:rPr lang="ja-JP" altLang="en-US" sz="1200" b="0" dirty="0"/>
              <a:t>しかし、ほんの少し</a:t>
            </a:r>
            <a:r>
              <a:rPr kumimoji="1" lang="ja-JP" altLang="en-US" sz="1200" b="0" dirty="0"/>
              <a:t>気をつけるだけで</a:t>
            </a:r>
            <a:endParaRPr kumimoji="1" lang="en-US" altLang="ja-JP" sz="1200" b="0" dirty="0"/>
          </a:p>
          <a:p>
            <a:r>
              <a:rPr lang="ja-JP" altLang="en-US" sz="1200" b="0" dirty="0"/>
              <a:t>かなり違うはず！</a:t>
            </a:r>
            <a:endParaRPr lang="en-US" altLang="ja-JP" sz="1200" b="0" dirty="0"/>
          </a:p>
          <a:p>
            <a:r>
              <a:rPr lang="ja-JP" altLang="en-US" sz="1200" b="0" dirty="0"/>
              <a:t>また、他人の撮った写真を選別するのは、非常に労力がかかるものです。◆</a:t>
            </a:r>
            <a:endParaRPr kumimoji="1" lang="ja-JP" altLang="en-US" sz="1200" b="0" dirty="0"/>
          </a:p>
          <a:p>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kumimoji="1" lang="ja-JP" altLang="en-US" sz="1200" b="0" dirty="0">
                <a:effectLst/>
                <a:latin typeface="HGP創英角ｺﾞｼｯｸUB" panose="020B0900000000000000" pitchFamily="50" charset="-128"/>
                <a:ea typeface="HGP創英角ｺﾞｼｯｸUB" panose="020B0900000000000000" pitchFamily="50" charset="-128"/>
              </a:rPr>
              <a:t>（どんぐりかい</a:t>
            </a:r>
            <a:r>
              <a:rPr kumimoji="1" lang="ja-JP" altLang="en-US" sz="1200" b="0" dirty="0" err="1">
                <a:effectLst/>
                <a:latin typeface="HGP創英角ｺﾞｼｯｸUB" panose="020B0900000000000000" pitchFamily="50" charset="-128"/>
                <a:ea typeface="HGP創英角ｺﾞｼｯｸUB" panose="020B0900000000000000" pitchFamily="50" charset="-128"/>
              </a:rPr>
              <a:t>ぎ</a:t>
            </a:r>
            <a:r>
              <a:rPr kumimoji="1" lang="ja-JP" altLang="en-US" sz="1200" b="0" dirty="0">
                <a:effectLst/>
                <a:latin typeface="HGP創英角ｺﾞｼｯｸUB" panose="020B0900000000000000" pitchFamily="50" charset="-128"/>
                <a:ea typeface="HGP創英角ｺﾞｼｯｸUB" panose="020B0900000000000000" pitchFamily="50" charset="-128"/>
              </a:rPr>
              <a:t>コストの話へ）</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2015/04/07</a:t>
            </a:r>
            <a:r>
              <a:rPr lang="ja-JP" altLang="en-US" sz="1200" dirty="0"/>
              <a:t>より</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13</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latin typeface="HGP創英角ｺﾞｼｯｸUB" panose="020B0900000000000000" pitchFamily="50" charset="-128"/>
                <a:ea typeface="HGP創英角ｺﾞｼｯｸUB" panose="020B0900000000000000" pitchFamily="50" charset="-128"/>
              </a:rPr>
              <a:t>土木屋さん、これだけでもかなり違うはず！</a:t>
            </a:r>
            <a:endParaRPr lang="en-US" altLang="ja-JP" sz="1200" dirty="0">
              <a:latin typeface="HGP創英角ｺﾞｼｯｸUB" panose="020B0900000000000000" pitchFamily="50" charset="-128"/>
              <a:ea typeface="HGP創英角ｺﾞｼｯｸUB" panose="020B0900000000000000" pitchFamily="50" charset="-128"/>
            </a:endParaRPr>
          </a:p>
          <a:p>
            <a:r>
              <a:rPr kumimoji="1" lang="ja-JP" altLang="en-US" sz="1200" dirty="0">
                <a:latin typeface="HGP創英角ｺﾞｼｯｸUB" panose="020B0900000000000000" pitchFamily="50" charset="-128"/>
                <a:ea typeface="HGP創英角ｺﾞｼｯｸUB" panose="020B0900000000000000" pitchFamily="50" charset="-128"/>
              </a:rPr>
              <a:t>ごくごく基本を３点を説明します。</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14</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a:t>ピンぼけとか写真が暗いとか撮影のテクニックは置いておいてください。</a:t>
            </a:r>
            <a:endParaRPr kumimoji="1" lang="en-US" altLang="ja-JP"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また、</a:t>
            </a:r>
            <a:endParaRPr kumimoji="1" lang="en-US" altLang="ja-JP" dirty="0"/>
          </a:p>
          <a:p>
            <a:r>
              <a:rPr kumimoji="1" lang="ja-JP" altLang="en-US" dirty="0"/>
              <a:t>高価な一眼レフだろうが５０００円のコンパクトカメラだろうが、それはこの場で関係ありません。</a:t>
            </a:r>
            <a:endParaRPr kumimoji="1" lang="en-US" altLang="ja-JP" dirty="0"/>
          </a:p>
          <a:p>
            <a:r>
              <a:rPr kumimoji="1" lang="ja-JP" altLang="en-US" dirty="0"/>
              <a:t>「土木の日」の横断幕を壁に貼ったのはＧＯＯＤです。Ｖ</a:t>
            </a:r>
            <a:endParaRPr kumimoji="1" lang="en-US" altLang="ja-JP" dirty="0"/>
          </a:p>
          <a:p>
            <a:endParaRPr kumimoji="1" lang="en-US" altLang="ja-JP" dirty="0"/>
          </a:p>
          <a:p>
            <a:r>
              <a:rPr kumimoji="1" lang="ja-JP" altLang="en-US" dirty="0"/>
              <a:t>この</a:t>
            </a:r>
            <a:r>
              <a:rPr kumimoji="1" lang="en-US" altLang="ja-JP" dirty="0"/>
              <a:t>A</a:t>
            </a:r>
            <a:r>
              <a:rPr kumimoji="1" lang="ja-JP" altLang="en-US" dirty="0"/>
              <a:t>の写真の写真で、このラインでトリミングしてみます。★</a:t>
            </a:r>
            <a:endParaRPr kumimoji="1" lang="en-US" altLang="ja-JP" dirty="0"/>
          </a:p>
          <a:p>
            <a:r>
              <a:rPr kumimoji="1" lang="ja-JP" altLang="en-US" dirty="0"/>
              <a:t>◆</a:t>
            </a:r>
            <a:endParaRPr kumimoji="1" lang="en-US" altLang="ja-JP" dirty="0"/>
          </a:p>
          <a:p>
            <a:endParaRPr kumimoji="1" lang="en-US" altLang="ja-JP" dirty="0"/>
          </a:p>
          <a:p>
            <a:r>
              <a:rPr lang="ja-JP" altLang="en-US" sz="1200" dirty="0"/>
              <a:t>▼この写真の掲載元</a:t>
            </a:r>
            <a:endParaRPr lang="en-US" altLang="ja-JP" sz="1200" dirty="0"/>
          </a:p>
          <a:p>
            <a:r>
              <a:rPr lang="ja-JP" altLang="en-US" sz="1200" dirty="0"/>
              <a:t>　</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lang="en-US" altLang="ja-JP" sz="1200"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15</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en-US" altLang="ja-JP" dirty="0"/>
          </a:p>
          <a:p>
            <a:r>
              <a:rPr kumimoji="1" lang="en-US" altLang="ja-JP" dirty="0"/>
              <a:t>B</a:t>
            </a:r>
            <a:r>
              <a:rPr kumimoji="1" lang="ja-JP" altLang="en-US" dirty="0"/>
              <a:t>の方が密集していて広がりを感じがしませんか？</a:t>
            </a:r>
            <a:endParaRPr kumimoji="1" lang="en-US" altLang="ja-JP" dirty="0"/>
          </a:p>
          <a:p>
            <a:r>
              <a:rPr kumimoji="1" lang="ja-JP" altLang="en-US" dirty="0"/>
              <a:t>写真のフレームの外にも人がいるような</a:t>
            </a:r>
            <a:r>
              <a:rPr kumimoji="1" lang="en-US" altLang="ja-JP" dirty="0"/>
              <a:t>…</a:t>
            </a:r>
          </a:p>
          <a:p>
            <a:r>
              <a:rPr kumimoji="1" lang="ja-JP" altLang="en-US" dirty="0"/>
              <a:t>とても大きな体育館を想像させるような</a:t>
            </a:r>
            <a:r>
              <a:rPr kumimoji="1" lang="en-US" altLang="ja-JP" dirty="0"/>
              <a:t>…</a:t>
            </a:r>
          </a:p>
          <a:p>
            <a:r>
              <a:rPr kumimoji="1" lang="ja-JP" altLang="en-US" dirty="0"/>
              <a:t>切れた線路も外に向かって延びているよう</a:t>
            </a:r>
            <a:r>
              <a:rPr kumimoji="1" lang="en-US" altLang="ja-JP" dirty="0"/>
              <a:t>…</a:t>
            </a:r>
          </a:p>
          <a:p>
            <a:endParaRPr kumimoji="1" lang="en-US" altLang="ja-JP" dirty="0"/>
          </a:p>
          <a:p>
            <a:r>
              <a:rPr kumimoji="1" lang="ja-JP" altLang="en-US" dirty="0"/>
              <a:t>逆に言うと、</a:t>
            </a:r>
            <a:r>
              <a:rPr kumimoji="1" lang="en-US" altLang="ja-JP" dirty="0"/>
              <a:t>A</a:t>
            </a:r>
            <a:r>
              <a:rPr kumimoji="1" lang="ja-JP" altLang="en-US" dirty="0" err="1"/>
              <a:t>のほうが</a:t>
            </a:r>
            <a:r>
              <a:rPr kumimoji="1" lang="ja-JP" altLang="en-US" dirty="0"/>
              <a:t>寂しい感じ、</a:t>
            </a:r>
            <a:endParaRPr kumimoji="1" lang="en-US" altLang="ja-JP"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a:t>右側の壁の圧迫感からか</a:t>
            </a:r>
            <a:endParaRPr kumimoji="1" lang="en-US" altLang="ja-JP" dirty="0"/>
          </a:p>
          <a:p>
            <a:r>
              <a:rPr kumimoji="1" lang="ja-JP" altLang="en-US" dirty="0"/>
              <a:t>狭い感じ、窮屈な感じ、</a:t>
            </a:r>
            <a:endParaRPr kumimoji="1" lang="en-US" altLang="ja-JP" dirty="0"/>
          </a:p>
          <a:p>
            <a:r>
              <a:rPr kumimoji="1" lang="ja-JP" altLang="en-US" dirty="0"/>
              <a:t>参加者が少ない感じがしませんか？</a:t>
            </a:r>
            <a:endParaRPr kumimoji="1" lang="en-US" altLang="ja-JP" dirty="0"/>
          </a:p>
          <a:p>
            <a:endParaRPr kumimoji="1" lang="en-US" altLang="ja-JP" dirty="0"/>
          </a:p>
          <a:p>
            <a:r>
              <a:rPr kumimoji="1" lang="en-US" altLang="ja-JP" dirty="0"/>
              <a:t>B</a:t>
            </a:r>
            <a:r>
              <a:rPr kumimoji="1" lang="ja-JP" altLang="en-US" dirty="0"/>
              <a:t>のように、</a:t>
            </a:r>
            <a:endParaRPr kumimoji="1" lang="en-US" altLang="ja-JP" dirty="0"/>
          </a:p>
          <a:p>
            <a:r>
              <a:rPr kumimoji="1" lang="ja-JP" altLang="en-US" dirty="0"/>
              <a:t>あえて線路や、端部の参加者の肩口までを写真の範囲にした方が</a:t>
            </a:r>
            <a:endParaRPr kumimoji="1" lang="en-US" altLang="ja-JP" dirty="0"/>
          </a:p>
          <a:p>
            <a:r>
              <a:rPr kumimoji="1" lang="ja-JP" altLang="en-US" dirty="0"/>
              <a:t>広がりを感じて</a:t>
            </a:r>
            <a:endParaRPr kumimoji="1" lang="en-US" altLang="ja-JP" dirty="0"/>
          </a:p>
          <a:p>
            <a:r>
              <a:rPr kumimoji="1" lang="ja-JP" altLang="en-US" dirty="0"/>
              <a:t>効果的と私は思います。</a:t>
            </a:r>
            <a:endParaRPr kumimoji="1" lang="en-US" altLang="ja-JP" dirty="0"/>
          </a:p>
          <a:p>
            <a:endParaRPr kumimoji="1" lang="en-US" altLang="ja-JP" dirty="0"/>
          </a:p>
          <a:p>
            <a:r>
              <a:rPr kumimoji="1" lang="ja-JP" altLang="en-US" dirty="0"/>
              <a:t>多くの場合、全景にこだわらない方が良いです。</a:t>
            </a:r>
            <a:endParaRPr kumimoji="1" lang="en-US" altLang="ja-JP" dirty="0"/>
          </a:p>
          <a:p>
            <a:endParaRPr kumimoji="1" lang="en-US" altLang="ja-JP" dirty="0"/>
          </a:p>
          <a:p>
            <a:r>
              <a:rPr kumimoji="1" lang="ja-JP" altLang="en-US" dirty="0"/>
              <a:t>でも、これもこどもたちに元気が無いです。</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16</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これも、ディスプレイとかビールケースとかノイズが多すぎます。</a:t>
            </a:r>
            <a:endParaRPr lang="en-US" altLang="ja-JP" sz="1200" dirty="0"/>
          </a:p>
          <a:p>
            <a:r>
              <a:rPr lang="ja-JP" altLang="en-US" sz="1200" dirty="0"/>
              <a:t>★この白いラインでトリミングします。◆</a:t>
            </a:r>
            <a:endParaRPr lang="en-US" altLang="ja-JP" sz="1200" dirty="0"/>
          </a:p>
          <a:p>
            <a:endParaRPr lang="en-US" altLang="ja-JP" sz="1200" dirty="0"/>
          </a:p>
          <a:p>
            <a:r>
              <a:rPr lang="ja-JP" altLang="en-US" sz="1200" dirty="0"/>
              <a:t>▼この写真の掲載元</a:t>
            </a:r>
            <a:endParaRPr lang="en-US" altLang="ja-JP" sz="1200" dirty="0"/>
          </a:p>
          <a:p>
            <a:r>
              <a:rPr lang="ja-JP" altLang="en-US" sz="1200" dirty="0"/>
              <a:t>　</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lang="en-US" altLang="ja-JP" sz="1200"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17</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かなりまともになりました。</a:t>
            </a:r>
            <a:endParaRPr kumimoji="1" lang="en-US" altLang="ja-JP" dirty="0"/>
          </a:p>
          <a:p>
            <a:endParaRPr kumimoji="1" lang="en-US" altLang="ja-JP" dirty="0"/>
          </a:p>
          <a:p>
            <a:r>
              <a:rPr kumimoji="1" lang="ja-JP" altLang="en-US" dirty="0"/>
              <a:t>白飛びするので車庫シャッターやブラインド、カーテンは必ず閉めてください。</a:t>
            </a:r>
            <a:endParaRPr kumimoji="1" lang="en-US" altLang="ja-JP" dirty="0"/>
          </a:p>
          <a:p>
            <a:r>
              <a:rPr kumimoji="1" lang="ja-JP" altLang="en-US" dirty="0"/>
              <a:t>ノイズにしかなりません。◆</a:t>
            </a: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18</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200" b="0" dirty="0">
                <a:effectLst/>
                <a:latin typeface="HGP創英角ｺﾞｼｯｸUB" panose="020B0900000000000000" pitchFamily="50" charset="-128"/>
                <a:ea typeface="HGP創英角ｺﾞｼｯｸUB" panose="020B0900000000000000" pitchFamily="50" charset="-128"/>
              </a:rPr>
              <a:t>今日のテーマは、</a:t>
            </a:r>
            <a:br>
              <a:rPr kumimoji="1" lang="en-US" altLang="ja-JP" sz="1200" b="0" dirty="0">
                <a:effectLst/>
                <a:latin typeface="HGP創英角ｺﾞｼｯｸUB" panose="020B0900000000000000" pitchFamily="50" charset="-128"/>
                <a:ea typeface="HGP創英角ｺﾞｼｯｸUB" panose="020B0900000000000000" pitchFamily="50" charset="-128"/>
              </a:rPr>
            </a:br>
            <a:r>
              <a:rPr kumimoji="1" lang="ja-JP" altLang="en-US" sz="1200" b="0" dirty="0">
                <a:effectLst/>
                <a:latin typeface="HGP創英角ｺﾞｼｯｸUB" panose="020B0900000000000000" pitchFamily="50" charset="-128"/>
                <a:ea typeface="HGP創英角ｺﾞｼｯｸUB" panose="020B0900000000000000" pitchFamily="50" charset="-128"/>
              </a:rPr>
              <a:t>“親子”と“土木技術者”と“トンネル”だとします。</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kumimoji="1" lang="ja-JP" altLang="en-US" sz="1200" b="0" dirty="0">
                <a:effectLst/>
                <a:latin typeface="HGP創英角ｺﾞｼｯｸUB" panose="020B0900000000000000" pitchFamily="50" charset="-128"/>
                <a:ea typeface="HGP創英角ｺﾞｼｯｸUB" panose="020B0900000000000000" pitchFamily="50" charset="-128"/>
              </a:rPr>
              <a:t>この写真は、笑顔の親子、自然体の土木技術者がいい感じです。</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kumimoji="1" lang="ja-JP" altLang="en-US" sz="1200" b="0" dirty="0">
                <a:effectLst/>
                <a:latin typeface="HGP創英角ｺﾞｼｯｸUB" panose="020B0900000000000000" pitchFamily="50" charset="-128"/>
                <a:ea typeface="HGP創英角ｺﾞｼｯｸUB" panose="020B0900000000000000" pitchFamily="50" charset="-128"/>
              </a:rPr>
              <a:t>トンネルが欠けていますが、</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kumimoji="1" lang="ja-JP" altLang="en-US" sz="1200" b="0" dirty="0">
                <a:effectLst/>
                <a:latin typeface="+mn-lt"/>
                <a:ea typeface="+mn-ea"/>
              </a:rPr>
              <a:t>これだけ、良いものが表現されていると</a:t>
            </a:r>
            <a:endParaRPr kumimoji="1" lang="en-US" altLang="ja-JP" sz="1200" b="0" dirty="0">
              <a:effectLst/>
              <a:latin typeface="+mn-lt"/>
              <a:ea typeface="+mn-ea"/>
            </a:endParaRPr>
          </a:p>
          <a:p>
            <a:r>
              <a:rPr kumimoji="1" lang="ja-JP" altLang="en-US" sz="1200" b="0" dirty="0">
                <a:effectLst/>
                <a:latin typeface="+mn-lt"/>
                <a:ea typeface="+mn-ea"/>
              </a:rPr>
              <a:t>一つ欠けていても二重丸です。</a:t>
            </a:r>
            <a:endParaRPr kumimoji="1" lang="en-US" altLang="ja-JP" sz="1200" b="0" dirty="0">
              <a:effectLst/>
              <a:latin typeface="+mn-lt"/>
              <a:ea typeface="+mn-ea"/>
            </a:endParaRPr>
          </a:p>
          <a:p>
            <a:endParaRPr kumimoji="1" lang="en-US" altLang="ja-JP" sz="1200" b="0" dirty="0">
              <a:effectLst/>
              <a:latin typeface="+mn-lt"/>
              <a:ea typeface="+mn-ea"/>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effectLst/>
                <a:latin typeface="HGP創英角ｺﾞｼｯｸUB" panose="020B0900000000000000" pitchFamily="50" charset="-128"/>
                <a:ea typeface="HGP創英角ｺﾞｼｯｸUB" panose="020B0900000000000000" pitchFamily="50" charset="-128"/>
              </a:rPr>
              <a:t>★実は、この右上の写真からトリミングしたものです。</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effectLst/>
                <a:latin typeface="HGP創英角ｺﾞｼｯｸUB" panose="020B0900000000000000" pitchFamily="50" charset="-128"/>
                <a:ea typeface="HGP創英角ｺﾞｼｯｸUB" panose="020B0900000000000000" pitchFamily="50" charset="-128"/>
              </a:rPr>
              <a:t>たぶん、偶然の産物なのでしょうが、奇跡の一枚です。◆</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19</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本日の内容です。</a:t>
            </a:r>
            <a:endParaRPr kumimoji="1" lang="en-US" altLang="ja-JP" dirty="0"/>
          </a:p>
          <a:p>
            <a:endParaRPr kumimoji="1" lang="en-US" altLang="ja-JP" dirty="0"/>
          </a:p>
          <a:p>
            <a:r>
              <a:rPr lang="en-US" altLang="ja-JP" sz="1200" dirty="0">
                <a:latin typeface="HG創英角ｺﾞｼｯｸUB" panose="020B0909000000000000" pitchFamily="49" charset="-128"/>
                <a:ea typeface="HG創英角ｺﾞｼｯｸUB" panose="020B0909000000000000" pitchFamily="49" charset="-128"/>
              </a:rPr>
              <a:t>1</a:t>
            </a:r>
            <a:r>
              <a:rPr lang="ja-JP" altLang="en-US" sz="1200" dirty="0">
                <a:latin typeface="HG創英角ｺﾞｼｯｸUB" panose="020B0909000000000000" pitchFamily="49" charset="-128"/>
                <a:ea typeface="HG創英角ｺﾞｼｯｸUB" panose="020B0909000000000000" pitchFamily="49" charset="-128"/>
              </a:rPr>
              <a:t>　イベント写真の範囲</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2</a:t>
            </a:r>
            <a:r>
              <a:rPr lang="ja-JP" altLang="en-US" sz="1200" dirty="0">
                <a:latin typeface="HG創英角ｺﾞｼｯｸUB" panose="020B0909000000000000" pitchFamily="49" charset="-128"/>
                <a:ea typeface="HG創英角ｺﾞｼｯｸUB" panose="020B0909000000000000" pitchFamily="49" charset="-128"/>
              </a:rPr>
              <a:t>　工事写真とイベント写真の大きな違い</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3</a:t>
            </a:r>
            <a:r>
              <a:rPr lang="ja-JP" altLang="en-US" sz="1200" dirty="0">
                <a:latin typeface="HG創英角ｺﾞｼｯｸUB" panose="020B0909000000000000" pitchFamily="49" charset="-128"/>
                <a:ea typeface="HG創英角ｺﾞｼｯｸUB" panose="020B0909000000000000" pitchFamily="49" charset="-128"/>
              </a:rPr>
              <a:t>　土木屋さんの勘違い</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4</a:t>
            </a:r>
            <a:r>
              <a:rPr lang="ja-JP" altLang="en-US" sz="1200" dirty="0">
                <a:latin typeface="HG創英角ｺﾞｼｯｸUB" panose="020B0909000000000000" pitchFamily="49" charset="-128"/>
                <a:ea typeface="HG創英角ｺﾞｼｯｸUB" panose="020B0909000000000000" pitchFamily="49" charset="-128"/>
              </a:rPr>
              <a:t>　土木屋さん、これだけでもかなり違うはず！（初級）</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5</a:t>
            </a:r>
            <a:r>
              <a:rPr lang="ja-JP" altLang="en-US" sz="1200" dirty="0">
                <a:latin typeface="HG創英角ｺﾞｼｯｸUB" panose="020B0909000000000000" pitchFamily="49" charset="-128"/>
                <a:ea typeface="HG創英角ｺﾞｼｯｸUB" panose="020B0909000000000000" pitchFamily="49" charset="-128"/>
              </a:rPr>
              <a:t>　プレゼン資料を工夫してみる！</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6</a:t>
            </a:r>
            <a:r>
              <a:rPr lang="ja-JP" altLang="en-US" sz="1200" dirty="0">
                <a:latin typeface="HG創英角ｺﾞｼｯｸUB" panose="020B0909000000000000" pitchFamily="49" charset="-128"/>
                <a:ea typeface="HG創英角ｺﾞｼｯｸUB" panose="020B0909000000000000" pitchFamily="49" charset="-128"/>
              </a:rPr>
              <a:t>　土木屋さんは何をすれば良い？（中級）</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7</a:t>
            </a:r>
            <a:r>
              <a:rPr lang="ja-JP" altLang="en-US" sz="1200" dirty="0">
                <a:latin typeface="HG創英角ｺﾞｼｯｸUB" panose="020B0909000000000000" pitchFamily="49" charset="-128"/>
                <a:ea typeface="HG創英角ｺﾞｼｯｸUB" panose="020B0909000000000000" pitchFamily="49" charset="-128"/>
              </a:rPr>
              <a:t>　</a:t>
            </a:r>
            <a:r>
              <a:rPr lang="ja-JP" altLang="en-US" sz="1200" dirty="0">
                <a:latin typeface="HGP創英角ｺﾞｼｯｸUB" panose="020B0900000000000000" pitchFamily="50" charset="-128"/>
                <a:ea typeface="HGP創英角ｺﾞｼｯｸUB" panose="020B0900000000000000" pitchFamily="50" charset="-128"/>
              </a:rPr>
              <a:t>撮影タイミングは、ＭＣが作る。</a:t>
            </a:r>
            <a:endParaRPr lang="en-US" altLang="ja-JP" sz="1200" dirty="0">
              <a:latin typeface="HGP創英角ｺﾞｼｯｸUB" panose="020B0900000000000000" pitchFamily="50" charset="-128"/>
              <a:ea typeface="HGP創英角ｺﾞｼｯｸUB" panose="020B0900000000000000" pitchFamily="50" charset="-128"/>
            </a:endParaRPr>
          </a:p>
          <a:p>
            <a:r>
              <a:rPr lang="en-US" altLang="ja-JP" sz="1200" dirty="0">
                <a:latin typeface="HG創英角ｺﾞｼｯｸUB" panose="020B0909000000000000" pitchFamily="49" charset="-128"/>
                <a:ea typeface="HG創英角ｺﾞｼｯｸUB" panose="020B0909000000000000" pitchFamily="49" charset="-128"/>
              </a:rPr>
              <a:t>8</a:t>
            </a:r>
            <a:r>
              <a:rPr lang="ja-JP" altLang="en-US" sz="1200" dirty="0">
                <a:latin typeface="HG創英角ｺﾞｼｯｸUB" panose="020B0909000000000000" pitchFamily="49" charset="-128"/>
                <a:ea typeface="HG創英角ｺﾞｼｯｸUB" panose="020B0909000000000000" pitchFamily="49" charset="-128"/>
              </a:rPr>
              <a:t>　新聞記事の写真とストーリー仕立て用写真は違う</a:t>
            </a:r>
            <a:endParaRPr lang="en-US" altLang="ja-JP" sz="1200" dirty="0">
              <a:latin typeface="HGP創英角ｺﾞｼｯｸUB" panose="020B0900000000000000" pitchFamily="50" charset="-128"/>
              <a:ea typeface="HGP創英角ｺﾞｼｯｸUB" panose="020B0900000000000000" pitchFamily="50" charset="-128"/>
            </a:endParaRPr>
          </a:p>
          <a:p>
            <a:r>
              <a:rPr lang="en-US" altLang="ja-JP" sz="1200" dirty="0">
                <a:latin typeface="HG創英角ｺﾞｼｯｸUB" panose="020B0909000000000000" pitchFamily="49" charset="-128"/>
                <a:ea typeface="HG創英角ｺﾞｼｯｸUB" panose="020B0909000000000000" pitchFamily="49" charset="-128"/>
              </a:rPr>
              <a:t>9</a:t>
            </a:r>
            <a:r>
              <a:rPr lang="ja-JP" altLang="en-US" sz="1200" dirty="0">
                <a:latin typeface="HG創英角ｺﾞｼｯｸUB" panose="020B0909000000000000" pitchFamily="49" charset="-128"/>
                <a:ea typeface="HG創英角ｺﾞｼｯｸUB" panose="020B0909000000000000" pitchFamily="49" charset="-128"/>
              </a:rPr>
              <a:t>　土木屋さんの色々なイベントでの撮影例</a:t>
            </a:r>
            <a:endParaRPr lang="en-US" altLang="ja-JP" sz="1200" dirty="0">
              <a:latin typeface="HG創英角ｺﾞｼｯｸUB" panose="020B0909000000000000" pitchFamily="49" charset="-128"/>
              <a:ea typeface="HG創英角ｺﾞｼｯｸUB" panose="020B0909000000000000"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dirty="0">
                <a:latin typeface="HG創英角ｺﾞｼｯｸUB" panose="020B0909000000000000" pitchFamily="49" charset="-128"/>
                <a:ea typeface="HG創英角ｺﾞｼｯｸUB" panose="020B0909000000000000" pitchFamily="49" charset="-128"/>
              </a:rPr>
              <a:t>10 </a:t>
            </a:r>
            <a:r>
              <a:rPr lang="ja-JP" altLang="en-US" sz="1200" dirty="0">
                <a:latin typeface="HGP創英角ｺﾞｼｯｸUB" pitchFamily="50" charset="-128"/>
                <a:ea typeface="HGP創英角ｺﾞｼｯｸUB" pitchFamily="50" charset="-128"/>
              </a:rPr>
              <a:t>捨てることから始まる写真の選び方</a:t>
            </a:r>
            <a:endParaRPr lang="en-US" altLang="ja-JP" sz="1200" dirty="0">
              <a:latin typeface="HGP創英角ｺﾞｼｯｸUB" pitchFamily="50" charset="-128"/>
              <a:ea typeface="HGP創英角ｺﾞｼｯｸUB" pitchFamily="50" charset="-128"/>
            </a:endParaRPr>
          </a:p>
          <a:p>
            <a:endParaRPr lang="en-US" altLang="ja-JP" sz="1200" dirty="0">
              <a:latin typeface="HG創英角ｺﾞｼｯｸUB" panose="020B0909000000000000" pitchFamily="49" charset="-128"/>
              <a:ea typeface="HG創英角ｺﾞｼｯｸUB" panose="020B0909000000000000" pitchFamily="49" charset="-128"/>
            </a:endParaRPr>
          </a:p>
          <a:p>
            <a:r>
              <a:rPr lang="ja-JP" altLang="en-US" sz="1200" dirty="0">
                <a:latin typeface="HGP創英角ｺﾞｼｯｸUB" panose="020B0900000000000000" pitchFamily="50" charset="-128"/>
                <a:ea typeface="HGP創英角ｺﾞｼｯｸUB" panose="020B0900000000000000" pitchFamily="50" charset="-128"/>
              </a:rPr>
              <a:t>　</a:t>
            </a:r>
            <a:endParaRPr lang="en-US" altLang="ja-JP" sz="1200" dirty="0">
              <a:latin typeface="HGP創英角ｺﾞｼｯｸUB" panose="020B0900000000000000" pitchFamily="50" charset="-128"/>
              <a:ea typeface="HGP創英角ｺﾞｼｯｸUB" panose="020B0900000000000000" pitchFamily="50" charset="-128"/>
            </a:endParaRPr>
          </a:p>
          <a:p>
            <a:r>
              <a:rPr lang="ja-JP" altLang="en-US" sz="1200" dirty="0">
                <a:latin typeface="HG創英角ｺﾞｼｯｸUB" panose="020B0909000000000000" pitchFamily="49" charset="-128"/>
                <a:ea typeface="HG創英角ｺﾞｼｯｸUB" panose="020B0909000000000000" pitchFamily="49" charset="-128"/>
              </a:rPr>
              <a:t>おまけ</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1</a:t>
            </a:r>
            <a:r>
              <a:rPr lang="ja-JP" altLang="en-US" sz="1200" dirty="0">
                <a:latin typeface="HG創英角ｺﾞｼｯｸUB" panose="020B0909000000000000" pitchFamily="49" charset="-128"/>
                <a:ea typeface="HG創英角ｺﾞｼｯｸUB" panose="020B0909000000000000" pitchFamily="49" charset="-128"/>
              </a:rPr>
              <a:t>　どんぐりかい</a:t>
            </a:r>
            <a:r>
              <a:rPr lang="ja-JP" altLang="en-US" sz="1200" dirty="0" err="1">
                <a:latin typeface="HG創英角ｺﾞｼｯｸUB" panose="020B0909000000000000" pitchFamily="49" charset="-128"/>
                <a:ea typeface="HG創英角ｺﾞｼｯｸUB" panose="020B0909000000000000" pitchFamily="49" charset="-128"/>
              </a:rPr>
              <a:t>ぎの</a:t>
            </a:r>
            <a:r>
              <a:rPr lang="ja-JP" altLang="en-US" sz="1200" dirty="0">
                <a:latin typeface="HG創英角ｺﾞｼｯｸUB" panose="020B0909000000000000" pitchFamily="49" charset="-128"/>
                <a:ea typeface="HG創英角ｺﾞｼｯｸUB" panose="020B0909000000000000" pitchFamily="49" charset="-128"/>
              </a:rPr>
              <a:t>コスト分析</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2</a:t>
            </a:r>
            <a:r>
              <a:rPr lang="ja-JP" altLang="en-US" sz="1200" dirty="0">
                <a:latin typeface="HG創英角ｺﾞｼｯｸUB" panose="020B0909000000000000" pitchFamily="49" charset="-128"/>
                <a:ea typeface="HG創英角ｺﾞｼｯｸUB" panose="020B0909000000000000" pitchFamily="49" charset="-128"/>
              </a:rPr>
              <a:t>　北海道通信社の社会貢献記事数から</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a:t>
            </a:fld>
            <a:endParaRPr kumimoji="1" lang="ja-JP" altLang="en-US"/>
          </a:p>
        </p:txBody>
      </p:sp>
    </p:spTree>
    <p:extLst>
      <p:ext uri="{BB962C8B-B14F-4D97-AF65-F5344CB8AC3E}">
        <p14:creationId xmlns:p14="http://schemas.microsoft.com/office/powerpoint/2010/main" val="40583676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端から見ると、土木技術者と子どもが仲良く手をつないでいるように見えます。★</a:t>
            </a:r>
            <a:endParaRPr kumimoji="1" lang="en-US" altLang="ja-JP" dirty="0"/>
          </a:p>
          <a:p>
            <a:r>
              <a:rPr kumimoji="1" lang="ja-JP" altLang="en-US" dirty="0"/>
              <a:t>実は親子関係です。</a:t>
            </a:r>
            <a:endParaRPr kumimoji="1" lang="en-US" altLang="ja-JP" dirty="0"/>
          </a:p>
          <a:p>
            <a:r>
              <a:rPr kumimoji="1" lang="ja-JP" altLang="en-US" dirty="0"/>
              <a:t>手前の男の子にＪＶ職員が手を伸ばしたので、</a:t>
            </a:r>
            <a:r>
              <a:rPr kumimoji="1" lang="ja-JP" altLang="en-US" dirty="0" err="1"/>
              <a:t>す</a:t>
            </a:r>
            <a:r>
              <a:rPr kumimoji="1" lang="ja-JP" altLang="en-US" dirty="0"/>
              <a:t>かざすシャッターを押しました。</a:t>
            </a:r>
            <a:endParaRPr kumimoji="1" lang="en-US" altLang="ja-JP" dirty="0"/>
          </a:p>
          <a:p>
            <a:endParaRPr kumimoji="1" lang="en-US" altLang="ja-JP" dirty="0"/>
          </a:p>
          <a:p>
            <a:r>
              <a:rPr kumimoji="1" lang="ja-JP" altLang="en-US" dirty="0"/>
              <a:t>正面から撮らなくても、</a:t>
            </a:r>
            <a:endParaRPr kumimoji="1" lang="en-US" altLang="ja-JP" dirty="0"/>
          </a:p>
          <a:p>
            <a:r>
              <a:rPr kumimoji="1" lang="ja-JP" altLang="en-US" dirty="0"/>
              <a:t>もちろん</a:t>
            </a:r>
            <a:endParaRPr kumimoji="1" lang="en-US" altLang="ja-JP" dirty="0"/>
          </a:p>
          <a:p>
            <a:r>
              <a:rPr kumimoji="1" lang="ja-JP" altLang="en-US" dirty="0"/>
              <a:t>好感度満点です。◆</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20</a:t>
            </a:fld>
            <a:endParaRPr kumimoji="1" lang="ja-JP" altLang="en-US" dirty="0"/>
          </a:p>
        </p:txBody>
      </p:sp>
    </p:spTree>
    <p:extLst>
      <p:ext uri="{BB962C8B-B14F-4D97-AF65-F5344CB8AC3E}">
        <p14:creationId xmlns:p14="http://schemas.microsoft.com/office/powerpoint/2010/main" val="5913512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algn="l"/>
            <a:r>
              <a:rPr kumimoji="1" lang="ja-JP" altLang="en-US" dirty="0"/>
              <a:t>これも、好感度満点です。</a:t>
            </a:r>
            <a:endParaRPr kumimoji="1" lang="en-US" altLang="ja-JP" dirty="0"/>
          </a:p>
          <a:p>
            <a:pPr algn="l"/>
            <a:r>
              <a:rPr lang="ja-JP" altLang="en-US" sz="1200" dirty="0">
                <a:latin typeface="HG創英角ｺﾞｼｯｸUB" pitchFamily="49" charset="-128"/>
                <a:ea typeface="HG創英角ｺﾞｼｯｸUB" pitchFamily="49" charset="-128"/>
              </a:rPr>
              <a:t>正面から撮らなくても伝わる。</a:t>
            </a:r>
            <a:endParaRPr lang="en-US" altLang="ja-JP" sz="1200" dirty="0">
              <a:latin typeface="HG創英角ｺﾞｼｯｸUB" pitchFamily="49" charset="-128"/>
              <a:ea typeface="HG創英角ｺﾞｼｯｸUB" pitchFamily="49" charset="-128"/>
            </a:endParaRPr>
          </a:p>
          <a:p>
            <a:pPr algn="l"/>
            <a:r>
              <a:rPr kumimoji="1" lang="ja-JP" altLang="en-US" sz="1200" dirty="0">
                <a:latin typeface="HG創英角ｺﾞｼｯｸUB" pitchFamily="49" charset="-128"/>
                <a:ea typeface="HG創英角ｺﾞｼｯｸUB" pitchFamily="49" charset="-128"/>
              </a:rPr>
              <a:t>実態は孫と祖父！</a:t>
            </a:r>
            <a:endParaRPr kumimoji="1" lang="en-US" altLang="ja-JP" sz="1200" dirty="0">
              <a:latin typeface="HG創英角ｺﾞｼｯｸUB" pitchFamily="49" charset="-128"/>
              <a:ea typeface="HG創英角ｺﾞｼｯｸUB" pitchFamily="49" charset="-128"/>
            </a:endParaRPr>
          </a:p>
          <a:p>
            <a:pPr algn="l"/>
            <a:r>
              <a:rPr kumimoji="1" lang="ja-JP" altLang="en-US" sz="1200" dirty="0">
                <a:latin typeface="HG創英角ｺﾞｼｯｸUB" pitchFamily="49" charset="-128"/>
                <a:ea typeface="HG創英角ｺﾞｼｯｸUB" pitchFamily="49" charset="-128"/>
              </a:rPr>
              <a:t>第三者が、そう勘違いしたとしても</a:t>
            </a:r>
            <a:endParaRPr kumimoji="1" lang="en-US" altLang="ja-JP" sz="1200" dirty="0">
              <a:latin typeface="HG創英角ｺﾞｼｯｸUB" pitchFamily="49" charset="-128"/>
              <a:ea typeface="HG創英角ｺﾞｼｯｸUB" pitchFamily="49" charset="-128"/>
            </a:endParaRPr>
          </a:p>
          <a:p>
            <a:pPr algn="l"/>
            <a:r>
              <a:rPr kumimoji="1" lang="ja-JP" altLang="en-US" sz="1200" dirty="0">
                <a:latin typeface="HG創英角ｺﾞｼｯｸUB" pitchFamily="49" charset="-128"/>
                <a:ea typeface="HG創英角ｺﾞｼｯｸUB" pitchFamily="49" charset="-128"/>
              </a:rPr>
              <a:t>撮影者に悪意があるわけではありません。</a:t>
            </a:r>
            <a:endParaRPr kumimoji="1" lang="en-US" altLang="ja-JP" sz="1200" dirty="0">
              <a:latin typeface="HG創英角ｺﾞｼｯｸUB" pitchFamily="49" charset="-128"/>
              <a:ea typeface="HG創英角ｺﾞｼｯｸUB" pitchFamily="49" charset="-128"/>
            </a:endParaRPr>
          </a:p>
          <a:p>
            <a:pPr algn="l"/>
            <a:r>
              <a:rPr kumimoji="1" lang="ja-JP" altLang="en-US" sz="1200" dirty="0">
                <a:latin typeface="HG創英角ｺﾞｼｯｸUB" pitchFamily="49" charset="-128"/>
                <a:ea typeface="HG創英角ｺﾞｼｯｸUB" pitchFamily="49" charset="-128"/>
              </a:rPr>
              <a:t>良い意味での、トリックです。◆</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21</a:t>
            </a:fld>
            <a:endParaRPr kumimoji="1" lang="ja-JP" altLang="en-US" dirty="0"/>
          </a:p>
        </p:txBody>
      </p:sp>
    </p:spTree>
    <p:extLst>
      <p:ext uri="{BB962C8B-B14F-4D97-AF65-F5344CB8AC3E}">
        <p14:creationId xmlns:p14="http://schemas.microsoft.com/office/powerpoint/2010/main" val="39508239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３テーマがそろっていても、子どもらしさが無い残念な写真です。</a:t>
            </a:r>
            <a:endParaRPr lang="en-US" altLang="ja-JP" sz="1200" dirty="0"/>
          </a:p>
          <a:p>
            <a:r>
              <a:rPr lang="ja-JP" altLang="en-US" sz="1200" dirty="0"/>
              <a:t>まあ、ひとイベントに一枚はあっても良いですが</a:t>
            </a:r>
            <a:r>
              <a:rPr lang="en-US" altLang="ja-JP" sz="1200" dirty="0"/>
              <a:t>…</a:t>
            </a:r>
          </a:p>
          <a:p>
            <a:endParaRPr lang="en-US" altLang="ja-JP" sz="1200" dirty="0"/>
          </a:p>
          <a:p>
            <a:r>
              <a:rPr lang="ja-JP" altLang="en-US" sz="1200" dirty="0"/>
              <a:t>テーマに修飾をつけると</a:t>
            </a:r>
            <a:endParaRPr lang="en-US" altLang="ja-JP" sz="1200" dirty="0"/>
          </a:p>
          <a:p>
            <a:r>
              <a:rPr lang="ja-JP" altLang="en-US" sz="1200" dirty="0"/>
              <a:t>単なる“こども</a:t>
            </a:r>
            <a:r>
              <a:rPr lang="en-US" altLang="ja-JP" sz="1200" dirty="0"/>
              <a:t>”</a:t>
            </a:r>
            <a:r>
              <a:rPr lang="ja-JP" altLang="en-US" sz="1200" dirty="0"/>
              <a:t>ではなく“元気なこども”です。</a:t>
            </a:r>
            <a:endParaRPr lang="en-US" altLang="ja-JP" sz="1200" dirty="0"/>
          </a:p>
          <a:p>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2014/10/30</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22</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もっと自由なポースがあればもっと良いですが</a:t>
            </a:r>
            <a:endParaRPr lang="en-US" altLang="ja-JP" sz="1200" dirty="0"/>
          </a:p>
          <a:p>
            <a:r>
              <a:rPr lang="ja-JP" altLang="en-US" sz="1200" dirty="0"/>
              <a:t>元気な感じがします。</a:t>
            </a:r>
            <a:endParaRPr lang="en-US" altLang="ja-JP" sz="1200" dirty="0"/>
          </a:p>
          <a:p>
            <a:endParaRPr lang="en-US" altLang="ja-JP" sz="1200" dirty="0"/>
          </a:p>
          <a:p>
            <a:r>
              <a:rPr lang="ja-JP" altLang="en-US" sz="1200" dirty="0"/>
              <a:t>ただ、土木技術者がいません。</a:t>
            </a:r>
            <a:endParaRPr lang="en-US" altLang="ja-JP" sz="1200" dirty="0"/>
          </a:p>
          <a:p>
            <a:r>
              <a:rPr lang="ja-JP" altLang="en-US" sz="1200" dirty="0"/>
              <a:t>みんな撮影者になってしまっている訳です。</a:t>
            </a:r>
            <a:endParaRPr lang="en-US" altLang="ja-JP" sz="1200" dirty="0"/>
          </a:p>
          <a:p>
            <a:r>
              <a:rPr lang="ja-JP" altLang="en-US" sz="1200" dirty="0"/>
              <a:t>あとで話しますが、ＭＣの配慮不足、事前の打ち合わせ不足です。◆</a:t>
            </a:r>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2014/10/30</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23</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ＭＣは、先生が話しだしたら、さりげなく、一時的に“はけ”ましょう。◆</a:t>
            </a:r>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2014/10/30</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24</a:t>
            </a:fld>
            <a:endParaRPr kumimoji="1" lang="ja-JP" altLang="en-US"/>
          </a:p>
        </p:txBody>
      </p:sp>
    </p:spTree>
    <p:extLst>
      <p:ext uri="{BB962C8B-B14F-4D97-AF65-F5344CB8AC3E}">
        <p14:creationId xmlns:p14="http://schemas.microsoft.com/office/powerpoint/2010/main" val="13624262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solidFill>
                  <a:schemeClr val="tx1">
                    <a:lumMod val="50000"/>
                    <a:lumOff val="50000"/>
                  </a:schemeClr>
                </a:solidFill>
              </a:rPr>
              <a:t>忘れずに撮っておくこと！</a:t>
            </a:r>
            <a:endParaRPr lang="en-US" altLang="ja-JP" sz="1200" dirty="0">
              <a:solidFill>
                <a:schemeClr val="tx1">
                  <a:lumMod val="50000"/>
                  <a:lumOff val="50000"/>
                </a:schemeClr>
              </a:solidFill>
            </a:endParaRPr>
          </a:p>
          <a:p>
            <a:endParaRPr kumimoji="1" lang="en-US" altLang="ja-JP" sz="1200" dirty="0">
              <a:solidFill>
                <a:schemeClr val="tx1">
                  <a:lumMod val="50000"/>
                  <a:lumOff val="50000"/>
                </a:schemeClr>
              </a:solidFill>
            </a:endParaRPr>
          </a:p>
          <a:p>
            <a:pPr eaLnBrk="1" hangingPunct="1">
              <a:defRPr/>
            </a:pPr>
            <a:r>
              <a:rPr lang="ja-JP" altLang="en-US" sz="1200" dirty="0">
                <a:latin typeface="Arial" panose="020B0604020202020204" pitchFamily="34" charset="0"/>
              </a:rPr>
              <a:t>１　準備中の写真は絶対に撮っておく。</a:t>
            </a:r>
            <a:endParaRPr lang="en-US" altLang="ja-JP" sz="1200" dirty="0">
              <a:latin typeface="Arial" panose="020B0604020202020204" pitchFamily="34" charset="0"/>
            </a:endParaRPr>
          </a:p>
          <a:p>
            <a:pPr eaLnBrk="1" hangingPunct="1">
              <a:defRPr/>
            </a:pPr>
            <a:r>
              <a:rPr lang="ja-JP" altLang="en-US" sz="1200" dirty="0">
                <a:latin typeface="Arial" panose="020B0604020202020204" pitchFamily="34" charset="0"/>
              </a:rPr>
              <a:t> 打合せの写真、 買い出しの写真、 会場設営の写真、 その日の天気がわかる写真など各一枚 ”あの日は雨だったけど何々して楽しかったよね！”とか、人間の記憶は楽しいことより苦しいことの方が強く残るので、その両者の記憶を繋ぐと良い。数年後にＨＰでそれらの写真を見たとき記憶が蘇る。 </a:t>
            </a:r>
            <a:endParaRPr lang="en-US" altLang="ja-JP" sz="1200" dirty="0">
              <a:latin typeface="Arial" panose="020B0604020202020204" pitchFamily="34" charset="0"/>
            </a:endParaRPr>
          </a:p>
          <a:p>
            <a:pPr eaLnBrk="1" hangingPunct="1">
              <a:defRPr/>
            </a:pPr>
            <a:r>
              <a:rPr lang="ja-JP" altLang="en-US" sz="1200" dirty="0">
                <a:latin typeface="Arial" panose="020B0604020202020204" pitchFamily="34" charset="0"/>
              </a:rPr>
              <a:t>ＨＰの書き出しがし易い。</a:t>
            </a:r>
            <a:endParaRPr lang="en-US" altLang="ja-JP" sz="1200" dirty="0">
              <a:latin typeface="Arial" panose="020B0604020202020204" pitchFamily="34" charset="0"/>
            </a:endParaRPr>
          </a:p>
          <a:p>
            <a:pPr eaLnBrk="1" hangingPunct="1">
              <a:defRPr/>
            </a:pPr>
            <a:r>
              <a:rPr lang="ja-JP" altLang="en-US" sz="1200" dirty="0">
                <a:latin typeface="Arial" panose="020B0604020202020204" pitchFamily="34" charset="0"/>
              </a:rPr>
              <a:t>準備の状況は後進への引き継ぎとなる。</a:t>
            </a:r>
            <a:endParaRPr lang="en-US" altLang="ja-JP" sz="1200" dirty="0">
              <a:latin typeface="Arial" panose="020B0604020202020204" pitchFamily="34" charset="0"/>
            </a:endParaRPr>
          </a:p>
          <a:p>
            <a:pPr eaLnBrk="1" hangingPunct="1">
              <a:defRPr/>
            </a:pPr>
            <a:endParaRPr lang="en-US" altLang="ja-JP" sz="1200" dirty="0">
              <a:latin typeface="Arial" panose="020B0604020202020204" pitchFamily="34" charset="0"/>
            </a:endParaRPr>
          </a:p>
          <a:p>
            <a:pPr eaLnBrk="1" hangingPunct="1">
              <a:defRPr/>
            </a:pPr>
            <a:r>
              <a:rPr lang="ja-JP" altLang="en-US" sz="1200" dirty="0">
                <a:latin typeface="Arial" panose="020B0604020202020204" pitchFamily="34" charset="0"/>
              </a:rPr>
              <a:t>２　片付けの写真は絶対に撮っておく。</a:t>
            </a:r>
            <a:endParaRPr lang="en-US" altLang="ja-JP" sz="1200" dirty="0">
              <a:latin typeface="Arial" panose="020B0604020202020204" pitchFamily="34" charset="0"/>
            </a:endParaRPr>
          </a:p>
          <a:p>
            <a:pPr eaLnBrk="1" hangingPunct="1">
              <a:defRPr/>
            </a:pPr>
            <a:r>
              <a:rPr lang="ja-JP" altLang="en-US" sz="1200" dirty="0">
                <a:latin typeface="Arial" panose="020B0604020202020204" pitchFamily="34" charset="0"/>
              </a:rPr>
              <a:t>苦労を記録に残す。</a:t>
            </a:r>
            <a:endParaRPr lang="en-US" altLang="ja-JP" sz="1200" dirty="0">
              <a:latin typeface="Arial" panose="020B0604020202020204" pitchFamily="34" charset="0"/>
            </a:endParaRPr>
          </a:p>
          <a:p>
            <a:pPr eaLnBrk="1" hangingPunct="1">
              <a:defRPr/>
            </a:pPr>
            <a:r>
              <a:rPr lang="ja-JP" altLang="en-US" sz="1200" dirty="0">
                <a:latin typeface="Arial" panose="020B0604020202020204" pitchFamily="34" charset="0"/>
              </a:rPr>
              <a:t>見た人（一般市民、発注者幹部）は後片付けも大変だなと同情する。 ◆</a:t>
            </a:r>
            <a:endParaRPr lang="ja-JP" altLang="en-US" sz="900" dirty="0">
              <a:solidFill>
                <a:schemeClr val="accent5">
                  <a:lumMod val="50000"/>
                </a:schemeClr>
              </a:solidFill>
              <a:latin typeface="ＭＳ Ｐゴシック" pitchFamily="50" charset="-128"/>
            </a:endParaRPr>
          </a:p>
          <a:p>
            <a:endParaRPr kumimoji="1" lang="ja-JP" altLang="en-US"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25</a:t>
            </a:fld>
            <a:endParaRPr kumimoji="1" lang="ja-JP" altLang="en-US" dirty="0"/>
          </a:p>
        </p:txBody>
      </p:sp>
    </p:spTree>
    <p:extLst>
      <p:ext uri="{BB962C8B-B14F-4D97-AF65-F5344CB8AC3E}">
        <p14:creationId xmlns:p14="http://schemas.microsoft.com/office/powerpoint/2010/main" val="2648241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latin typeface="HGP創英角ｺﾞｼｯｸUB" panose="020B0900000000000000" pitchFamily="50" charset="-128"/>
                <a:ea typeface="HGP創英角ｺﾞｼｯｸUB" panose="020B0900000000000000" pitchFamily="50" charset="-128"/>
              </a:rPr>
              <a:t>プレゼン資料を工夫してみる！</a:t>
            </a:r>
            <a:endParaRPr lang="en-US" altLang="ja-JP" sz="1200" dirty="0">
              <a:latin typeface="HGP創英角ｺﾞｼｯｸUB" panose="020B0900000000000000" pitchFamily="50" charset="-128"/>
              <a:ea typeface="HGP創英角ｺﾞｼｯｸUB" panose="020B0900000000000000" pitchFamily="50" charset="-128"/>
            </a:endParaRPr>
          </a:p>
          <a:p>
            <a:endParaRPr kumimoji="1" lang="en-US" altLang="ja-JP" sz="1200" dirty="0">
              <a:latin typeface="HGP創英角ｺﾞｼｯｸUB" panose="020B0900000000000000" pitchFamily="50" charset="-128"/>
              <a:ea typeface="HGP創英角ｺﾞｼｯｸUB" panose="020B0900000000000000" pitchFamily="50" charset="-128"/>
            </a:endParaRPr>
          </a:p>
          <a:p>
            <a:r>
              <a:rPr kumimoji="1" lang="ja-JP" altLang="en-US" sz="1200" dirty="0">
                <a:latin typeface="HGP創英角ｺﾞｼｯｸUB" panose="020B0900000000000000" pitchFamily="50" charset="-128"/>
                <a:ea typeface="HGP創英角ｺﾞｼｯｸUB" panose="020B0900000000000000" pitchFamily="50" charset="-128"/>
              </a:rPr>
              <a:t>よくあるゴミ拾いを例にします。◆</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26</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格子状に並べる・</a:t>
            </a:r>
            <a:endParaRPr lang="en-US" altLang="ja-JP" sz="1200" dirty="0"/>
          </a:p>
          <a:p>
            <a:pPr algn="l"/>
            <a:r>
              <a:rPr lang="ja-JP" altLang="en-US" dirty="0"/>
              <a:t>すなわちデータを同列に並べるのは証明目的の検査的発想です。</a:t>
            </a:r>
            <a:endParaRPr lang="en-US" altLang="ja-JP" dirty="0"/>
          </a:p>
          <a:p>
            <a:pPr algn="l"/>
            <a:r>
              <a:rPr lang="ja-JP" altLang="en-US" dirty="0"/>
              <a:t>見てもらうではなく魅せる</a:t>
            </a:r>
            <a:r>
              <a:rPr lang="ja-JP" altLang="en-US" dirty="0" err="1"/>
              <a:t>です。</a:t>
            </a:r>
            <a:endParaRPr lang="en-US" altLang="ja-JP" dirty="0"/>
          </a:p>
          <a:p>
            <a:pPr algn="l"/>
            <a:r>
              <a:rPr lang="ja-JP" altLang="en-US" dirty="0"/>
              <a:t>◆</a:t>
            </a:r>
            <a:br>
              <a:rPr lang="ja-JP" altLang="en-US" dirty="0"/>
            </a:b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27</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fontScale="92500" lnSpcReduction="10000"/>
          </a:bodyPr>
          <a:lstStyle/>
          <a:p>
            <a:r>
              <a:rPr kumimoji="1" lang="ja-JP" altLang="en-US" dirty="0"/>
              <a:t>最初にどの写真をみますか？</a:t>
            </a:r>
            <a:endParaRPr kumimoji="1" lang="en-US" altLang="ja-JP" dirty="0"/>
          </a:p>
          <a:p>
            <a:endParaRPr kumimoji="1" lang="en-US" altLang="ja-JP" dirty="0"/>
          </a:p>
          <a:p>
            <a:r>
              <a:rPr kumimoji="1" lang="ja-JP" altLang="en-US" dirty="0"/>
              <a:t>やはり、この写真だと思います。</a:t>
            </a:r>
            <a:endParaRPr kumimoji="1" lang="en-US" altLang="ja-JP" dirty="0"/>
          </a:p>
          <a:p>
            <a:r>
              <a:rPr kumimoji="1" lang="ja-JP" altLang="en-US" dirty="0"/>
              <a:t>他の写真はなんとなく見ているだけでしょう。</a:t>
            </a:r>
            <a:endParaRPr kumimoji="1" lang="en-US" altLang="ja-JP" dirty="0"/>
          </a:p>
          <a:p>
            <a:endParaRPr kumimoji="1" lang="en-US" altLang="ja-JP" dirty="0"/>
          </a:p>
          <a:p>
            <a:r>
              <a:rPr kumimoji="1" lang="ja-JP" altLang="en-US" dirty="0"/>
              <a:t>となると、人によっては</a:t>
            </a:r>
            <a:endParaRPr kumimoji="1" lang="en-US" altLang="ja-JP" dirty="0"/>
          </a:p>
          <a:p>
            <a:r>
              <a:rPr kumimoji="1" lang="ja-JP" altLang="en-US" dirty="0"/>
              <a:t>３７回も毎回、地元の人たちと一緒に清掃活動して</a:t>
            </a:r>
            <a:endParaRPr kumimoji="1" lang="en-US" altLang="ja-JP" dirty="0"/>
          </a:p>
          <a:p>
            <a:r>
              <a:rPr kumimoji="1" lang="ja-JP" altLang="en-US" dirty="0"/>
              <a:t>すごいなーと思い込む人もいることでしょう。</a:t>
            </a:r>
            <a:endParaRPr kumimoji="1" lang="en-US" altLang="ja-JP" dirty="0"/>
          </a:p>
          <a:p>
            <a:endParaRPr kumimoji="1" lang="en-US" altLang="ja-JP" dirty="0"/>
          </a:p>
          <a:p>
            <a:r>
              <a:rPr kumimoji="1" lang="ja-JP" altLang="en-US" dirty="0"/>
              <a:t>それは見せる側にとっては思うつぼで、</a:t>
            </a:r>
            <a:endParaRPr kumimoji="1" lang="en-US" altLang="ja-JP" dirty="0"/>
          </a:p>
          <a:p>
            <a:r>
              <a:rPr kumimoji="1" lang="ja-JP" altLang="en-US" dirty="0"/>
              <a:t>悪意があって騙したのではなく、勝手に思い込んでしまっただけです。</a:t>
            </a:r>
            <a:endParaRPr kumimoji="1" lang="en-US" altLang="ja-JP" dirty="0"/>
          </a:p>
          <a:p>
            <a:endParaRPr kumimoji="1" lang="en-US" altLang="ja-JP" dirty="0"/>
          </a:p>
          <a:p>
            <a:r>
              <a:rPr kumimoji="1" lang="ja-JP" altLang="en-US" dirty="0"/>
              <a:t>同列に格子状に並べるのは工事写真的で</a:t>
            </a:r>
            <a:endParaRPr kumimoji="1" lang="en-US" altLang="ja-JP" dirty="0"/>
          </a:p>
          <a:p>
            <a:r>
              <a:rPr kumimoji="1" lang="ja-JP" altLang="en-US" dirty="0"/>
              <a:t>見てもらう前提の工事検査とおなじです。</a:t>
            </a:r>
            <a:endParaRPr kumimoji="1" lang="en-US" altLang="ja-JP" dirty="0"/>
          </a:p>
          <a:p>
            <a:r>
              <a:rPr kumimoji="1" lang="ja-JP" altLang="en-US" dirty="0"/>
              <a:t>興味を引く何かがあれば、一枚一枚、並べた全てを見てくれるかもしれませんが、</a:t>
            </a:r>
            <a:endParaRPr kumimoji="1" lang="en-US" altLang="ja-JP" dirty="0"/>
          </a:p>
          <a:p>
            <a:r>
              <a:rPr kumimoji="1" lang="ja-JP" altLang="en-US" dirty="0"/>
              <a:t>清掃写真をじっくり見る“清掃マニア”なんているでしょうか？</a:t>
            </a:r>
            <a:endParaRPr kumimoji="1" lang="en-US" altLang="ja-JP" dirty="0"/>
          </a:p>
          <a:p>
            <a:endParaRPr kumimoji="1" lang="en-US" altLang="ja-JP" dirty="0"/>
          </a:p>
          <a:p>
            <a:r>
              <a:rPr kumimoji="1" lang="ja-JP" altLang="en-US" dirty="0"/>
              <a:t>強弱やアクセントを付けることによって、視線を誘導し、</a:t>
            </a:r>
            <a:endParaRPr kumimoji="1" lang="en-US" altLang="ja-JP" dirty="0"/>
          </a:p>
          <a:p>
            <a:r>
              <a:rPr kumimoji="1" lang="ja-JP" altLang="en-US" dirty="0"/>
              <a:t>こちらのメッセージ</a:t>
            </a:r>
            <a:endParaRPr kumimoji="1" lang="en-US" altLang="ja-JP" dirty="0"/>
          </a:p>
          <a:p>
            <a:r>
              <a:rPr kumimoji="1" lang="ja-JP" altLang="en-US" dirty="0"/>
              <a:t>このばあいなら“地元の皆さんと融和している。単にゴミ拾いしているわけじゃないんだ”</a:t>
            </a:r>
            <a:endParaRPr kumimoji="1" lang="en-US" altLang="ja-JP" dirty="0"/>
          </a:p>
          <a:p>
            <a:r>
              <a:rPr kumimoji="1" lang="ja-JP" altLang="en-US" dirty="0"/>
              <a:t>を伝えたい訳です。</a:t>
            </a:r>
            <a:endParaRPr kumimoji="1" lang="en-US" altLang="ja-JP" dirty="0"/>
          </a:p>
          <a:p>
            <a:endParaRPr kumimoji="1" lang="en-US" altLang="ja-JP" dirty="0"/>
          </a:p>
          <a:p>
            <a:r>
              <a:rPr kumimoji="1" lang="ja-JP" altLang="en-US" dirty="0"/>
              <a:t>写真一枚一枚ではなく、ページ全体を作品としてイメージを膨らませてもらうようにイベント用のパワポは作成した方が良いと思います。</a:t>
            </a:r>
            <a:endParaRPr kumimoji="1" lang="en-US" altLang="ja-JP" dirty="0"/>
          </a:p>
          <a:p>
            <a:r>
              <a:rPr kumimoji="1" lang="ja-JP" altLang="en-US" dirty="0"/>
              <a:t>一枚だけで勝負する手もあります。◆</a:t>
            </a: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28</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仮に一枚で勝負するとすれば、こんな感じです。</a:t>
            </a:r>
            <a:endParaRPr lang="en-US" altLang="ja-JP" sz="1200" dirty="0"/>
          </a:p>
          <a:p>
            <a:endParaRPr lang="en-US" altLang="ja-JP" sz="1200" dirty="0"/>
          </a:p>
          <a:p>
            <a:r>
              <a:rPr lang="ja-JP" altLang="en-US" sz="1200" dirty="0"/>
              <a:t>ＢよりもＣの方がいいかも</a:t>
            </a:r>
            <a:r>
              <a:rPr lang="en-US" altLang="ja-JP" sz="1200" dirty="0"/>
              <a:t>….</a:t>
            </a:r>
          </a:p>
          <a:p>
            <a:endParaRPr lang="en-US" altLang="ja-JP" sz="1200" dirty="0"/>
          </a:p>
          <a:p>
            <a:r>
              <a:rPr lang="ja-JP" altLang="en-US" sz="1200" dirty="0"/>
              <a:t>新聞記事なら</a:t>
            </a:r>
            <a:endParaRPr lang="en-US" altLang="ja-JP" sz="1200" dirty="0"/>
          </a:p>
          <a:p>
            <a:r>
              <a:rPr lang="ja-JP" altLang="en-US" sz="1200" dirty="0"/>
              <a:t>一記事一枚が原則ですから、</a:t>
            </a:r>
            <a:endParaRPr lang="en-US" altLang="ja-JP" sz="1200" dirty="0"/>
          </a:p>
          <a:p>
            <a:r>
              <a:rPr lang="ja-JP" altLang="en-US" sz="1200" dirty="0"/>
              <a:t>この写真を選んで欲しいです。</a:t>
            </a:r>
            <a:endParaRPr lang="en-US" altLang="ja-JP" sz="1200" dirty="0"/>
          </a:p>
          <a:p>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ベースページ</a:t>
            </a:r>
            <a:r>
              <a:rPr lang="en-US" altLang="ja-JP" sz="1200" dirty="0" err="1"/>
              <a:t>tomado</a:t>
            </a:r>
            <a:r>
              <a:rPr lang="ja-JP" altLang="en-US" sz="1200" dirty="0"/>
              <a:t>ポータルサイト</a:t>
            </a:r>
            <a:r>
              <a:rPr lang="en-US" altLang="ja-JP" sz="1200" dirty="0"/>
              <a:t>BLOG</a:t>
            </a:r>
            <a:r>
              <a:rPr lang="ja-JP" altLang="en-US" sz="1200" dirty="0"/>
              <a:t>より</a:t>
            </a:r>
            <a:endParaRPr lang="ja-JP" altLang="en-US" sz="1400" dirty="0"/>
          </a:p>
          <a:p>
            <a:endParaRPr lang="en-US" altLang="ja-JP" sz="1200" dirty="0"/>
          </a:p>
          <a:p>
            <a:endParaRPr kumimoji="1" lang="en-US" altLang="ja-JP" sz="1200"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29</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企画運営の難易度や規模にかかわらず、イベント写真の範囲として</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今回話を進めて行きます。◆</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3</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a:t>通算１５２回の清掃活動を新聞社に投げかけたとします。どちらが記事を書き易いでしょうか？</a:t>
            </a:r>
            <a:endParaRPr kumimoji="1" lang="en-US" altLang="ja-JP" dirty="0"/>
          </a:p>
          <a:p>
            <a:endParaRPr kumimoji="1" lang="en-US" altLang="ja-JP" dirty="0"/>
          </a:p>
          <a:p>
            <a:r>
              <a:rPr kumimoji="1" lang="ja-JP" altLang="en-US" dirty="0"/>
              <a:t>▼</a:t>
            </a:r>
            <a:r>
              <a:rPr kumimoji="1" lang="en-US" altLang="ja-JP" dirty="0"/>
              <a:t>A</a:t>
            </a:r>
            <a:r>
              <a:rPr kumimoji="1" lang="ja-JP" altLang="en-US" dirty="0"/>
              <a:t>の場合</a:t>
            </a:r>
            <a:endParaRPr kumimoji="1" lang="en-US" altLang="ja-JP" dirty="0"/>
          </a:p>
          <a:p>
            <a:r>
              <a:rPr kumimoji="1" lang="ja-JP" altLang="en-US" dirty="0"/>
              <a:t>１５２回も清掃活動したので記事にしてください！</a:t>
            </a:r>
            <a:endParaRPr kumimoji="1" lang="en-US" altLang="ja-JP" dirty="0"/>
          </a:p>
          <a:p>
            <a:endParaRPr kumimoji="1" lang="en-US" altLang="ja-JP" dirty="0"/>
          </a:p>
          <a:p>
            <a:r>
              <a:rPr kumimoji="1" lang="ja-JP" altLang="en-US" dirty="0"/>
              <a:t>▼</a:t>
            </a:r>
            <a:r>
              <a:rPr kumimoji="1" lang="en-US" altLang="ja-JP" dirty="0"/>
              <a:t>B</a:t>
            </a:r>
            <a:r>
              <a:rPr kumimoji="1" lang="ja-JP" altLang="en-US" dirty="0"/>
              <a:t>の場合</a:t>
            </a:r>
            <a:endParaRPr kumimoji="1" lang="en-US" altLang="ja-JP" dirty="0"/>
          </a:p>
          <a:p>
            <a:r>
              <a:rPr kumimoji="1" lang="ja-JP" altLang="en-US" dirty="0"/>
              <a:t>最初の内は、ＪＶのみで清掃を行っていましたが、途中から一人二人と地元の方が参加してくれるようになって、</a:t>
            </a:r>
            <a:endParaRPr kumimoji="1" lang="en-US" altLang="ja-JP" dirty="0"/>
          </a:p>
          <a:p>
            <a:r>
              <a:rPr kumimoji="1" lang="ja-JP" altLang="en-US" dirty="0"/>
              <a:t>いつの間にか通算３７回にもなり、参加される住民の方も増え、地域のコミュニティとしてひとり暮らしのご老人の健康の確認にも一役買っているのとうれしいです。</a:t>
            </a:r>
            <a:endParaRPr kumimoji="1" lang="en-US" altLang="ja-JP" dirty="0"/>
          </a:p>
          <a:p>
            <a:r>
              <a:rPr kumimoji="1" lang="ja-JP" altLang="en-US" b="0" dirty="0"/>
              <a:t>いまでは、みなさんから地元の催し物のお誘いも増え、農産物をＪＶ事務所におす</a:t>
            </a:r>
            <a:r>
              <a:rPr kumimoji="1" lang="ja-JP" altLang="en-US" b="0" dirty="0" err="1"/>
              <a:t>そ</a:t>
            </a:r>
            <a:r>
              <a:rPr kumimoji="1" lang="ja-JP" altLang="en-US" b="0" dirty="0"/>
              <a:t>わけいただいたり、小学校の学芸会の来賓として招待されたり</a:t>
            </a:r>
            <a:r>
              <a:rPr kumimoji="1" lang="en-US" altLang="ja-JP" b="0" dirty="0"/>
              <a:t>….</a:t>
            </a:r>
            <a:r>
              <a:rPr kumimoji="1" lang="ja-JP" altLang="en-US" b="0" dirty="0"/>
              <a:t>郷土史のデジタル化のお手伝いもするようになりました。</a:t>
            </a:r>
            <a:endParaRPr kumimoji="1" lang="en-US" altLang="ja-JP" b="0" dirty="0"/>
          </a:p>
          <a:p>
            <a:endParaRPr kumimoji="1" lang="en-US" altLang="ja-JP" b="0" dirty="0"/>
          </a:p>
          <a:p>
            <a:r>
              <a:rPr lang="ja-JP" altLang="en-US" sz="1200" b="0" dirty="0"/>
              <a:t>話に膨らみがある方が書き易いし好感がもたれる</a:t>
            </a:r>
            <a:endParaRPr lang="en-US" altLang="ja-JP" sz="1200" b="0" dirty="0"/>
          </a:p>
          <a:p>
            <a:r>
              <a:rPr kumimoji="1" lang="ja-JP" altLang="en-US" sz="1200" b="0" dirty="0"/>
              <a:t>加えて、</a:t>
            </a:r>
            <a:endParaRPr kumimoji="1" lang="en-US" altLang="ja-JP" sz="1200" b="0" dirty="0"/>
          </a:p>
          <a:p>
            <a:r>
              <a:rPr kumimoji="1" lang="ja-JP" altLang="en-US" sz="1200" b="0" dirty="0"/>
              <a:t>次の記事への布石にもなっている。</a:t>
            </a:r>
            <a:endParaRPr kumimoji="1" lang="en-US" altLang="ja-JP" b="0" dirty="0"/>
          </a:p>
          <a:p>
            <a:endParaRPr kumimoji="1" lang="en-US" altLang="ja-JP" dirty="0"/>
          </a:p>
          <a:p>
            <a:r>
              <a:rPr kumimoji="1" lang="ja-JP" altLang="en-US" dirty="0"/>
              <a:t>いつも投げるばかりではなく、</a:t>
            </a:r>
            <a:endParaRPr kumimoji="1" lang="en-US" altLang="ja-JP" dirty="0"/>
          </a:p>
          <a:p>
            <a:r>
              <a:rPr kumimoji="1" lang="ja-JP" altLang="en-US" dirty="0"/>
              <a:t>記者の方から関心をもってネタ探しをしてもらえるようになること。◆</a:t>
            </a: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30</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 2"/>
          <p:cNvSpPr>
            <a:spLocks noGrp="1"/>
          </p:cNvSpPr>
          <p:nvPr>
            <p:ph type="body" idx="1"/>
          </p:nvPr>
        </p:nvSpPr>
        <p:spPr/>
        <p:txBody>
          <a:bodyPr>
            <a:normAutofit/>
          </a:bodyPr>
          <a:lstStyle/>
          <a:p>
            <a:pPr eaLnBrk="1" fontAlgn="auto" hangingPunct="1">
              <a:spcBef>
                <a:spcPts val="0"/>
              </a:spcBef>
              <a:spcAft>
                <a:spcPts val="0"/>
              </a:spcAft>
              <a:defRPr/>
            </a:pPr>
            <a:r>
              <a:rPr lang="ja-JP" altLang="en-US" dirty="0"/>
              <a:t>企業の社会的責任です。</a:t>
            </a:r>
            <a:endParaRPr lang="en-US" altLang="ja-JP" dirty="0"/>
          </a:p>
          <a:p>
            <a:pPr eaLnBrk="1" fontAlgn="auto" hangingPunct="1">
              <a:spcBef>
                <a:spcPts val="0"/>
              </a:spcBef>
              <a:spcAft>
                <a:spcPts val="0"/>
              </a:spcAft>
              <a:defRPr/>
            </a:pPr>
            <a:r>
              <a:rPr lang="ja-JP" altLang="en-US" dirty="0">
                <a:solidFill>
                  <a:srgbClr val="0070C0"/>
                </a:solidFill>
                <a:latin typeface="+mj-ea"/>
              </a:rPr>
              <a:t>当社は昭和</a:t>
            </a:r>
            <a:r>
              <a:rPr lang="en-US" altLang="ja-JP" dirty="0">
                <a:solidFill>
                  <a:srgbClr val="0070C0"/>
                </a:solidFill>
                <a:latin typeface="+mj-ea"/>
              </a:rPr>
              <a:t>60</a:t>
            </a:r>
            <a:r>
              <a:rPr lang="ja-JP" altLang="en-US" dirty="0">
                <a:solidFill>
                  <a:srgbClr val="0070C0"/>
                </a:solidFill>
                <a:latin typeface="+mj-ea"/>
              </a:rPr>
              <a:t>年から（帯広市を緑と花で美しくする運動）に参加しており、少しでも歩行者やドライバーの心が和めばと今年も</a:t>
            </a:r>
            <a:r>
              <a:rPr lang="en-US" altLang="ja-JP" dirty="0">
                <a:solidFill>
                  <a:srgbClr val="0070C0"/>
                </a:solidFill>
                <a:latin typeface="+mj-ea"/>
              </a:rPr>
              <a:t>32</a:t>
            </a:r>
            <a:r>
              <a:rPr lang="ja-JP" altLang="en-US" dirty="0">
                <a:solidFill>
                  <a:srgbClr val="0070C0"/>
                </a:solidFill>
                <a:latin typeface="+mj-ea"/>
              </a:rPr>
              <a:t>回目の参加をしこの様子の紹介を北海道通信で取り上げて頂きました</a:t>
            </a:r>
            <a:r>
              <a:rPr lang="ja-JP" altLang="en-US" dirty="0"/>
              <a:t>。◆</a:t>
            </a:r>
            <a:endParaRPr lang="en-US" altLang="ja-JP" dirty="0"/>
          </a:p>
          <a:p>
            <a:pPr eaLnBrk="1" fontAlgn="auto" hangingPunct="1">
              <a:spcBef>
                <a:spcPts val="0"/>
              </a:spcBef>
              <a:spcAft>
                <a:spcPts val="0"/>
              </a:spcAft>
              <a:defRPr/>
            </a:pPr>
            <a:endParaRPr lang="en-US" altLang="ja-JP" dirty="0"/>
          </a:p>
          <a:p>
            <a:pPr eaLnBrk="1" fontAlgn="auto" hangingPunct="1">
              <a:spcBef>
                <a:spcPts val="0"/>
              </a:spcBef>
              <a:spcAft>
                <a:spcPts val="0"/>
              </a:spcAft>
              <a:defRPr/>
            </a:pPr>
            <a:endParaRPr lang="ja-JP" altLang="en-US" dirty="0"/>
          </a:p>
          <a:p>
            <a:pPr eaLnBrk="1" fontAlgn="auto" hangingPunct="1">
              <a:spcBef>
                <a:spcPts val="0"/>
              </a:spcBef>
              <a:spcAft>
                <a:spcPts val="0"/>
              </a:spcAft>
              <a:defRPr/>
            </a:pPr>
            <a:endParaRPr lang="ja-JP" altLang="en-US" dirty="0"/>
          </a:p>
        </p:txBody>
      </p:sp>
      <p:sp>
        <p:nvSpPr>
          <p:cNvPr id="11264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Palatino Linotype" panose="02040502050505030304" pitchFamily="18" charset="0"/>
                <a:ea typeface="HGS明朝E" panose="02020900000000000000" pitchFamily="18" charset="-128"/>
              </a:defRPr>
            </a:lvl1pPr>
            <a:lvl2pPr marL="742950" indent="-285750">
              <a:defRPr kumimoji="1">
                <a:solidFill>
                  <a:schemeClr val="tx1"/>
                </a:solidFill>
                <a:latin typeface="Palatino Linotype" panose="02040502050505030304" pitchFamily="18" charset="0"/>
                <a:ea typeface="HGS明朝E" panose="02020900000000000000" pitchFamily="18" charset="-128"/>
              </a:defRPr>
            </a:lvl2pPr>
            <a:lvl3pPr marL="1143000" indent="-228600">
              <a:defRPr kumimoji="1">
                <a:solidFill>
                  <a:schemeClr val="tx1"/>
                </a:solidFill>
                <a:latin typeface="Palatino Linotype" panose="02040502050505030304" pitchFamily="18" charset="0"/>
                <a:ea typeface="HGS明朝E" panose="02020900000000000000" pitchFamily="18" charset="-128"/>
              </a:defRPr>
            </a:lvl3pPr>
            <a:lvl4pPr marL="1600200" indent="-228600">
              <a:defRPr kumimoji="1">
                <a:solidFill>
                  <a:schemeClr val="tx1"/>
                </a:solidFill>
                <a:latin typeface="Palatino Linotype" panose="02040502050505030304" pitchFamily="18" charset="0"/>
                <a:ea typeface="HGS明朝E" panose="02020900000000000000" pitchFamily="18" charset="-128"/>
              </a:defRPr>
            </a:lvl4pPr>
            <a:lvl5pPr marL="2057400" indent="-228600">
              <a:defRPr kumimoji="1">
                <a:solidFill>
                  <a:schemeClr val="tx1"/>
                </a:solidFill>
                <a:latin typeface="Palatino Linotype" panose="02040502050505030304" pitchFamily="18" charset="0"/>
                <a:ea typeface="HGS明朝E" panose="02020900000000000000" pitchFamily="18" charset="-128"/>
              </a:defRPr>
            </a:lvl5pPr>
            <a:lvl6pPr marL="25146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6pPr>
            <a:lvl7pPr marL="29718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7pPr>
            <a:lvl8pPr marL="34290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8pPr>
            <a:lvl9pPr marL="38862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9pPr>
          </a:lstStyle>
          <a:p>
            <a:fld id="{B3B422EB-FA65-4F2B-AD29-0F59ADC0BF4A}" type="slidenum">
              <a:rPr lang="ja-JP" altLang="en-US">
                <a:latin typeface="Calibri" panose="020F0502020204030204" pitchFamily="34" charset="0"/>
                <a:ea typeface="ＭＳ Ｐゴシック" panose="020B0600070205080204" pitchFamily="50" charset="-128"/>
              </a:rPr>
              <a:pPr/>
              <a:t>31</a:t>
            </a:fld>
            <a:endParaRPr lang="ja-JP" altLang="en-US">
              <a:latin typeface="Calibri" panose="020F0502020204030204" pitchFamily="34" charset="0"/>
              <a:ea typeface="ＭＳ Ｐゴシック" panose="020B0600070205080204" pitchFamily="50" charset="-128"/>
            </a:endParaRPr>
          </a:p>
        </p:txBody>
      </p:sp>
    </p:spTree>
    <p:extLst>
      <p:ext uri="{BB962C8B-B14F-4D97-AF65-F5344CB8AC3E}">
        <p14:creationId xmlns:p14="http://schemas.microsoft.com/office/powerpoint/2010/main" val="36868775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ノート プレースホルダ 2"/>
          <p:cNvSpPr>
            <a:spLocks noGrp="1"/>
          </p:cNvSpPr>
          <p:nvPr>
            <p:ph type="body" idx="1"/>
          </p:nvPr>
        </p:nvSpPr>
        <p:spPr/>
        <p:txBody>
          <a:bodyPr>
            <a:normAutofit/>
          </a:bodyPr>
          <a:lstStyle/>
          <a:p>
            <a:pPr eaLnBrk="1" fontAlgn="auto" hangingPunct="1">
              <a:spcBef>
                <a:spcPts val="0"/>
              </a:spcBef>
              <a:spcAft>
                <a:spcPts val="0"/>
              </a:spcAft>
              <a:defRPr/>
            </a:pPr>
            <a:r>
              <a:rPr lang="ja-JP" altLang="en-US" dirty="0"/>
              <a:t>企業の社会的責任です。</a:t>
            </a:r>
            <a:endParaRPr lang="en-US" altLang="ja-JP" dirty="0"/>
          </a:p>
          <a:p>
            <a:pPr eaLnBrk="1" fontAlgn="auto" hangingPunct="1">
              <a:spcBef>
                <a:spcPts val="0"/>
              </a:spcBef>
              <a:spcAft>
                <a:spcPts val="0"/>
              </a:spcAft>
              <a:defRPr/>
            </a:pPr>
            <a:r>
              <a:rPr lang="ja-JP" altLang="en-US" dirty="0">
                <a:solidFill>
                  <a:srgbClr val="0070C0"/>
                </a:solidFill>
                <a:latin typeface="+mj-ea"/>
              </a:rPr>
              <a:t>当社は昭和</a:t>
            </a:r>
            <a:r>
              <a:rPr lang="en-US" altLang="ja-JP" dirty="0">
                <a:solidFill>
                  <a:srgbClr val="0070C0"/>
                </a:solidFill>
                <a:latin typeface="+mj-ea"/>
              </a:rPr>
              <a:t>60</a:t>
            </a:r>
            <a:r>
              <a:rPr lang="ja-JP" altLang="en-US" dirty="0">
                <a:solidFill>
                  <a:srgbClr val="0070C0"/>
                </a:solidFill>
                <a:latin typeface="+mj-ea"/>
              </a:rPr>
              <a:t>年から（帯広市を緑と花で美しくする運動）に参加しており、少しでも歩行者やドライバーの心が和めばと今年も</a:t>
            </a:r>
            <a:r>
              <a:rPr lang="en-US" altLang="ja-JP" dirty="0">
                <a:solidFill>
                  <a:srgbClr val="0070C0"/>
                </a:solidFill>
                <a:latin typeface="+mj-ea"/>
              </a:rPr>
              <a:t>32</a:t>
            </a:r>
            <a:r>
              <a:rPr lang="ja-JP" altLang="en-US" dirty="0">
                <a:solidFill>
                  <a:srgbClr val="0070C0"/>
                </a:solidFill>
                <a:latin typeface="+mj-ea"/>
              </a:rPr>
              <a:t>回目の参加をしこの様子の紹介を北海道通信で取り上げて頂きました</a:t>
            </a:r>
            <a:r>
              <a:rPr lang="ja-JP" altLang="en-US" dirty="0"/>
              <a:t>。◆</a:t>
            </a:r>
            <a:endParaRPr lang="en-US" altLang="ja-JP" dirty="0"/>
          </a:p>
          <a:p>
            <a:pPr eaLnBrk="1" fontAlgn="auto" hangingPunct="1">
              <a:spcBef>
                <a:spcPts val="0"/>
              </a:spcBef>
              <a:spcAft>
                <a:spcPts val="0"/>
              </a:spcAft>
              <a:defRPr/>
            </a:pPr>
            <a:endParaRPr lang="en-US" altLang="ja-JP" dirty="0"/>
          </a:p>
          <a:p>
            <a:pPr eaLnBrk="1" fontAlgn="auto" hangingPunct="1">
              <a:spcBef>
                <a:spcPts val="0"/>
              </a:spcBef>
              <a:spcAft>
                <a:spcPts val="0"/>
              </a:spcAft>
              <a:defRPr/>
            </a:pPr>
            <a:endParaRPr lang="ja-JP" altLang="en-US" dirty="0"/>
          </a:p>
          <a:p>
            <a:pPr eaLnBrk="1" fontAlgn="auto" hangingPunct="1">
              <a:spcBef>
                <a:spcPts val="0"/>
              </a:spcBef>
              <a:spcAft>
                <a:spcPts val="0"/>
              </a:spcAft>
              <a:defRPr/>
            </a:pPr>
            <a:endParaRPr lang="ja-JP" altLang="en-US" dirty="0"/>
          </a:p>
        </p:txBody>
      </p:sp>
      <p:sp>
        <p:nvSpPr>
          <p:cNvPr id="112644"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Palatino Linotype" panose="02040502050505030304" pitchFamily="18" charset="0"/>
                <a:ea typeface="HGS明朝E" panose="02020900000000000000" pitchFamily="18" charset="-128"/>
              </a:defRPr>
            </a:lvl1pPr>
            <a:lvl2pPr marL="742950" indent="-285750">
              <a:defRPr kumimoji="1">
                <a:solidFill>
                  <a:schemeClr val="tx1"/>
                </a:solidFill>
                <a:latin typeface="Palatino Linotype" panose="02040502050505030304" pitchFamily="18" charset="0"/>
                <a:ea typeface="HGS明朝E" panose="02020900000000000000" pitchFamily="18" charset="-128"/>
              </a:defRPr>
            </a:lvl2pPr>
            <a:lvl3pPr marL="1143000" indent="-228600">
              <a:defRPr kumimoji="1">
                <a:solidFill>
                  <a:schemeClr val="tx1"/>
                </a:solidFill>
                <a:latin typeface="Palatino Linotype" panose="02040502050505030304" pitchFamily="18" charset="0"/>
                <a:ea typeface="HGS明朝E" panose="02020900000000000000" pitchFamily="18" charset="-128"/>
              </a:defRPr>
            </a:lvl3pPr>
            <a:lvl4pPr marL="1600200" indent="-228600">
              <a:defRPr kumimoji="1">
                <a:solidFill>
                  <a:schemeClr val="tx1"/>
                </a:solidFill>
                <a:latin typeface="Palatino Linotype" panose="02040502050505030304" pitchFamily="18" charset="0"/>
                <a:ea typeface="HGS明朝E" panose="02020900000000000000" pitchFamily="18" charset="-128"/>
              </a:defRPr>
            </a:lvl4pPr>
            <a:lvl5pPr marL="2057400" indent="-228600">
              <a:defRPr kumimoji="1">
                <a:solidFill>
                  <a:schemeClr val="tx1"/>
                </a:solidFill>
                <a:latin typeface="Palatino Linotype" panose="02040502050505030304" pitchFamily="18" charset="0"/>
                <a:ea typeface="HGS明朝E" panose="02020900000000000000" pitchFamily="18" charset="-128"/>
              </a:defRPr>
            </a:lvl5pPr>
            <a:lvl6pPr marL="25146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6pPr>
            <a:lvl7pPr marL="29718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7pPr>
            <a:lvl8pPr marL="34290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8pPr>
            <a:lvl9pPr marL="38862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9pPr>
          </a:lstStyle>
          <a:p>
            <a:fld id="{B3B422EB-FA65-4F2B-AD29-0F59ADC0BF4A}" type="slidenum">
              <a:rPr lang="ja-JP" altLang="en-US">
                <a:latin typeface="Calibri" panose="020F0502020204030204" pitchFamily="34" charset="0"/>
                <a:ea typeface="ＭＳ Ｐゴシック" panose="020B0600070205080204" pitchFamily="50" charset="-128"/>
              </a:rPr>
              <a:pPr/>
              <a:t>32</a:t>
            </a:fld>
            <a:endParaRPr lang="ja-JP" altLang="en-US">
              <a:latin typeface="Calibri" panose="020F0502020204030204" pitchFamily="34" charset="0"/>
              <a:ea typeface="ＭＳ Ｐゴシック" panose="020B0600070205080204" pitchFamily="50" charset="-128"/>
            </a:endParaRPr>
          </a:p>
        </p:txBody>
      </p:sp>
    </p:spTree>
    <p:extLst>
      <p:ext uri="{BB962C8B-B14F-4D97-AF65-F5344CB8AC3E}">
        <p14:creationId xmlns:p14="http://schemas.microsoft.com/office/powerpoint/2010/main" val="15989059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sz="1200" b="0" dirty="0">
                <a:effectLst/>
                <a:latin typeface="HGP創英角ｺﾞｼｯｸUB" panose="020B0900000000000000" pitchFamily="50" charset="-128"/>
                <a:ea typeface="HGP創英角ｺﾞｼｯｸUB" panose="020B0900000000000000" pitchFamily="50" charset="-128"/>
              </a:rPr>
              <a:t>《</a:t>
            </a:r>
            <a:r>
              <a:rPr kumimoji="1" lang="ja-JP" altLang="en-US" sz="1200" b="0" dirty="0">
                <a:effectLst/>
                <a:latin typeface="HGP創英角ｺﾞｼｯｸUB" panose="020B0900000000000000" pitchFamily="50" charset="-128"/>
                <a:ea typeface="HGP創英角ｺﾞｼｯｸUB" panose="020B0900000000000000" pitchFamily="50" charset="-128"/>
              </a:rPr>
              <a:t>参考</a:t>
            </a:r>
            <a:r>
              <a:rPr kumimoji="1" lang="en-US" altLang="ja-JP" sz="1200" b="0" dirty="0">
                <a:effectLst/>
                <a:latin typeface="HGP創英角ｺﾞｼｯｸUB" panose="020B0900000000000000" pitchFamily="50" charset="-128"/>
                <a:ea typeface="HGP創英角ｺﾞｼｯｸUB" panose="020B0900000000000000" pitchFamily="50" charset="-128"/>
              </a:rPr>
              <a:t>》</a:t>
            </a:r>
            <a:r>
              <a:rPr kumimoji="1" lang="ja-JP" altLang="en-US" sz="1200" b="0" dirty="0">
                <a:effectLst/>
                <a:latin typeface="HGP創英角ｺﾞｼｯｸUB" panose="020B0900000000000000" pitchFamily="50" charset="-128"/>
                <a:ea typeface="HGP創英角ｺﾞｼｯｸUB" panose="020B0900000000000000" pitchFamily="50" charset="-128"/>
              </a:rPr>
              <a:t>使用した資料など</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lang="ja-JP" altLang="en-US" sz="1200" dirty="0"/>
              <a:t>▼空撮写真</a:t>
            </a:r>
            <a:endParaRPr lang="en-US" altLang="ja-JP" sz="1200" dirty="0"/>
          </a:p>
          <a:p>
            <a:r>
              <a:rPr lang="ja-JP" altLang="en-US" sz="1200" dirty="0"/>
              <a:t>　出典：国土地理院　国土変遷アーカイブ</a:t>
            </a:r>
            <a:endParaRPr lang="ja-JP" altLang="en-US" sz="1400" dirty="0"/>
          </a:p>
          <a:p>
            <a:r>
              <a:rPr lang="ja-JP" altLang="en-US" sz="1200" dirty="0"/>
              <a:t>　出典：</a:t>
            </a:r>
            <a:r>
              <a:rPr lang="en-US" altLang="ja-JP" sz="1200" dirty="0"/>
              <a:t>Google Map</a:t>
            </a:r>
          </a:p>
          <a:p>
            <a:endParaRPr kumimoji="1" lang="en-US" altLang="ja-JP" sz="1200" dirty="0"/>
          </a:p>
          <a:p>
            <a:r>
              <a:rPr lang="ja-JP" altLang="en-US" sz="1200" dirty="0"/>
              <a:t>▼使用したソフト</a:t>
            </a:r>
            <a:endParaRPr lang="en-US" altLang="ja-JP" sz="1200" dirty="0"/>
          </a:p>
          <a:p>
            <a:r>
              <a:rPr kumimoji="1" lang="ja-JP" altLang="en-US" sz="1200" dirty="0"/>
              <a:t>　</a:t>
            </a:r>
            <a:r>
              <a:rPr lang="ja-JP" altLang="en-US" sz="1200" dirty="0"/>
              <a:t> </a:t>
            </a:r>
            <a:r>
              <a:rPr lang="en-US" altLang="ja-JP" sz="1200" dirty="0"/>
              <a:t>Autodesk</a:t>
            </a:r>
            <a:r>
              <a:rPr lang="ja-JP" altLang="en-US" sz="1200" dirty="0"/>
              <a:t>　</a:t>
            </a:r>
            <a:r>
              <a:rPr lang="en-US" altLang="ja-JP" sz="1200" dirty="0" err="1"/>
              <a:t>InfraWorks</a:t>
            </a:r>
            <a:r>
              <a:rPr lang="ja-JP" altLang="en-US" sz="1200" dirty="0"/>
              <a:t>：土木インフラの予備設計向けの </a:t>
            </a:r>
            <a:r>
              <a:rPr lang="en-US" altLang="ja-JP" sz="1200" dirty="0"/>
              <a:t>3D </a:t>
            </a:r>
            <a:r>
              <a:rPr lang="ja-JP" altLang="en-US" sz="1200" dirty="0"/>
              <a:t>モデリングツール</a:t>
            </a:r>
            <a:endParaRPr lang="en-US" altLang="ja-JP" sz="1200" dirty="0"/>
          </a:p>
          <a:p>
            <a:r>
              <a:rPr lang="ja-JP" altLang="en-US" sz="1200" dirty="0"/>
              <a:t>　 </a:t>
            </a:r>
            <a:r>
              <a:rPr lang="en-US" altLang="ja-JP" sz="1200" dirty="0"/>
              <a:t>QGIS</a:t>
            </a:r>
            <a:r>
              <a:rPr lang="ja-JP" altLang="en-US" sz="1200" dirty="0"/>
              <a:t>：地理情報の閲覧、編集、分析機能を有する無料の</a:t>
            </a:r>
            <a:r>
              <a:rPr lang="en-US" altLang="ja-JP" sz="1200" dirty="0"/>
              <a:t>GIS</a:t>
            </a:r>
            <a:r>
              <a:rPr lang="ja-JP" altLang="en-US" sz="1200" dirty="0"/>
              <a:t>ソフト</a:t>
            </a:r>
            <a:endParaRPr lang="en-US" altLang="ja-JP" sz="1200" dirty="0"/>
          </a:p>
          <a:p>
            <a:endParaRPr lang="en-US" altLang="ja-JP" sz="1200" dirty="0"/>
          </a:p>
          <a:p>
            <a:r>
              <a:rPr lang="ja-JP" altLang="en-US" sz="1200" dirty="0"/>
              <a:t>▼参考にした</a:t>
            </a:r>
            <a:r>
              <a:rPr lang="en-US" altLang="ja-JP" sz="1200" dirty="0"/>
              <a:t>WEB</a:t>
            </a:r>
            <a:r>
              <a:rPr lang="ja-JP" altLang="en-US" sz="1200" dirty="0"/>
              <a:t>ページ</a:t>
            </a:r>
            <a:endParaRPr lang="en-US" altLang="ja-JP" sz="1200" dirty="0"/>
          </a:p>
          <a:p>
            <a:r>
              <a:rPr lang="ja-JP" altLang="en-US" sz="1200" dirty="0"/>
              <a:t>　浦河町史（昭和４６年４月１０日発行）</a:t>
            </a:r>
            <a:endParaRPr lang="en-US" altLang="ja-JP" sz="1200" dirty="0"/>
          </a:p>
          <a:p>
            <a:endParaRPr kumimoji="1" lang="en-US" altLang="ja-JP" sz="1200" dirty="0"/>
          </a:p>
          <a:p>
            <a:r>
              <a:rPr lang="ja-JP" altLang="en-US" sz="1200" dirty="0"/>
              <a:t>▼</a:t>
            </a:r>
            <a:r>
              <a:rPr kumimoji="1" lang="ja-JP" altLang="en-US" sz="1200" dirty="0"/>
              <a:t>参考にした</a:t>
            </a:r>
            <a:r>
              <a:rPr kumimoji="1" lang="en-US" altLang="ja-JP" sz="1200" dirty="0"/>
              <a:t>WEB</a:t>
            </a:r>
            <a:r>
              <a:rPr kumimoji="1" lang="ja-JP" altLang="en-US" sz="1200" dirty="0"/>
              <a:t>ページ</a:t>
            </a:r>
            <a:endParaRPr kumimoji="1" lang="en-US" altLang="ja-JP" sz="1200" dirty="0"/>
          </a:p>
          <a:p>
            <a:r>
              <a:rPr lang="ja-JP" altLang="en-US" sz="1200" dirty="0"/>
              <a:t>　</a:t>
            </a:r>
            <a:r>
              <a:rPr lang="ja-JP" altLang="en-US" sz="1200" b="1" dirty="0">
                <a:hlinkClick r:id="rId3"/>
              </a:rPr>
              <a:t>浦河町公式ホームページ</a:t>
            </a:r>
            <a:endParaRPr lang="en-US" altLang="ja-JP" sz="1200" b="1" dirty="0"/>
          </a:p>
          <a:p>
            <a:r>
              <a:rPr lang="ja-JP" altLang="en-US" sz="1200" b="1" dirty="0"/>
              <a:t>　</a:t>
            </a:r>
            <a:r>
              <a:rPr lang="ja-JP" altLang="en-US" sz="1200" b="1" dirty="0">
                <a:hlinkClick r:id="rId4"/>
              </a:rPr>
              <a:t>浦河町 </a:t>
            </a:r>
            <a:r>
              <a:rPr lang="en-US" altLang="ja-JP" sz="1200" b="1" dirty="0">
                <a:hlinkClick r:id="rId4"/>
              </a:rPr>
              <a:t>(</a:t>
            </a:r>
            <a:r>
              <a:rPr lang="ja-JP" altLang="en-US" sz="1200" b="1" dirty="0">
                <a:hlinkClick r:id="rId4"/>
              </a:rPr>
              <a:t>北海道</a:t>
            </a:r>
            <a:r>
              <a:rPr lang="en-US" altLang="ja-JP" sz="1200" b="1" dirty="0">
                <a:hlinkClick r:id="rId4"/>
              </a:rPr>
              <a:t>) - Wikipedia – </a:t>
            </a:r>
            <a:r>
              <a:rPr lang="ja-JP" altLang="en-US" sz="1200" b="1" dirty="0">
                <a:hlinkClick r:id="rId4"/>
              </a:rPr>
              <a:t>浦河郡</a:t>
            </a:r>
            <a:endParaRPr lang="ja-JP" altLang="en-US" sz="1200" b="1" dirty="0"/>
          </a:p>
          <a:p>
            <a:r>
              <a:rPr lang="ja-JP" altLang="en-US" sz="1200" dirty="0"/>
              <a:t>　</a:t>
            </a:r>
            <a:r>
              <a:rPr lang="ja-JP" altLang="en-US" sz="1200" b="1" dirty="0">
                <a:hlinkClick r:id="rId5"/>
              </a:rPr>
              <a:t>日高本線 </a:t>
            </a:r>
            <a:r>
              <a:rPr lang="en-US" altLang="ja-JP" sz="1200" b="1" dirty="0">
                <a:hlinkClick r:id="rId5"/>
              </a:rPr>
              <a:t>– Wikipedia</a:t>
            </a:r>
            <a:endParaRPr lang="en-US" altLang="ja-JP" sz="1200" b="1" dirty="0"/>
          </a:p>
          <a:p>
            <a:r>
              <a:rPr lang="ja-JP" altLang="en-US" sz="1200" b="1" dirty="0"/>
              <a:t>　</a:t>
            </a:r>
            <a:r>
              <a:rPr lang="ja-JP" altLang="en-US" sz="1200" b="1" dirty="0">
                <a:hlinkClick r:id="rId6"/>
              </a:rPr>
              <a:t>国道</a:t>
            </a:r>
            <a:r>
              <a:rPr lang="en-US" altLang="ja-JP" sz="1200" b="1" dirty="0">
                <a:hlinkClick r:id="rId6"/>
              </a:rPr>
              <a:t>235</a:t>
            </a:r>
            <a:r>
              <a:rPr lang="ja-JP" altLang="en-US" sz="1200" b="1" dirty="0">
                <a:hlinkClick r:id="rId6"/>
              </a:rPr>
              <a:t>号 </a:t>
            </a:r>
            <a:r>
              <a:rPr lang="en-US" altLang="ja-JP" sz="1200" b="1" dirty="0">
                <a:hlinkClick r:id="rId6"/>
              </a:rPr>
              <a:t>- Wikipedia - </a:t>
            </a:r>
            <a:r>
              <a:rPr lang="ja-JP" altLang="en-US" sz="1200" b="1" dirty="0">
                <a:hlinkClick r:id="rId6"/>
              </a:rPr>
              <a:t>ウィキペディア</a:t>
            </a:r>
            <a:endParaRPr lang="ja-JP" altLang="en-US" sz="1200" b="1" dirty="0"/>
          </a:p>
          <a:p>
            <a:endParaRPr lang="en-US" altLang="ja-JP" sz="1200" b="1" dirty="0"/>
          </a:p>
          <a:p>
            <a:r>
              <a:rPr lang="ja-JP" altLang="en-US" sz="1200" dirty="0"/>
              <a:t>▼この資料他の公開先</a:t>
            </a:r>
            <a:endParaRPr lang="en-US" altLang="ja-JP" sz="1200" dirty="0"/>
          </a:p>
          <a:p>
            <a:r>
              <a:rPr lang="ja-JP" altLang="en-US" sz="1200" dirty="0"/>
              <a:t>　</a:t>
            </a:r>
            <a:r>
              <a:rPr lang="en-US" altLang="ja-JP" sz="1200" b="1" dirty="0">
                <a:hlinkClick r:id="rId7" action="ppaction://hlinkfile"/>
              </a:rPr>
              <a:t>URADO</a:t>
            </a:r>
            <a:r>
              <a:rPr lang="ja-JP" altLang="en-US" sz="1200" b="1" dirty="0"/>
              <a:t>＞</a:t>
            </a:r>
            <a:r>
              <a:rPr lang="ja-JP" altLang="en-US" sz="1200" b="1" dirty="0">
                <a:hlinkClick r:id="rId8" action="ppaction://hlinkfile"/>
              </a:rPr>
              <a:t>どんぐりかい</a:t>
            </a:r>
            <a:r>
              <a:rPr lang="ja-JP" altLang="en-US" sz="1200" b="1" dirty="0" err="1">
                <a:hlinkClick r:id="rId8" action="ppaction://hlinkfile"/>
              </a:rPr>
              <a:t>ぎ</a:t>
            </a:r>
            <a:endParaRPr lang="en-US" altLang="ja-JP" sz="1200" b="1"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33</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lnSpcReduction="10000"/>
          </a:bodyPr>
          <a:lstStyle/>
          <a:p>
            <a:pPr algn="l"/>
            <a:r>
              <a:rPr lang="ja-JP" altLang="en-US" sz="1200" dirty="0">
                <a:solidFill>
                  <a:srgbClr val="FF5757"/>
                </a:solidFill>
                <a:latin typeface="HG創英角ｺﾞｼｯｸUB" pitchFamily="49" charset="-128"/>
                <a:ea typeface="HG創英角ｺﾞｼｯｸUB" pitchFamily="49" charset="-128"/>
              </a:rPr>
              <a:t>この写真の悪い点ですが</a:t>
            </a:r>
            <a:endParaRPr lang="en-US" altLang="ja-JP" sz="1200" dirty="0">
              <a:solidFill>
                <a:srgbClr val="FF5757"/>
              </a:solidFill>
              <a:latin typeface="HG創英角ｺﾞｼｯｸUB" pitchFamily="49" charset="-128"/>
              <a:ea typeface="HG創英角ｺﾞｼｯｸUB" pitchFamily="49" charset="-128"/>
            </a:endParaRPr>
          </a:p>
          <a:p>
            <a:pPr algn="l"/>
            <a:endParaRPr lang="en-US" altLang="ja-JP" sz="1200" dirty="0">
              <a:solidFill>
                <a:srgbClr val="FF5757"/>
              </a:solidFill>
              <a:latin typeface="HG創英角ｺﾞｼｯｸUB" pitchFamily="49" charset="-128"/>
              <a:ea typeface="HG創英角ｺﾞｼｯｸUB" pitchFamily="49" charset="-128"/>
            </a:endParaRPr>
          </a:p>
          <a:p>
            <a:pPr algn="l"/>
            <a:r>
              <a:rPr lang="en-US" altLang="ja-JP" sz="1200" dirty="0">
                <a:solidFill>
                  <a:srgbClr val="FF5757"/>
                </a:solidFill>
                <a:latin typeface="HG創英角ｺﾞｼｯｸUB" pitchFamily="49" charset="-128"/>
                <a:ea typeface="HG創英角ｺﾞｼｯｸUB" pitchFamily="49" charset="-128"/>
              </a:rPr>
              <a:t>×××</a:t>
            </a:r>
            <a:r>
              <a:rPr lang="ja-JP" altLang="en-US" sz="1200" dirty="0">
                <a:solidFill>
                  <a:srgbClr val="FF5757"/>
                </a:solidFill>
                <a:latin typeface="HG創英角ｺﾞｼｯｸUB" pitchFamily="49" charset="-128"/>
                <a:ea typeface="HG創英角ｺﾞｼｯｸUB" pitchFamily="49" charset="-128"/>
              </a:rPr>
              <a:t>天井</a:t>
            </a:r>
            <a:r>
              <a:rPr lang="ja-JP" altLang="en-US" sz="1200" dirty="0">
                <a:latin typeface="HG創英角ｺﾞｼｯｸUB" pitchFamily="49" charset="-128"/>
                <a:ea typeface="HG創英角ｺﾞｼｯｸUB" pitchFamily="49" charset="-128"/>
              </a:rPr>
              <a:t>の蛍光灯</a:t>
            </a:r>
            <a:endParaRPr lang="en-US" altLang="ja-JP" sz="1200" dirty="0">
              <a:latin typeface="HG創英角ｺﾞｼｯｸUB" pitchFamily="49" charset="-128"/>
              <a:ea typeface="HG創英角ｺﾞｼｯｸUB" pitchFamily="49" charset="-128"/>
            </a:endParaRPr>
          </a:p>
          <a:p>
            <a:pPr algn="l"/>
            <a:r>
              <a:rPr lang="en-US" altLang="ja-JP" sz="1200" dirty="0">
                <a:solidFill>
                  <a:srgbClr val="FF5757"/>
                </a:solidFill>
                <a:latin typeface="HG創英角ｺﾞｼｯｸUB" pitchFamily="49" charset="-128"/>
                <a:ea typeface="HG創英角ｺﾞｼｯｸUB" pitchFamily="49" charset="-128"/>
              </a:rPr>
              <a:t>×</a:t>
            </a:r>
            <a:r>
              <a:rPr lang="ja-JP" altLang="en-US" sz="1200" dirty="0">
                <a:latin typeface="HG創英角ｺﾞｼｯｸUB" pitchFamily="49" charset="-128"/>
                <a:ea typeface="HG創英角ｺﾞｼｯｸUB" pitchFamily="49" charset="-128"/>
              </a:rPr>
              <a:t>右手のスカスカ感</a:t>
            </a:r>
            <a:endParaRPr lang="en-US" altLang="ja-JP" sz="1200" dirty="0">
              <a:latin typeface="HG創英角ｺﾞｼｯｸUB" pitchFamily="49" charset="-128"/>
              <a:ea typeface="HG創英角ｺﾞｼｯｸUB" pitchFamily="49" charset="-128"/>
            </a:endParaRPr>
          </a:p>
          <a:p>
            <a:pPr algn="l"/>
            <a:r>
              <a:rPr lang="en-US" altLang="ja-JP" sz="1200" dirty="0">
                <a:solidFill>
                  <a:srgbClr val="FF5757"/>
                </a:solidFill>
                <a:latin typeface="HG創英角ｺﾞｼｯｸUB" pitchFamily="49" charset="-128"/>
                <a:ea typeface="HG創英角ｺﾞｼｯｸUB" pitchFamily="49" charset="-128"/>
              </a:rPr>
              <a:t>×</a:t>
            </a:r>
            <a:r>
              <a:rPr lang="ja-JP" altLang="en-US" sz="1200" dirty="0">
                <a:latin typeface="HG創英角ｺﾞｼｯｸUB" pitchFamily="49" charset="-128"/>
                <a:ea typeface="HG創英角ｺﾞｼｯｸUB" pitchFamily="49" charset="-128"/>
              </a:rPr>
              <a:t>ブラインドの白飛び</a:t>
            </a:r>
            <a:endParaRPr lang="en-US" altLang="ja-JP" sz="1200" dirty="0">
              <a:latin typeface="HG創英角ｺﾞｼｯｸUB" pitchFamily="49" charset="-128"/>
              <a:ea typeface="HG創英角ｺﾞｼｯｸUB" pitchFamily="49" charset="-128"/>
            </a:endParaRPr>
          </a:p>
          <a:p>
            <a:pPr algn="l"/>
            <a:r>
              <a:rPr lang="en-US" altLang="ja-JP" sz="1200" dirty="0">
                <a:solidFill>
                  <a:srgbClr val="FF5757"/>
                </a:solidFill>
                <a:latin typeface="HG創英角ｺﾞｼｯｸUB" pitchFamily="49" charset="-128"/>
                <a:ea typeface="HG創英角ｺﾞｼｯｸUB" pitchFamily="49" charset="-128"/>
              </a:rPr>
              <a:t>×</a:t>
            </a:r>
            <a:r>
              <a:rPr lang="ja-JP" altLang="en-US" sz="1200" dirty="0">
                <a:latin typeface="HG創英角ｺﾞｼｯｸUB" pitchFamily="49" charset="-128"/>
                <a:ea typeface="HG創英角ｺﾞｼｯｸUB" pitchFamily="49" charset="-128"/>
              </a:rPr>
              <a:t>横断幕が低い</a:t>
            </a:r>
            <a:endParaRPr lang="en-US" altLang="ja-JP" sz="1200" dirty="0">
              <a:latin typeface="HG創英角ｺﾞｼｯｸUB" pitchFamily="49" charset="-128"/>
              <a:ea typeface="HG創英角ｺﾞｼｯｸUB" pitchFamily="49" charset="-128"/>
            </a:endParaRPr>
          </a:p>
          <a:p>
            <a:endParaRPr lang="en-US" altLang="ja-JP" sz="1200" dirty="0"/>
          </a:p>
          <a:p>
            <a:r>
              <a:rPr lang="ja-JP" altLang="en-US" sz="1200" dirty="0"/>
              <a:t>ですが特に気になるのが、</a:t>
            </a:r>
            <a:endParaRPr lang="en-US" altLang="ja-JP" sz="1200" dirty="0"/>
          </a:p>
          <a:p>
            <a:r>
              <a:rPr lang="ja-JP" altLang="en-US" sz="1200" dirty="0"/>
              <a:t>講習会限らずこの手の天上が主役のものをよく見ます。</a:t>
            </a:r>
            <a:endParaRPr lang="en-US" altLang="ja-JP" sz="1200" dirty="0"/>
          </a:p>
          <a:p>
            <a:endParaRPr lang="en-US" altLang="ja-JP" sz="1200" dirty="0"/>
          </a:p>
          <a:p>
            <a:r>
              <a:rPr lang="ja-JP" altLang="en-US" sz="1200" dirty="0"/>
              <a:t>たぶん、天上を</a:t>
            </a:r>
            <a:r>
              <a:rPr lang="ja-JP" altLang="en-US" sz="1200" dirty="0" err="1"/>
              <a:t>撮す</a:t>
            </a:r>
            <a:r>
              <a:rPr lang="ja-JP" altLang="en-US" sz="1200" dirty="0"/>
              <a:t>つもりは無いのでしょうが、どうしても全景を撮りたいとなると</a:t>
            </a:r>
            <a:endParaRPr lang="en-US" altLang="ja-JP" sz="1200" dirty="0"/>
          </a:p>
          <a:p>
            <a:r>
              <a:rPr lang="ja-JP" altLang="en-US" sz="1200" dirty="0"/>
              <a:t>パノラマ写真にしない限り、縦横比の関係から天上が</a:t>
            </a:r>
            <a:r>
              <a:rPr lang="ja-JP" altLang="en-US" sz="1200" dirty="0" err="1"/>
              <a:t>お</a:t>
            </a:r>
            <a:r>
              <a:rPr lang="ja-JP" altLang="en-US" sz="1200" dirty="0"/>
              <a:t>お写りするのは当然です。◆</a:t>
            </a:r>
            <a:endParaRPr lang="en-US" altLang="ja-JP" sz="1200" dirty="0"/>
          </a:p>
          <a:p>
            <a:endParaRPr lang="en-US" altLang="ja-JP" sz="1200" dirty="0"/>
          </a:p>
          <a:p>
            <a:r>
              <a:rPr lang="ja-JP" altLang="en-US" sz="1200" dirty="0"/>
              <a:t>ここでは、トリミングをしてみます。</a:t>
            </a:r>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2014/10/30</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34</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トリミングしただけで</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全く印象が違います。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かなり、満席感、盛況感が出てきました。</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実は、</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この天井の蛍光灯が主役の写真の</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解決策は簡単で、脚立に乗るなりして高い位置から撮影することです。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同じ立ち位置であっても、撮影の高さを変えるだけで印象が変わります。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目線より高く撮るだけで無く、低く身構えて撮ることが効果的な場合もあります。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高さを変えることは、非常に重要です。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35</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fontScale="85000" lnSpcReduction="20000"/>
          </a:bodyPr>
          <a:lstStyle/>
          <a:p>
            <a:r>
              <a:rPr lang="ja-JP" altLang="en-US" sz="1200" dirty="0"/>
              <a:t>講習会の撮影テーマを考えると、</a:t>
            </a:r>
            <a:endParaRPr lang="en-US" altLang="ja-JP" sz="1200" dirty="0"/>
          </a:p>
          <a:p>
            <a:r>
              <a:rPr lang="ja-JP" altLang="en-US" sz="1200" dirty="0"/>
              <a:t>「講師」、「聴衆」、「スライド」、プラス「横断幕」となるでしょう。</a:t>
            </a:r>
            <a:endParaRPr lang="en-US" altLang="ja-JP" sz="1200" dirty="0"/>
          </a:p>
          <a:p>
            <a:endParaRPr lang="en-US" altLang="ja-JP" sz="1200" dirty="0"/>
          </a:p>
          <a:p>
            <a:r>
              <a:rPr lang="ja-JP" altLang="en-US" sz="1200" dirty="0"/>
              <a:t>講師のアップ写真</a:t>
            </a:r>
            <a:endParaRPr lang="en-US" altLang="ja-JP" sz="1200" dirty="0"/>
          </a:p>
          <a:p>
            <a:r>
              <a:rPr lang="ja-JP" altLang="en-US" sz="1200" dirty="0"/>
              <a:t>パワポ、プロジェクターの使用は常識と考えて話します。</a:t>
            </a:r>
            <a:endParaRPr lang="en-US" altLang="ja-JP" sz="1200" dirty="0"/>
          </a:p>
          <a:p>
            <a:endParaRPr lang="en-US" altLang="ja-JP" sz="1200" dirty="0"/>
          </a:p>
          <a:p>
            <a:r>
              <a:rPr lang="ja-JP" altLang="en-US" sz="1200" dirty="0"/>
              <a:t>（１）身内の講師ならリハーサルの時に写真を撮っておく。必ず口が開いていること必須。カメラ目線ＮＧ</a:t>
            </a:r>
            <a:endParaRPr lang="en-US" altLang="ja-JP" sz="1200" dirty="0"/>
          </a:p>
          <a:p>
            <a:r>
              <a:rPr lang="ja-JP" altLang="en-US" sz="1200" dirty="0"/>
              <a:t>（２）講師は、スクリーンに影が出来るぐらいに立つ。離れるとデッドゾーンが出来る。また、顔に光があったっているので、楽にぶれない写真が撮れる。</a:t>
            </a:r>
            <a:endParaRPr lang="en-US" altLang="ja-JP" sz="1200" dirty="0"/>
          </a:p>
          <a:p>
            <a:r>
              <a:rPr lang="ja-JP" altLang="en-US" sz="1200" dirty="0"/>
              <a:t>（３）レーザポインターは使わない。素手か差し棒で講師らしくし、影を有効に使う。</a:t>
            </a:r>
            <a:endParaRPr lang="en-US" altLang="ja-JP" sz="1200" dirty="0"/>
          </a:p>
          <a:p>
            <a:r>
              <a:rPr lang="ja-JP" altLang="en-US" sz="1200" dirty="0"/>
              <a:t>（４）勝負のスライドを決めておく。シンボリックなスライド、読者が感心を示すスライドを背景にすること必須。</a:t>
            </a:r>
            <a:endParaRPr lang="en-US" altLang="ja-JP" sz="1200" dirty="0"/>
          </a:p>
          <a:p>
            <a:r>
              <a:rPr lang="ja-JP" altLang="en-US" sz="1200" dirty="0"/>
              <a:t>（５）このスライドなら、右下に“ＧＩＳ”とロゴを入れておけば良かった！（非常に残念）</a:t>
            </a:r>
            <a:endParaRPr lang="en-US" altLang="ja-JP" sz="1200" dirty="0"/>
          </a:p>
          <a:p>
            <a:r>
              <a:rPr lang="ja-JP" altLang="en-US" sz="1200" dirty="0"/>
              <a:t>（６）スライドの２辺は切れている方が良い。</a:t>
            </a:r>
            <a:endParaRPr lang="en-US" altLang="ja-JP" sz="1200" dirty="0"/>
          </a:p>
          <a:p>
            <a:r>
              <a:rPr lang="ja-JP" altLang="en-US" sz="1200" dirty="0"/>
              <a:t>（７）カメラはスローシンクロにする。</a:t>
            </a:r>
            <a:endParaRPr lang="en-US" altLang="ja-JP" sz="1200" dirty="0"/>
          </a:p>
          <a:p>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そもそも講習中は、このスクリーン前の位置から撮ることは出来ません。</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実は、これは講習前の準備中に撮ったカットです。</a:t>
            </a:r>
            <a:endParaRPr lang="en-US" altLang="ja-JP" sz="1200" dirty="0"/>
          </a:p>
          <a:p>
            <a:r>
              <a:rPr lang="ja-JP" altLang="en-US" sz="1200" dirty="0"/>
              <a:t>知り合いの講師ならば、頼んでカメリハのつもりでいろいろ注文をつけて予め撮ってしまうとカメラマンの心の余裕が出来、講習中に右往左往しなくて済みます。</a:t>
            </a:r>
            <a:endParaRPr lang="en-US" altLang="ja-JP" sz="1200" dirty="0"/>
          </a:p>
          <a:p>
            <a:r>
              <a:rPr lang="ja-JP" altLang="en-US" sz="1200" dirty="0"/>
              <a:t>特に薄暗い講習会場で動き回る講師は、ブレが多くさらにアップ写真は上手く撮れる訳がありません。</a:t>
            </a:r>
            <a:endParaRPr lang="en-US" altLang="ja-JP" sz="1200" dirty="0"/>
          </a:p>
          <a:p>
            <a:r>
              <a:rPr lang="ja-JP" altLang="en-US" sz="1200" dirty="0"/>
              <a:t>決めのポーズで静止してもらってアップ写真の撮影を完了させてしまいます。</a:t>
            </a:r>
            <a:endParaRPr lang="en-US" altLang="ja-JP" sz="1200" dirty="0"/>
          </a:p>
          <a:p>
            <a:endParaRPr lang="en-US" altLang="ja-JP" sz="1200" dirty="0"/>
          </a:p>
          <a:p>
            <a:r>
              <a:rPr lang="ja-JP" altLang="en-US" sz="1200" dirty="0"/>
              <a:t>この写真の悪い点も有ります。</a:t>
            </a:r>
            <a:endParaRPr lang="en-US" altLang="ja-JP" sz="1200" dirty="0"/>
          </a:p>
          <a:p>
            <a:r>
              <a:rPr lang="ja-JP" altLang="en-US" sz="1200" dirty="0"/>
              <a:t>先進技術としてＧＩＳの講師なのですが、防災講話に誤解されるでしょう。</a:t>
            </a:r>
            <a:endParaRPr lang="en-US" altLang="ja-JP" sz="1200" dirty="0"/>
          </a:p>
          <a:p>
            <a:r>
              <a:rPr lang="ja-JP" altLang="en-US" sz="1200" dirty="0"/>
              <a:t>後ほど触れます。◆</a:t>
            </a:r>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2014/10/30</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36</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fontScale="92500"/>
          </a:bodyPr>
          <a:lstStyle/>
          <a:p>
            <a:r>
              <a:rPr lang="ja-JP" altLang="en-US" sz="1200" dirty="0"/>
              <a:t>講習会の講習会の撮影テーマを考えると、</a:t>
            </a:r>
            <a:endParaRPr lang="en-US" altLang="ja-JP" sz="1200" dirty="0"/>
          </a:p>
          <a:p>
            <a:r>
              <a:rPr lang="ja-JP" altLang="en-US" sz="1200" dirty="0"/>
              <a:t>「講師」、「聴衆」、「スライド」、プラス「横断幕」となるでしょう。</a:t>
            </a:r>
            <a:endParaRPr lang="en-US" altLang="ja-JP" sz="1200" dirty="0"/>
          </a:p>
          <a:p>
            <a:endParaRPr lang="en-US" altLang="ja-JP" sz="1200" dirty="0"/>
          </a:p>
          <a:p>
            <a:r>
              <a:rPr lang="ja-JP" altLang="en-US" sz="1200" dirty="0"/>
              <a:t>講師と聴衆にメインにして、スライドは削った写真です。</a:t>
            </a:r>
            <a:endParaRPr lang="en-US" altLang="ja-JP" sz="1200" dirty="0"/>
          </a:p>
          <a:p>
            <a:endParaRPr lang="en-US" altLang="ja-JP" sz="1200" dirty="0"/>
          </a:p>
          <a:p>
            <a:r>
              <a:rPr lang="ja-JP" altLang="en-US" sz="1200" dirty="0"/>
              <a:t>講師の懸命さと、聴衆の真剣さが表現できるアングルで、私は好んで撮ります。</a:t>
            </a:r>
            <a:endParaRPr lang="en-US" altLang="ja-JP" sz="1200" dirty="0"/>
          </a:p>
          <a:p>
            <a:r>
              <a:rPr lang="ja-JP" altLang="en-US" sz="1200" dirty="0"/>
              <a:t>スライドが無いのを、講師のＰＣディスプレイの画面で補っています。この場合も、画面はシンボリックなスライドにします。</a:t>
            </a:r>
            <a:endParaRPr lang="en-US" altLang="ja-JP" sz="1200" dirty="0"/>
          </a:p>
          <a:p>
            <a:endParaRPr lang="en-US" altLang="ja-JP" sz="1200" dirty="0"/>
          </a:p>
          <a:p>
            <a:r>
              <a:rPr lang="ja-JP" altLang="en-US" sz="1200" dirty="0"/>
              <a:t>聴衆を撮るとき気をつけるべき点は、</a:t>
            </a:r>
            <a:endParaRPr lang="en-US" altLang="ja-JP" sz="1200" dirty="0"/>
          </a:p>
          <a:p>
            <a:r>
              <a:rPr lang="ja-JP" altLang="en-US" sz="1200" dirty="0"/>
              <a:t>必ず空席を埋めることです。前列は絶対だめです。</a:t>
            </a:r>
            <a:endParaRPr lang="en-US" altLang="ja-JP" sz="1200" dirty="0"/>
          </a:p>
          <a:p>
            <a:r>
              <a:rPr lang="ja-JP" altLang="en-US" sz="1200" dirty="0"/>
              <a:t>司会者の方が、講習会開始時に空席を埋めるようにコントロールしてもらうことです。</a:t>
            </a:r>
            <a:endParaRPr lang="en-US" altLang="ja-JP" sz="1200" dirty="0"/>
          </a:p>
          <a:p>
            <a:r>
              <a:rPr lang="ja-JP" altLang="en-US" sz="1200" dirty="0"/>
              <a:t>また、椅子の配置数を聴講予定数より少なめにしておくことも手です。</a:t>
            </a:r>
            <a:endParaRPr lang="en-US" altLang="ja-JP" sz="1200" dirty="0"/>
          </a:p>
          <a:p>
            <a:r>
              <a:rPr lang="ja-JP" altLang="en-US" sz="1200" dirty="0"/>
              <a:t>聴講者の机ですが、極力無しで前に詰めた配置にしてください。</a:t>
            </a:r>
            <a:endParaRPr lang="en-US" altLang="ja-JP" sz="1200" dirty="0"/>
          </a:p>
          <a:p>
            <a:r>
              <a:rPr lang="ja-JP" altLang="en-US" sz="1200" dirty="0"/>
              <a:t>このアングルは、真剣な講師と受講者の構図を狙ったものです。空席もだめですが、寝ている人、あくびをしている人、無関心の人がとかが映り込むと台無しです。</a:t>
            </a:r>
            <a:endParaRPr lang="en-US" altLang="ja-JP" sz="1200" dirty="0"/>
          </a:p>
          <a:p>
            <a:endParaRPr lang="en-US" altLang="ja-JP" sz="1200" dirty="0"/>
          </a:p>
          <a:p>
            <a:r>
              <a:rPr lang="ja-JP" altLang="en-US" sz="1200" dirty="0"/>
              <a:t>講師の机の上や回りは、ノイズとなる配線など極力キレイニ見せるように工夫してください。</a:t>
            </a:r>
            <a:endParaRPr lang="en-US" altLang="ja-JP" sz="1200" dirty="0"/>
          </a:p>
          <a:p>
            <a:endParaRPr lang="en-US" altLang="ja-JP" sz="1200" dirty="0"/>
          </a:p>
          <a:p>
            <a:r>
              <a:rPr lang="ja-JP" altLang="en-US" sz="1200" dirty="0"/>
              <a:t>この写真は、ＰＣと講師で空席をかくしつつ、講師の横顔をとらえ、ディスプレイ表示も入れ大変苦労した一枚です。◆</a:t>
            </a:r>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2014/10/30</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37</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講師が常に立つタイプか、座ってずっとやるタイプか、先に把握しておくことも大事です。</a:t>
            </a:r>
            <a:endParaRPr lang="en-US" altLang="ja-JP" sz="1200" dirty="0"/>
          </a:p>
          <a:p>
            <a:endParaRPr lang="en-US" altLang="ja-JP" sz="1200" dirty="0"/>
          </a:p>
          <a:p>
            <a:r>
              <a:rPr lang="ja-JP" altLang="en-US" sz="1200" dirty="0"/>
              <a:t>立って行うタイプなら、横断幕をもっと高く配置するべきでした。</a:t>
            </a:r>
            <a:endParaRPr lang="en-US" altLang="ja-JP" sz="1200" dirty="0"/>
          </a:p>
          <a:p>
            <a:r>
              <a:rPr lang="ja-JP" altLang="en-US" sz="1200" dirty="0"/>
              <a:t>このような、構図は新聞記事によく使われます。</a:t>
            </a:r>
            <a:endParaRPr lang="en-US" altLang="ja-JP" sz="1200" dirty="0"/>
          </a:p>
          <a:p>
            <a:r>
              <a:rPr lang="ja-JP" altLang="en-US" sz="1200" dirty="0"/>
              <a:t>明確に講習会と分かる横断幕は、記者の撮影を考えて、映り込みやすい位置に配置してください。◆</a:t>
            </a:r>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2014/10/30</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38</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ＣＩＭの３次元モデルの打合せ状況です。</a:t>
            </a:r>
            <a:endParaRPr lang="en-US" altLang="ja-JP" sz="1200" dirty="0"/>
          </a:p>
          <a:p>
            <a:r>
              <a:rPr lang="ja-JP" altLang="en-US" sz="1200" dirty="0"/>
              <a:t>スクリーンに映った配筋がとても目を引く注目度の高い写真です。</a:t>
            </a:r>
            <a:endParaRPr lang="en-US" altLang="ja-JP" sz="1200" dirty="0"/>
          </a:p>
          <a:p>
            <a:r>
              <a:rPr lang="ja-JP" altLang="en-US" sz="1200" dirty="0"/>
              <a:t>これも手の動きを重視して、影の効果を意識しています。</a:t>
            </a:r>
            <a:endParaRPr lang="en-US" altLang="ja-JP" sz="1200" dirty="0"/>
          </a:p>
          <a:p>
            <a:r>
              <a:rPr lang="ja-JP" altLang="en-US" sz="1200" dirty="0"/>
              <a:t>手前のＰＣディスプレイが操作者の役割を明確にしています。</a:t>
            </a:r>
            <a:endParaRPr lang="en-US" altLang="ja-JP" sz="1200" dirty="0"/>
          </a:p>
          <a:p>
            <a:endParaRPr lang="en-US" altLang="ja-JP" sz="1200" dirty="0"/>
          </a:p>
          <a:p>
            <a:r>
              <a:rPr lang="ja-JP" altLang="en-US" sz="1200" dirty="0"/>
              <a:t>これも実は、広報用のセット写真です。（悪く言うとやらせ）</a:t>
            </a:r>
            <a:endParaRPr lang="en-US" altLang="ja-JP" sz="1200" dirty="0"/>
          </a:p>
          <a:p>
            <a:endParaRPr lang="en-US" altLang="ja-JP" sz="1200" dirty="0"/>
          </a:p>
          <a:p>
            <a:r>
              <a:rPr lang="ja-JP" altLang="en-US" sz="1200" dirty="0"/>
              <a:t>どこがやらせくさいかというと、二人が受け答えしているなら、双方が手で何かを主張し表現しているのはおかしいです。</a:t>
            </a:r>
            <a:endParaRPr lang="en-US" altLang="ja-JP" sz="1200" dirty="0"/>
          </a:p>
          <a:p>
            <a:r>
              <a:rPr lang="ja-JP" altLang="en-US" sz="1200" dirty="0"/>
              <a:t>また、どちらも口を開いていないのが違和感です。</a:t>
            </a:r>
            <a:endParaRPr lang="en-US" altLang="ja-JP" sz="1200" dirty="0"/>
          </a:p>
          <a:p>
            <a:endParaRPr lang="en-US" altLang="ja-JP" sz="1200" dirty="0"/>
          </a:p>
          <a:p>
            <a:r>
              <a:rPr lang="ja-JP" altLang="en-US" sz="1200" dirty="0"/>
              <a:t>これから、このようなセッティングした写真を皆さん撮ろうとするでしょうが、</a:t>
            </a:r>
            <a:endParaRPr lang="en-US" altLang="ja-JP" sz="1200" dirty="0"/>
          </a:p>
          <a:p>
            <a:r>
              <a:rPr lang="ja-JP" altLang="en-US" sz="1200" dirty="0"/>
              <a:t>くれぐれも、講師など口が開いた状態にさせて撮影してください。◆</a:t>
            </a:r>
            <a:endParaRPr lang="en-US" altLang="ja-JP" sz="1200"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39</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200" b="0" dirty="0">
                <a:effectLst/>
                <a:latin typeface="HGP創英角ｺﾞｼｯｸUB" panose="020B0900000000000000" pitchFamily="50" charset="-128"/>
                <a:ea typeface="HGP創英角ｺﾞｼｯｸUB" panose="020B0900000000000000" pitchFamily="50" charset="-128"/>
              </a:rPr>
              <a:t>工事写真とイベント写真の大きな違いです。</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lang="ja-JP" altLang="en-US" sz="1200" dirty="0"/>
              <a:t>工事写真の撮り方とイベント写真の撮り方を一緒に考えていませんか？◆</a:t>
            </a:r>
            <a:endParaRPr kumimoji="1" lang="ja-JP" altLang="en-US" sz="1000"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200" b="0" dirty="0">
                <a:effectLst/>
                <a:latin typeface="HGP創英角ｺﾞｼｯｸUB" panose="020B0900000000000000" pitchFamily="50" charset="-128"/>
                <a:ea typeface="HGP創英角ｺﾞｼｯｸUB" panose="020B0900000000000000" pitchFamily="50" charset="-128"/>
              </a:rPr>
              <a:t>撮影タイミングは、ＭＣが作る。</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kumimoji="1" lang="ja-JP" altLang="en-US" sz="1200" b="0" dirty="0">
                <a:effectLst/>
                <a:latin typeface="HGP創英角ｺﾞｼｯｸUB" panose="020B0900000000000000" pitchFamily="50" charset="-128"/>
                <a:ea typeface="HGP創英角ｺﾞｼｯｸUB" panose="020B0900000000000000" pitchFamily="50" charset="-128"/>
              </a:rPr>
              <a:t>ＭＣとは、</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kumimoji="1" lang="en-US" altLang="ja-JP" sz="1200" b="1" kern="1200" dirty="0">
                <a:solidFill>
                  <a:schemeClr val="tx1"/>
                </a:solidFill>
                <a:latin typeface="+mn-lt"/>
                <a:ea typeface="+mn-ea"/>
                <a:cs typeface="+mn-cs"/>
              </a:rPr>
              <a:t>MC</a:t>
            </a:r>
            <a:r>
              <a:rPr kumimoji="1" lang="ja-JP" altLang="en-US" sz="1200" kern="1200" dirty="0">
                <a:solidFill>
                  <a:schemeClr val="tx1"/>
                </a:solidFill>
                <a:latin typeface="+mn-lt"/>
                <a:ea typeface="+mn-ea"/>
                <a:cs typeface="+mn-cs"/>
              </a:rPr>
              <a:t>の用語解説 </a:t>
            </a:r>
            <a:r>
              <a:rPr kumimoji="1" lang="en-US" altLang="ja-JP" sz="1200" kern="1200" dirty="0">
                <a:solidFill>
                  <a:schemeClr val="tx1"/>
                </a:solidFill>
                <a:latin typeface="+mn-lt"/>
                <a:ea typeface="+mn-ea"/>
                <a:cs typeface="+mn-cs"/>
              </a:rPr>
              <a:t>- 《master of ceremonies》</a:t>
            </a:r>
            <a:r>
              <a:rPr kumimoji="1" lang="ja-JP" altLang="en-US" sz="1200" kern="1200" dirty="0">
                <a:solidFill>
                  <a:schemeClr val="tx1"/>
                </a:solidFill>
                <a:latin typeface="+mn-lt"/>
                <a:ea typeface="+mn-ea"/>
                <a:cs typeface="+mn-cs"/>
              </a:rPr>
              <a:t>司会者。進行係。式場係。</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kumimoji="1" lang="ja-JP" altLang="en-US" dirty="0"/>
              <a:t>その場を仕切る人ことです。</a:t>
            </a:r>
            <a:endParaRPr kumimoji="1" lang="en-US" altLang="ja-JP" dirty="0"/>
          </a:p>
          <a:p>
            <a:endParaRPr kumimoji="1" lang="en-US" altLang="ja-JP" dirty="0"/>
          </a:p>
          <a:p>
            <a:r>
              <a:rPr kumimoji="1" lang="ja-JP" altLang="en-US" dirty="0"/>
              <a:t>私が求めるＭＣの資質なりテクニックはこれだけあります。</a:t>
            </a:r>
            <a:endParaRPr kumimoji="1" lang="en-US" altLang="ja-JP" dirty="0"/>
          </a:p>
          <a:p>
            <a:r>
              <a:rPr kumimoji="1" lang="ja-JP" altLang="en-US" dirty="0"/>
              <a:t>ＭＣは大変です。◆</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40</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200" b="0" dirty="0">
                <a:effectLst/>
                <a:latin typeface="HGP創英角ｺﾞｼｯｸUB" panose="020B0900000000000000" pitchFamily="50" charset="-128"/>
                <a:ea typeface="HGP創英角ｺﾞｼｯｸUB" panose="020B0900000000000000" pitchFamily="50" charset="-128"/>
              </a:rPr>
              <a:t>イベント撮影のベストタイミングは、ＭＣが作るもの。</a:t>
            </a:r>
            <a:br>
              <a:rPr kumimoji="1" lang="en-US" altLang="ja-JP" sz="1200" b="0" dirty="0">
                <a:effectLst/>
                <a:latin typeface="HGP創英角ｺﾞｼｯｸUB" panose="020B0900000000000000" pitchFamily="50" charset="-128"/>
                <a:ea typeface="HGP創英角ｺﾞｼｯｸUB" panose="020B0900000000000000" pitchFamily="50" charset="-128"/>
              </a:rPr>
            </a:br>
            <a:r>
              <a:rPr lang="ja-JP" altLang="en-US" sz="1200" dirty="0">
                <a:latin typeface="HGP創英角ｺﾞｼｯｸUB" panose="020B0900000000000000" pitchFamily="50" charset="-128"/>
                <a:ea typeface="HGP創英角ｺﾞｼｯｸUB" panose="020B0900000000000000" pitchFamily="50" charset="-128"/>
              </a:rPr>
              <a:t>カメラマンが奔走してタイミングを掴むものでは無い。</a:t>
            </a:r>
            <a:endParaRPr lang="en-US" altLang="ja-JP" sz="1200" dirty="0">
              <a:latin typeface="HGP創英角ｺﾞｼｯｸUB" panose="020B0900000000000000" pitchFamily="50" charset="-128"/>
              <a:ea typeface="HGP創英角ｺﾞｼｯｸUB" panose="020B0900000000000000" pitchFamily="50" charset="-128"/>
            </a:endParaRPr>
          </a:p>
          <a:p>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kumimoji="1" lang="en-US" altLang="ja-JP" sz="1200" b="1" kern="1200" dirty="0">
                <a:solidFill>
                  <a:schemeClr val="tx1"/>
                </a:solidFill>
                <a:latin typeface="+mn-lt"/>
                <a:ea typeface="+mn-ea"/>
                <a:cs typeface="+mn-cs"/>
              </a:rPr>
              <a:t>MC</a:t>
            </a:r>
            <a:r>
              <a:rPr kumimoji="1" lang="ja-JP" altLang="en-US" sz="1200" kern="1200" dirty="0">
                <a:solidFill>
                  <a:schemeClr val="tx1"/>
                </a:solidFill>
                <a:latin typeface="+mn-lt"/>
                <a:ea typeface="+mn-ea"/>
                <a:cs typeface="+mn-cs"/>
              </a:rPr>
              <a:t>の用語解説 </a:t>
            </a:r>
            <a:r>
              <a:rPr kumimoji="1" lang="en-US" altLang="ja-JP" sz="1200" kern="1200" dirty="0">
                <a:solidFill>
                  <a:schemeClr val="tx1"/>
                </a:solidFill>
                <a:latin typeface="+mn-lt"/>
                <a:ea typeface="+mn-ea"/>
                <a:cs typeface="+mn-cs"/>
              </a:rPr>
              <a:t>- 《master of ceremonies》</a:t>
            </a:r>
            <a:r>
              <a:rPr kumimoji="1" lang="ja-JP" altLang="en-US" sz="1200" kern="1200" dirty="0">
                <a:solidFill>
                  <a:schemeClr val="tx1"/>
                </a:solidFill>
                <a:latin typeface="+mn-lt"/>
                <a:ea typeface="+mn-ea"/>
                <a:cs typeface="+mn-cs"/>
              </a:rPr>
              <a:t>司会者。進行係。式場係。</a:t>
            </a:r>
            <a:br>
              <a:rPr kumimoji="1" lang="ja-JP" altLang="en-US" sz="1200" kern="1200" dirty="0">
                <a:solidFill>
                  <a:schemeClr val="tx1"/>
                </a:solidFill>
                <a:latin typeface="+mn-lt"/>
                <a:ea typeface="+mn-ea"/>
                <a:cs typeface="+mn-cs"/>
              </a:rPr>
            </a:b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41</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欲を言えばいろいろあるが、</a:t>
            </a:r>
            <a:endParaRPr kumimoji="1" lang="en-US" altLang="ja-JP" dirty="0"/>
          </a:p>
          <a:p>
            <a:r>
              <a:rPr kumimoji="1" lang="ja-JP" altLang="en-US" dirty="0"/>
              <a:t>伝わる写真。</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42</a:t>
            </a:fld>
            <a:endParaRPr kumimoji="1" lang="ja-JP" altLang="en-US"/>
          </a:p>
        </p:txBody>
      </p:sp>
    </p:spTree>
    <p:extLst>
      <p:ext uri="{BB962C8B-B14F-4D97-AF65-F5344CB8AC3E}">
        <p14:creationId xmlns:p14="http://schemas.microsoft.com/office/powerpoint/2010/main" val="40583676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こんな感じでトリミングしようと思いました。なぜ？</a:t>
            </a:r>
            <a:endParaRPr kumimoji="1" lang="en-US" altLang="ja-JP" dirty="0"/>
          </a:p>
          <a:p>
            <a:r>
              <a:rPr kumimoji="1" lang="ja-JP" altLang="en-US" dirty="0"/>
              <a:t>水たまり入れたくなかったのですが、スタッフの首を切ってしまうので、</a:t>
            </a:r>
            <a:endParaRPr kumimoji="1" lang="en-US" altLang="ja-JP" dirty="0"/>
          </a:p>
          <a:p>
            <a:r>
              <a:rPr kumimoji="1" lang="ja-JP" altLang="en-US" dirty="0"/>
              <a:t>そのままにしました。これから作る安全施設である横断歩道の渡った先に水たまりが有る。</a:t>
            </a:r>
            <a:endParaRPr kumimoji="1" lang="en-US" altLang="ja-JP" dirty="0"/>
          </a:p>
          <a:p>
            <a:r>
              <a:rPr kumimoji="1" lang="ja-JP" altLang="en-US" dirty="0"/>
              <a:t>良い写真なだけに、残念です。</a:t>
            </a:r>
            <a:endParaRPr kumimoji="1" lang="en-US" altLang="ja-JP" dirty="0"/>
          </a:p>
          <a:p>
            <a:endParaRPr kumimoji="1" lang="en-US" altLang="ja-JP" dirty="0"/>
          </a:p>
          <a:p>
            <a:r>
              <a:rPr kumimoji="1" lang="en-US" altLang="ja-JP" dirty="0"/>
              <a:t>MC</a:t>
            </a:r>
            <a:r>
              <a:rPr kumimoji="1" lang="ja-JP" altLang="en-US" dirty="0"/>
              <a:t>は、イベント会場の事前確認をして、余計なものが映り込まないように気配りすることです。講習会で配線類を整理するのと同じです。</a:t>
            </a:r>
            <a:endParaRPr kumimoji="1" lang="en-US" altLang="ja-JP" dirty="0"/>
          </a:p>
          <a:p>
            <a:r>
              <a:rPr kumimoji="1" lang="ja-JP" altLang="en-US" dirty="0"/>
              <a:t>カメラマンにそれを撮さないようにアングルで工夫して</a:t>
            </a:r>
            <a:r>
              <a:rPr kumimoji="1" lang="ja-JP" altLang="en-US" dirty="0" err="1"/>
              <a:t>と</a:t>
            </a:r>
            <a:r>
              <a:rPr kumimoji="1" lang="ja-JP" altLang="en-US" dirty="0"/>
              <a:t>言うのは、非常に酷です。</a:t>
            </a:r>
            <a:endParaRPr kumimoji="1" lang="en-US" altLang="ja-JP" dirty="0"/>
          </a:p>
          <a:p>
            <a:r>
              <a:rPr kumimoji="1" lang="ja-JP" altLang="en-US" dirty="0"/>
              <a:t>砂利でも入れて置けば、気配りに教頭先生も感動したんじゃないですか？◆</a:t>
            </a:r>
            <a:endParaRPr kumimoji="1" lang="en-US" altLang="ja-JP" dirty="0"/>
          </a:p>
          <a:p>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43</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小学校での請負授業ですが、</a:t>
            </a:r>
            <a:endParaRPr kumimoji="1" lang="en-US" altLang="ja-JP" dirty="0"/>
          </a:p>
          <a:p>
            <a:r>
              <a:rPr kumimoji="1" lang="ja-JP" altLang="en-US" dirty="0"/>
              <a:t>背景の黒板が明確に学校のイメージを与えてくれます。</a:t>
            </a:r>
            <a:endParaRPr kumimoji="1" lang="en-US" altLang="ja-JP" dirty="0"/>
          </a:p>
          <a:p>
            <a:endParaRPr kumimoji="1" lang="en-US" altLang="ja-JP" dirty="0"/>
          </a:p>
          <a:p>
            <a:r>
              <a:rPr kumimoji="1" lang="ja-JP" altLang="en-US" dirty="0"/>
              <a:t>ＭＣが最初に自己紹介のチョーク文字は、</a:t>
            </a:r>
            <a:endParaRPr kumimoji="1" lang="en-US" altLang="ja-JP" dirty="0"/>
          </a:p>
          <a:p>
            <a:r>
              <a:rPr kumimoji="1" lang="ja-JP" altLang="en-US" dirty="0"/>
              <a:t>ＭＣの立ち位置を想定し、黒板に書き込んだのは良かったのですが、</a:t>
            </a:r>
            <a:endParaRPr kumimoji="1" lang="en-US" altLang="ja-JP" dirty="0"/>
          </a:p>
          <a:p>
            <a:r>
              <a:rPr kumimoji="1" lang="ja-JP" altLang="en-US" dirty="0"/>
              <a:t>どー</a:t>
            </a:r>
            <a:r>
              <a:rPr kumimoji="1" lang="ja-JP" altLang="en-US" dirty="0" err="1"/>
              <a:t>せ</a:t>
            </a:r>
            <a:r>
              <a:rPr kumimoji="1" lang="ja-JP" altLang="en-US" dirty="0"/>
              <a:t>なら、ディスプライの左にさりげなく橙色の黒板消しを置けば良かったと後悔してます。◆</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44</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子どもたちの指先が弧をなしているのがいい。指先が整列していても子どもらしい表情をしている。整列と乱雑さが同居した作品二重丸！</a:t>
            </a:r>
            <a:endParaRPr kumimoji="1" lang="en-US" altLang="ja-JP" dirty="0"/>
          </a:p>
          <a:p>
            <a:r>
              <a:rPr kumimoji="1" lang="ja-JP" altLang="en-US" dirty="0"/>
              <a:t>撮影の高さも低めでいい！</a:t>
            </a:r>
            <a:endParaRPr kumimoji="1" lang="en-US" altLang="ja-JP" dirty="0"/>
          </a:p>
          <a:p>
            <a:r>
              <a:rPr kumimoji="1" lang="ja-JP" altLang="en-US" dirty="0"/>
              <a:t>青空が地になっているのも</a:t>
            </a:r>
            <a:r>
              <a:rPr kumimoji="1" lang="en-US" altLang="ja-JP" dirty="0"/>
              <a:t>GOOD</a:t>
            </a:r>
            <a:r>
              <a:rPr kumimoji="1" lang="ja-JP" altLang="en-US" dirty="0"/>
              <a:t>！</a:t>
            </a:r>
            <a:endParaRPr kumimoji="1" lang="en-US" altLang="ja-JP" dirty="0"/>
          </a:p>
          <a:p>
            <a:r>
              <a:rPr kumimoji="1" lang="ja-JP" altLang="en-US" dirty="0"/>
              <a:t>子どもたちに日が当たるように考えたのも流石！★</a:t>
            </a:r>
            <a:endParaRPr kumimoji="1" lang="en-US" altLang="ja-JP" dirty="0"/>
          </a:p>
          <a:p>
            <a:r>
              <a:rPr lang="en-US" altLang="ja-JP" dirty="0">
                <a:solidFill>
                  <a:schemeClr val="bg1">
                    <a:lumMod val="95000"/>
                    <a:lumOff val="5000"/>
                  </a:schemeClr>
                </a:solidFill>
              </a:rPr>
              <a:t>Q</a:t>
            </a:r>
            <a:r>
              <a:rPr lang="ja-JP" altLang="en-US" dirty="0" err="1">
                <a:solidFill>
                  <a:schemeClr val="bg1">
                    <a:lumMod val="95000"/>
                    <a:lumOff val="5000"/>
                  </a:schemeClr>
                </a:solidFill>
              </a:rPr>
              <a:t>．</a:t>
            </a:r>
            <a:r>
              <a:rPr lang="ja-JP" altLang="en-US" dirty="0">
                <a:solidFill>
                  <a:schemeClr val="bg1">
                    <a:lumMod val="95000"/>
                    <a:lumOff val="5000"/>
                  </a:schemeClr>
                </a:solidFill>
              </a:rPr>
              <a:t>ただし、新聞記事には使えません。なぜ？</a:t>
            </a:r>
            <a:endParaRPr kumimoji="1" lang="ja-JP" altLang="en-US" dirty="0">
              <a:solidFill>
                <a:schemeClr val="bg1">
                  <a:lumMod val="95000"/>
                  <a:lumOff val="5000"/>
                </a:schemeClr>
              </a:solidFill>
            </a:endParaRPr>
          </a:p>
          <a:p>
            <a:r>
              <a:rPr kumimoji="1" lang="ja-JP" altLang="en-US" dirty="0"/>
              <a:t>新聞記事の写真だと、</a:t>
            </a:r>
            <a:endParaRPr kumimoji="1" lang="en-US" altLang="ja-JP" dirty="0"/>
          </a:p>
          <a:p>
            <a:r>
              <a:rPr kumimoji="1" lang="ja-JP" altLang="en-US" dirty="0"/>
              <a:t>何をしているか分からない。綱引きの練習にしては綱が細い。◆</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45</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a:t>MC</a:t>
            </a:r>
            <a:r>
              <a:rPr kumimoji="1" lang="ja-JP" altLang="en-US" dirty="0"/>
              <a:t>の視線を集めるテクニックです。</a:t>
            </a:r>
            <a:endParaRPr kumimoji="1" lang="en-US" altLang="ja-JP" dirty="0"/>
          </a:p>
          <a:p>
            <a:r>
              <a:rPr kumimoji="1" lang="ja-JP" altLang="en-US" dirty="0"/>
              <a:t>ひとつのものをみんなで見つめる光景は、非常に一体感や信頼関係を想像させます。</a:t>
            </a:r>
            <a:endParaRPr kumimoji="1" lang="en-US" altLang="ja-JP" dirty="0"/>
          </a:p>
          <a:p>
            <a:r>
              <a:rPr kumimoji="1" lang="ja-JP" altLang="en-US" dirty="0"/>
              <a:t>学校の授業のため肖像権に配慮する必要がありますから、正面から顔を撮影したものを</a:t>
            </a:r>
            <a:r>
              <a:rPr kumimoji="1" lang="en-US" altLang="ja-JP" dirty="0"/>
              <a:t>WEB</a:t>
            </a:r>
            <a:r>
              <a:rPr kumimoji="1" lang="ja-JP" altLang="en-US" dirty="0"/>
              <a:t>等で使えませんが、</a:t>
            </a:r>
            <a:endParaRPr kumimoji="1" lang="en-US" altLang="ja-JP" dirty="0"/>
          </a:p>
          <a:p>
            <a:r>
              <a:rPr kumimoji="1" lang="ja-JP" altLang="en-US" dirty="0"/>
              <a:t>正面から顔が写っていなくても、子どもたちの真剣さや笑顔が想像できます。</a:t>
            </a:r>
            <a:endParaRPr kumimoji="1" lang="en-US" altLang="ja-JP" dirty="0"/>
          </a:p>
          <a:p>
            <a:endParaRPr kumimoji="1" lang="en-US" altLang="ja-JP" dirty="0"/>
          </a:p>
          <a:p>
            <a:r>
              <a:rPr kumimoji="1" lang="ja-JP" altLang="en-US" dirty="0"/>
              <a:t>カメラマンからすると、</a:t>
            </a:r>
            <a:endParaRPr kumimoji="1" lang="en-US" altLang="ja-JP" dirty="0"/>
          </a:p>
          <a:p>
            <a:r>
              <a:rPr kumimoji="1" lang="en-US" altLang="ja-JP" dirty="0"/>
              <a:t>MC</a:t>
            </a:r>
            <a:r>
              <a:rPr kumimoji="1" lang="ja-JP" altLang="en-US" dirty="0"/>
              <a:t>がなるべく、長い時間この状態を維持してほしいです。◆</a:t>
            </a: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46</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dirty="0"/>
              <a:t>MC</a:t>
            </a:r>
            <a:r>
              <a:rPr kumimoji="1" lang="ja-JP" altLang="en-US" dirty="0"/>
              <a:t>のシンクロのテクニック。</a:t>
            </a:r>
            <a:endParaRPr kumimoji="1" lang="en-US" altLang="ja-JP" dirty="0"/>
          </a:p>
          <a:p>
            <a:endParaRPr kumimoji="1" lang="en-US" altLang="ja-JP" dirty="0"/>
          </a:p>
          <a:p>
            <a:r>
              <a:rPr kumimoji="1" lang="ja-JP" altLang="en-US" dirty="0"/>
              <a:t>同じ行動をする光景は、非常に一体感や信頼関係を想像させます。</a:t>
            </a:r>
            <a:endParaRPr kumimoji="1" lang="en-US" altLang="ja-JP" dirty="0"/>
          </a:p>
          <a:p>
            <a:r>
              <a:rPr kumimoji="1" lang="ja-JP" altLang="en-US" dirty="0"/>
              <a:t>学校の授業のため肖像権に配慮する必要がありますから、正面から顔を撮影したものを</a:t>
            </a:r>
            <a:r>
              <a:rPr kumimoji="1" lang="en-US" altLang="ja-JP" dirty="0"/>
              <a:t>WEB</a:t>
            </a:r>
            <a:r>
              <a:rPr kumimoji="1" lang="ja-JP" altLang="en-US" dirty="0"/>
              <a:t>等で使えません。が、</a:t>
            </a:r>
            <a:endParaRPr kumimoji="1" lang="en-US" altLang="ja-JP" dirty="0"/>
          </a:p>
          <a:p>
            <a:r>
              <a:rPr kumimoji="1" lang="ja-JP" altLang="en-US" dirty="0"/>
              <a:t>正面から顔が写っていなくても、子どもたちの真剣さや笑顔が想像できます。</a:t>
            </a:r>
            <a:endParaRPr kumimoji="1" lang="en-US" altLang="ja-JP" dirty="0"/>
          </a:p>
          <a:p>
            <a:endParaRPr kumimoji="1" lang="en-US" altLang="ja-JP" dirty="0"/>
          </a:p>
          <a:p>
            <a:r>
              <a:rPr kumimoji="1" lang="ja-JP" altLang="en-US" dirty="0"/>
              <a:t>カメラマンからすると、</a:t>
            </a:r>
            <a:endParaRPr kumimoji="1" lang="en-US" altLang="ja-JP" dirty="0"/>
          </a:p>
          <a:p>
            <a:r>
              <a:rPr kumimoji="1" lang="en-US" altLang="ja-JP" dirty="0"/>
              <a:t>MC</a:t>
            </a:r>
            <a:r>
              <a:rPr kumimoji="1" lang="ja-JP" altLang="en-US" dirty="0"/>
              <a:t>がなるべく、長い時間この状態を維持してほしいです。◆</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47</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上手に子どもたちを誘導して、アーチの向こうに集めてくれたので、カメラマンは大助かり。</a:t>
            </a:r>
            <a:endParaRPr kumimoji="1" lang="en-US" altLang="ja-JP" dirty="0"/>
          </a:p>
          <a:p>
            <a:r>
              <a:rPr kumimoji="1" lang="ja-JP" altLang="en-US" dirty="0"/>
              <a:t>子どもとアーチの位置、苗ポッドの位置も</a:t>
            </a:r>
            <a:r>
              <a:rPr kumimoji="1" lang="en-US" altLang="ja-JP" dirty="0"/>
              <a:t>good</a:t>
            </a:r>
            <a:r>
              <a:rPr kumimoji="1" lang="ja-JP" altLang="en-US" dirty="0"/>
              <a:t>！◆</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48</a:t>
            </a:fld>
            <a:endParaRPr kumimoji="1" lang="ja-JP" altLang="en-US" dirty="0"/>
          </a:p>
        </p:txBody>
      </p:sp>
    </p:spTree>
    <p:extLst>
      <p:ext uri="{BB962C8B-B14F-4D97-AF65-F5344CB8AC3E}">
        <p14:creationId xmlns:p14="http://schemas.microsoft.com/office/powerpoint/2010/main" val="22669937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この構図では、講師が掲げるポットが重要です。</a:t>
            </a:r>
            <a:endParaRPr kumimoji="1" lang="en-US" altLang="ja-JP" dirty="0"/>
          </a:p>
          <a:p>
            <a:r>
              <a:rPr kumimoji="1" lang="ja-JP" altLang="en-US" dirty="0"/>
              <a:t>ポッドを見れば、これから植え込むのだなーと想像することでしょう。まさか、卸売市場で競りにかけているとは考えないでしょう。</a:t>
            </a:r>
            <a:endParaRPr kumimoji="1" lang="en-US" altLang="ja-JP" dirty="0"/>
          </a:p>
          <a:p>
            <a:endParaRPr kumimoji="1" lang="en-US" altLang="ja-JP" dirty="0"/>
          </a:p>
          <a:p>
            <a:r>
              <a:rPr kumimoji="1" lang="ja-JP" altLang="en-US" dirty="0"/>
              <a:t>このポッドがなぜ非常に目立つのかは一目瞭然だと思います。</a:t>
            </a:r>
            <a:endParaRPr kumimoji="1" lang="en-US" altLang="ja-JP" dirty="0"/>
          </a:p>
          <a:p>
            <a:r>
              <a:rPr kumimoji="1" lang="ja-JP" altLang="en-US" dirty="0"/>
              <a:t>空を地にしているから、この黒いポットが引き立つ訳です。</a:t>
            </a:r>
            <a:endParaRPr kumimoji="1" lang="en-US" altLang="ja-JP" dirty="0"/>
          </a:p>
          <a:p>
            <a:endParaRPr kumimoji="1" lang="en-US" altLang="ja-JP" dirty="0"/>
          </a:p>
          <a:p>
            <a:r>
              <a:rPr kumimoji="1" lang="ja-JP" altLang="en-US" dirty="0"/>
              <a:t>カメラマンが下から構えたときは、空を地にしたい訳ですから、カメラとポッドと地の空の</a:t>
            </a:r>
            <a:r>
              <a:rPr kumimoji="1" lang="ja-JP" altLang="en-US" dirty="0" err="1"/>
              <a:t>が</a:t>
            </a:r>
            <a:r>
              <a:rPr kumimoji="1" lang="ja-JP" altLang="en-US" dirty="0"/>
              <a:t>一直線上に配置されるように</a:t>
            </a:r>
            <a:r>
              <a:rPr kumimoji="1" lang="en-US" altLang="ja-JP" dirty="0"/>
              <a:t>MC</a:t>
            </a:r>
            <a:r>
              <a:rPr kumimoji="1" lang="ja-JP" altLang="en-US" dirty="0"/>
              <a:t>が配慮することが必要です。気持ち高めにポットを掲げてください。</a:t>
            </a:r>
            <a:endParaRPr kumimoji="1" lang="en-US" altLang="ja-JP" dirty="0"/>
          </a:p>
          <a:p>
            <a:r>
              <a:rPr kumimoji="1" lang="ja-JP" altLang="en-US" dirty="0"/>
              <a:t>かりにこのポットの背景が樹林で会ったなら保護色になってしまします。</a:t>
            </a:r>
            <a:endParaRPr kumimoji="1" lang="en-US" altLang="ja-JP" dirty="0"/>
          </a:p>
          <a:p>
            <a:r>
              <a:rPr kumimoji="1" lang="ja-JP" altLang="en-US" dirty="0"/>
              <a:t>また、樹林である山を背にしない、逆光にならない</a:t>
            </a:r>
            <a:r>
              <a:rPr kumimoji="1" lang="en-US" altLang="ja-JP" dirty="0"/>
              <a:t>MC</a:t>
            </a:r>
            <a:r>
              <a:rPr kumimoji="1" lang="ja-JP" altLang="en-US" dirty="0"/>
              <a:t>の立ち位置を事前に考慮しておくことです。</a:t>
            </a:r>
            <a:endParaRPr kumimoji="1" lang="en-US" altLang="ja-JP" dirty="0"/>
          </a:p>
          <a:p>
            <a:r>
              <a:rPr kumimoji="1" lang="ja-JP" altLang="en-US" dirty="0"/>
              <a:t>なお、逆光はカメラマンがストロボを使えば解消しますから、地を最優先に考えます。</a:t>
            </a:r>
            <a:endParaRPr kumimoji="1" lang="en-US" altLang="ja-JP" dirty="0"/>
          </a:p>
          <a:p>
            <a:endParaRPr kumimoji="1" lang="en-US" altLang="ja-JP" dirty="0"/>
          </a:p>
          <a:p>
            <a:r>
              <a:rPr kumimoji="1" lang="ja-JP" altLang="en-US" dirty="0"/>
              <a:t>また、説明用のフリップ（紙芝居）ですが、これは室内講習のプロジェクターに映し出される画像に相当します。</a:t>
            </a:r>
            <a:endParaRPr kumimoji="1" lang="en-US" altLang="ja-JP" dirty="0"/>
          </a:p>
          <a:p>
            <a:r>
              <a:rPr kumimoji="1" lang="ja-JP" altLang="en-US" dirty="0"/>
              <a:t>講習会の内容が分かるシンボリックなフリップで大きさも</a:t>
            </a:r>
            <a:r>
              <a:rPr kumimoji="1" lang="en-US" altLang="ja-JP" dirty="0"/>
              <a:t>A-2</a:t>
            </a:r>
            <a:r>
              <a:rPr kumimoji="1" lang="ja-JP" altLang="en-US" dirty="0"/>
              <a:t>サイズ程度が必要です。◆</a:t>
            </a: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49</a:t>
            </a:fld>
            <a:endParaRPr kumimoji="1" lang="ja-JP" altLang="en-US" dirty="0"/>
          </a:p>
        </p:txBody>
      </p:sp>
    </p:spTree>
    <p:extLst>
      <p:ext uri="{BB962C8B-B14F-4D97-AF65-F5344CB8AC3E}">
        <p14:creationId xmlns:p14="http://schemas.microsoft.com/office/powerpoint/2010/main" val="2266993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fontScale="77500" lnSpcReduction="20000"/>
          </a:bodyPr>
          <a:lstStyle/>
          <a:p>
            <a:r>
              <a:rPr lang="ja-JP" altLang="en-US" dirty="0"/>
              <a:t>工事写真とは、わかりやすく言うと発注者、検定官と考えても良いですが、</a:t>
            </a:r>
            <a:endParaRPr lang="en-US" altLang="ja-JP" dirty="0"/>
          </a:p>
          <a:p>
            <a:r>
              <a:rPr lang="ja-JP" altLang="en-US" dirty="0"/>
              <a:t>証拠として提出するものです。</a:t>
            </a:r>
            <a:endParaRPr lang="en-US" altLang="ja-JP" dirty="0"/>
          </a:p>
          <a:p>
            <a:r>
              <a:rPr lang="ja-JP" altLang="en-US" dirty="0"/>
              <a:t>ですから、「デジタル写真管理情報基準」の定義にあるように、トリミングも含め画像修正は一切出来ません。まー監督員と協議すれば加工は出来ますが</a:t>
            </a:r>
            <a:r>
              <a:rPr lang="en-US" altLang="ja-JP" dirty="0"/>
              <a:t>…</a:t>
            </a:r>
            <a:r>
              <a:rPr lang="ja-JP" altLang="en-US" dirty="0"/>
              <a:t>◆</a:t>
            </a:r>
            <a:endParaRPr lang="en-US" altLang="ja-JP" dirty="0"/>
          </a:p>
          <a:p>
            <a:endParaRPr lang="en-US" altLang="ja-JP" dirty="0"/>
          </a:p>
          <a:p>
            <a:endParaRPr lang="en-US" altLang="ja-JP" dirty="0"/>
          </a:p>
          <a:p>
            <a:r>
              <a:rPr lang="en-US" altLang="ja-JP" dirty="0"/>
              <a:t>《</a:t>
            </a:r>
            <a:r>
              <a:rPr lang="ja-JP" altLang="en-US" dirty="0"/>
              <a:t>参考</a:t>
            </a:r>
            <a:r>
              <a:rPr lang="en-US" altLang="ja-JP" dirty="0"/>
              <a:t>》</a:t>
            </a:r>
            <a:r>
              <a:rPr lang="ja-JP" altLang="en-US" dirty="0"/>
              <a:t>デジタル写真管理情報基準</a:t>
            </a:r>
            <a:r>
              <a:rPr lang="en-US" altLang="ja-JP" dirty="0"/>
              <a:t>H22.9:photo6</a:t>
            </a:r>
          </a:p>
          <a:p>
            <a:r>
              <a:rPr lang="ja-JP" altLang="en-US" dirty="0"/>
              <a:t>写真の編集は一切認めない。撮影時の現実が記録されていることが工事写真に必須の要求事項であり、特に完成後不可視部分となるものについて、信憑性の確保と維持が必要であるため。</a:t>
            </a:r>
            <a:br>
              <a:rPr lang="ja-JP" altLang="en-US" dirty="0"/>
            </a:br>
            <a:br>
              <a:rPr lang="ja-JP" altLang="en-US" dirty="0"/>
            </a:br>
            <a:r>
              <a:rPr lang="ja-JP" altLang="en-US" dirty="0"/>
              <a:t>デジタル写真管理情報基準</a:t>
            </a:r>
            <a:r>
              <a:rPr lang="en-US" altLang="ja-JP" dirty="0"/>
              <a:t>H22.9</a:t>
            </a:r>
            <a:r>
              <a:rPr lang="ja-JP" altLang="en-US" dirty="0"/>
              <a:t>上の編集の定義</a:t>
            </a:r>
            <a:br>
              <a:rPr lang="ja-JP" altLang="en-US" dirty="0"/>
            </a:br>
            <a:r>
              <a:rPr lang="ja-JP" altLang="en-US" dirty="0"/>
              <a:t>「ファイルの</a:t>
            </a:r>
            <a:r>
              <a:rPr lang="en-US" altLang="ja-JP" dirty="0" err="1"/>
              <a:t>Exif</a:t>
            </a:r>
            <a:r>
              <a:rPr lang="ja-JP" altLang="en-US" dirty="0"/>
              <a:t>情報の撮影日時と、ファイルのプロパティの作成日時・更新日時が不一致になる操作を行うこと。」</a:t>
            </a:r>
            <a:br>
              <a:rPr lang="ja-JP" altLang="en-US" dirty="0"/>
            </a:br>
            <a:r>
              <a:rPr lang="ja-JP" altLang="en-US" dirty="0"/>
              <a:t>つまり、画像自体にトリミングや解像度変更等を行わなくとも、</a:t>
            </a:r>
            <a:r>
              <a:rPr lang="en-US" altLang="ja-JP" dirty="0" err="1"/>
              <a:t>Exif</a:t>
            </a:r>
            <a:r>
              <a:rPr lang="ja-JP" altLang="en-US" dirty="0"/>
              <a:t>とプロパティの日付情報が不一致であるものは、改ざんが疑われる、ということになる。</a:t>
            </a:r>
            <a:br>
              <a:rPr lang="ja-JP" altLang="en-US" dirty="0"/>
            </a:br>
            <a:r>
              <a:rPr lang="ja-JP" altLang="en-US" dirty="0"/>
              <a:t>最近は、このファイルプロパティの情報を</a:t>
            </a:r>
            <a:r>
              <a:rPr lang="en-US" altLang="ja-JP" dirty="0" err="1"/>
              <a:t>Exif</a:t>
            </a:r>
            <a:r>
              <a:rPr lang="ja-JP" altLang="en-US" dirty="0"/>
              <a:t>の情報と整合をとるツール等があるが、サムネールと画像本体の不一致を検出するなど、何らかのボロを含んでいる事が多く、悪意のある改ざんの検知は可能である。</a:t>
            </a:r>
            <a:br>
              <a:rPr lang="ja-JP" altLang="en-US" dirty="0"/>
            </a:br>
            <a:r>
              <a:rPr lang="ja-JP" altLang="en-US" dirty="0"/>
              <a:t>なお、ファイルのリネームは日付情報の変更を伴わないため、許諾される。</a:t>
            </a:r>
            <a:br>
              <a:rPr lang="ja-JP" altLang="en-US" dirty="0"/>
            </a:br>
            <a:br>
              <a:rPr lang="ja-JP" altLang="en-US" dirty="0"/>
            </a:br>
            <a:r>
              <a:rPr lang="ja-JP" altLang="en-US" dirty="0"/>
              <a:t>日付情報が不正の</a:t>
            </a:r>
            <a:r>
              <a:rPr lang="ja-JP" altLang="en-US" dirty="0" err="1"/>
              <a:t>もを</a:t>
            </a:r>
            <a:r>
              <a:rPr lang="ja-JP" altLang="en-US" dirty="0"/>
              <a:t>納品成果に含める場合</a:t>
            </a:r>
            <a:br>
              <a:rPr lang="ja-JP" altLang="en-US" dirty="0"/>
            </a:br>
            <a:r>
              <a:rPr lang="en-US" altLang="ja-JP" dirty="0" err="1"/>
              <a:t>Exif</a:t>
            </a:r>
            <a:r>
              <a:rPr lang="en-US" altLang="ja-JP" dirty="0"/>
              <a:t> </a:t>
            </a:r>
            <a:r>
              <a:rPr lang="ja-JP" altLang="en-US" dirty="0"/>
              <a:t>情報の撮影日時とファイルの作成日時や更新日時が意図せず異なるものを電子納品成果に含める場合は、正当な理由を明示すると共に、監督員の承認を得る必要 がある（</a:t>
            </a:r>
            <a:r>
              <a:rPr lang="en-US" altLang="ja-JP" dirty="0"/>
              <a:t>9</a:t>
            </a:r>
            <a:r>
              <a:rPr lang="ja-JP" altLang="en-US" dirty="0"/>
              <a:t>号取り交わし）。承諾を得たものに関しては、情報の不整合理由を管理ファイル（</a:t>
            </a:r>
            <a:r>
              <a:rPr lang="en-US" altLang="ja-JP" dirty="0"/>
              <a:t>PHOTO.XML)</a:t>
            </a:r>
            <a:r>
              <a:rPr lang="ja-JP" altLang="en-US" dirty="0"/>
              <a:t>内の所定の管理項目に記述する。</a:t>
            </a:r>
            <a:br>
              <a:rPr lang="ja-JP" altLang="en-US" dirty="0"/>
            </a:br>
            <a:br>
              <a:rPr lang="ja-JP" altLang="en-US" dirty="0"/>
            </a:br>
            <a:r>
              <a:rPr lang="en-US" altLang="ja-JP" dirty="0"/>
              <a:t>※ </a:t>
            </a:r>
            <a:r>
              <a:rPr lang="ja-JP" altLang="en-US" dirty="0"/>
              <a:t>正当な理由とは、なぜ日付情報に異常をきたしたか、ではなく、その写真が正当であることの根拠であると一般的に解釈されているため、撮影対象が監督員の立 会や段階確認検査など、監督員の目視が</a:t>
            </a:r>
            <a:r>
              <a:rPr lang="en-US" altLang="ja-JP" dirty="0"/>
              <a:t>11</a:t>
            </a:r>
            <a:r>
              <a:rPr lang="ja-JP" altLang="en-US" dirty="0"/>
              <a:t>号や</a:t>
            </a:r>
            <a:r>
              <a:rPr lang="en-US" altLang="ja-JP" dirty="0"/>
              <a:t>14</a:t>
            </a:r>
            <a:r>
              <a:rPr lang="ja-JP" altLang="en-US" dirty="0"/>
              <a:t>号の手続きなどにより証明できるものに事実上限定される。これは、土木工事書類作成マニュアルや、実務 要覧上の業務効率化等に定められる「監督員が直接臨場した場合は臨場の状況写真や出来形管理写真が不要」という概念に基づく。</a:t>
            </a:r>
            <a:r>
              <a:rPr lang="en-US" altLang="ja-JP" dirty="0"/>
              <a:t>11</a:t>
            </a:r>
            <a:r>
              <a:rPr lang="ja-JP" altLang="en-US" dirty="0"/>
              <a:t>号段階確認、</a:t>
            </a:r>
            <a:r>
              <a:rPr lang="en-US" altLang="ja-JP" dirty="0"/>
              <a:t>14</a:t>
            </a:r>
            <a:r>
              <a:rPr lang="ja-JP" altLang="en-US" dirty="0"/>
              <a:t>号立会 が手続きとして電子決裁に載せられている場合、その手続きをもって、「監督員が臨場したこと」「臨場した監督員が目視した検査箇所において設計どおり施工 されていること」論理的に事実として認められる（客観的事実として認められる）という解釈に基づく。</a:t>
            </a:r>
            <a:br>
              <a:rPr lang="ja-JP" altLang="en-US" dirty="0"/>
            </a:br>
            <a:br>
              <a:rPr lang="ja-JP" altLang="en-US" dirty="0"/>
            </a:br>
            <a:r>
              <a:rPr lang="ja-JP" altLang="en-US" dirty="0"/>
              <a:t>よくある例</a:t>
            </a:r>
            <a:br>
              <a:rPr lang="ja-JP" altLang="en-US" dirty="0"/>
            </a:br>
            <a:r>
              <a:rPr lang="ja-JP" altLang="en-US" dirty="0"/>
              <a:t>カメラから</a:t>
            </a:r>
            <a:r>
              <a:rPr lang="en-US" altLang="ja-JP" dirty="0"/>
              <a:t>PC</a:t>
            </a:r>
            <a:r>
              <a:rPr lang="ja-JP" altLang="en-US" dirty="0"/>
              <a:t>にデータを取り込むとき、取り込みを補助するソフトウェアを介在した場合、更新日情報が書き換えられることが多くある。この誤った操作を原因とする日付情報の不正は理由にする事が出来ない。</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創英角ｺﾞｼｯｸUB" pitchFamily="49" charset="-128"/>
                <a:ea typeface="HG創英角ｺﾞｼｯｸUB" pitchFamily="49" charset="-128"/>
              </a:rPr>
              <a:t>こどもは、子供らしく自由にのびのびと！した写真です。</a:t>
            </a:r>
            <a:endParaRPr lang="en-US" altLang="ja-JP" sz="1200" dirty="0">
              <a:latin typeface="HG創英角ｺﾞｼｯｸUB" pitchFamily="49" charset="-128"/>
              <a:ea typeface="HG創英角ｺﾞｼｯｸUB"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創英角ｺﾞｼｯｸUB" pitchFamily="49" charset="-128"/>
                <a:ea typeface="HG創英角ｺﾞｼｯｸUB" pitchFamily="49" charset="-128"/>
              </a:rPr>
              <a:t>アーチと名板が間違いなくトンネル現場と証明してくれています。</a:t>
            </a:r>
            <a:endParaRPr lang="en-US" altLang="ja-JP" sz="1200" dirty="0">
              <a:latin typeface="HG創英角ｺﾞｼｯｸUB" pitchFamily="49" charset="-128"/>
              <a:ea typeface="HG創英角ｺﾞｼｯｸUB"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創英角ｺﾞｼｯｸUB" pitchFamily="49" charset="-128"/>
                <a:ea typeface="HG創英角ｺﾞｼｯｸUB" pitchFamily="49" charset="-128"/>
              </a:rPr>
              <a:t>ただ残念なことに、土木技術者がいない。正確には</a:t>
            </a:r>
            <a:r>
              <a:rPr lang="ja-JP" altLang="en-US" sz="1200" dirty="0" err="1">
                <a:latin typeface="HG創英角ｺﾞｼｯｸUB" pitchFamily="49" charset="-128"/>
                <a:ea typeface="HG創英角ｺﾞｼｯｸUB" pitchFamily="49" charset="-128"/>
              </a:rPr>
              <a:t>ちょこっと</a:t>
            </a:r>
            <a:r>
              <a:rPr lang="ja-JP" altLang="en-US" sz="1200" dirty="0">
                <a:latin typeface="HG創英角ｺﾞｼｯｸUB" pitchFamily="49" charset="-128"/>
                <a:ea typeface="HG創英角ｺﾞｼｯｸUB" pitchFamily="49" charset="-128"/>
              </a:rPr>
              <a:t>写っていますが</a:t>
            </a:r>
            <a:r>
              <a:rPr lang="en-US" altLang="ja-JP" sz="1200" dirty="0">
                <a:latin typeface="HG創英角ｺﾞｼｯｸUB" pitchFamily="49" charset="-128"/>
                <a:ea typeface="HG創英角ｺﾞｼｯｸUB" pitchFamily="49" charset="-128"/>
              </a:rPr>
              <a:t>…</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創英角ｺﾞｼｯｸUB" pitchFamily="49" charset="-128"/>
                <a:ea typeface="HG創英角ｺﾞｼｯｸUB" pitchFamily="49" charset="-128"/>
              </a:rPr>
              <a:t>テーマが欠けてしまいました。</a:t>
            </a:r>
            <a:endParaRPr lang="en-US" altLang="ja-JP" sz="1200" dirty="0">
              <a:latin typeface="HG創英角ｺﾞｼｯｸUB" pitchFamily="49" charset="-128"/>
              <a:ea typeface="HG創英角ｺﾞｼｯｸUB"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創英角ｺﾞｼｯｸUB" pitchFamily="49" charset="-128"/>
                <a:ea typeface="HG創英角ｺﾞｼｯｸUB" pitchFamily="49" charset="-128"/>
              </a:rPr>
              <a:t>写真が傾いているのも、残念です、回転させると端部を落とす必要がありますから、あえてトリミングはしていません。</a:t>
            </a:r>
            <a:endParaRPr lang="en-US" altLang="ja-JP" sz="1200" dirty="0">
              <a:latin typeface="HG創英角ｺﾞｼｯｸUB" pitchFamily="49" charset="-128"/>
              <a:ea typeface="HG創英角ｺﾞｼｯｸUB"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創英角ｺﾞｼｯｸUB" pitchFamily="49" charset="-128"/>
                <a:ea typeface="HG創英角ｺﾞｼｯｸUB" pitchFamily="49" charset="-128"/>
              </a:rPr>
              <a:t>だとしても、イベントとして目指す目標の一枚の頂点です。</a:t>
            </a:r>
          </a:p>
          <a:p>
            <a:endParaRPr lang="en-US" altLang="ja-JP" sz="1200" dirty="0">
              <a:latin typeface="HG創英角ｺﾞｼｯｸUB" panose="020B0909000000000000" pitchFamily="49" charset="-128"/>
              <a:ea typeface="HG創英角ｺﾞｼｯｸUB" panose="020B0909000000000000" pitchFamily="49" charset="-128"/>
            </a:endParaRPr>
          </a:p>
          <a:p>
            <a:r>
              <a:rPr lang="ja-JP" altLang="en-US" sz="1200" dirty="0">
                <a:latin typeface="HG創英角ｺﾞｼｯｸUB" panose="020B0909000000000000" pitchFamily="49" charset="-128"/>
                <a:ea typeface="HG創英角ｺﾞｼｯｸUB" panose="020B0909000000000000" pitchFamily="49" charset="-128"/>
              </a:rPr>
              <a:t>ＭＣは集合写真の号令でポージングさせる！</a:t>
            </a:r>
            <a:endParaRPr lang="en-US" altLang="ja-JP" sz="1200" dirty="0">
              <a:latin typeface="HG創英角ｺﾞｼｯｸUB" panose="020B0909000000000000" pitchFamily="49" charset="-128"/>
              <a:ea typeface="HG創英角ｺﾞｼｯｸUB" panose="020B0909000000000000" pitchFamily="49" charset="-128"/>
            </a:endParaRPr>
          </a:p>
          <a:p>
            <a:r>
              <a:rPr lang="ja-JP" altLang="en-US" sz="1200" dirty="0">
                <a:latin typeface="HG創英角ｺﾞｼｯｸUB" panose="020B0909000000000000" pitchFamily="49" charset="-128"/>
                <a:ea typeface="HG創英角ｺﾞｼｯｸUB" panose="020B0909000000000000" pitchFamily="49" charset="-128"/>
              </a:rPr>
              <a:t>鉄板の言葉を持っている必要があります。◆</a:t>
            </a:r>
            <a:endParaRPr lang="en-US" altLang="ja-JP" sz="1200" dirty="0">
              <a:latin typeface="HG創英角ｺﾞｼｯｸUB" panose="020B0909000000000000" pitchFamily="49" charset="-128"/>
              <a:ea typeface="HG創英角ｺﾞｼｯｸUB" panose="020B0909000000000000" pitchFamily="49" charset="-128"/>
            </a:endParaRPr>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a:t>
            </a:r>
            <a:r>
              <a:rPr lang="en-US" altLang="ja-JP" sz="1200" dirty="0"/>
              <a:t>http://urado.dousetsu.com/20111118_meguro_tunnel.html</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50</a:t>
            </a:fld>
            <a:endParaRPr kumimoji="1" lang="ja-JP" altLang="en-US"/>
          </a:p>
        </p:txBody>
      </p:sp>
    </p:spTree>
    <p:extLst>
      <p:ext uri="{BB962C8B-B14F-4D97-AF65-F5344CB8AC3E}">
        <p14:creationId xmlns:p14="http://schemas.microsoft.com/office/powerpoint/2010/main" val="16215696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この構図では、講師が掲げるポットが重要です。</a:t>
            </a:r>
            <a:endParaRPr kumimoji="1" lang="en-US" altLang="ja-JP" dirty="0"/>
          </a:p>
          <a:p>
            <a:endParaRPr kumimoji="1" lang="en-US" altLang="ja-JP" dirty="0"/>
          </a:p>
          <a:p>
            <a:r>
              <a:rPr kumimoji="1" lang="ja-JP" altLang="en-US" dirty="0"/>
              <a:t>このポッドがなぜ非常に目立つのかは一目瞭然だと思います。</a:t>
            </a:r>
            <a:endParaRPr kumimoji="1" lang="en-US" altLang="ja-JP" dirty="0"/>
          </a:p>
          <a:p>
            <a:endParaRPr kumimoji="1" lang="en-US" altLang="ja-JP" dirty="0"/>
          </a:p>
          <a:p>
            <a:r>
              <a:rPr kumimoji="1" lang="ja-JP" altLang="en-US" dirty="0"/>
              <a:t>空を地にしているから、この黒いポットが引き立つわけです。</a:t>
            </a:r>
            <a:endParaRPr kumimoji="1" lang="en-US" altLang="ja-JP" dirty="0"/>
          </a:p>
          <a:p>
            <a:endParaRPr kumimoji="1" lang="en-US" altLang="ja-JP" dirty="0"/>
          </a:p>
          <a:p>
            <a:r>
              <a:rPr kumimoji="1" lang="ja-JP" altLang="en-US" dirty="0"/>
              <a:t>カメラマンが下から構えたときは、空を地にしたい訳ですから、カメラとポッドと地の空の</a:t>
            </a:r>
            <a:r>
              <a:rPr kumimoji="1" lang="ja-JP" altLang="en-US" dirty="0" err="1"/>
              <a:t>が</a:t>
            </a:r>
            <a:r>
              <a:rPr kumimoji="1" lang="ja-JP" altLang="en-US" dirty="0"/>
              <a:t>一直線上に配置されるように</a:t>
            </a:r>
            <a:r>
              <a:rPr kumimoji="1" lang="en-US" altLang="ja-JP" dirty="0"/>
              <a:t>MC</a:t>
            </a:r>
            <a:r>
              <a:rPr kumimoji="1" lang="ja-JP" altLang="en-US" dirty="0"/>
              <a:t>が配慮することが必要です。気持ち高めにポットを掲げてください。</a:t>
            </a:r>
            <a:endParaRPr kumimoji="1" lang="en-US" altLang="ja-JP" dirty="0"/>
          </a:p>
          <a:p>
            <a:r>
              <a:rPr kumimoji="1" lang="ja-JP" altLang="en-US" dirty="0"/>
              <a:t>かりにこのポットの背景が樹林で会ったなら保護色になってしまします。樹林である山を背にしない、逆光にならない</a:t>
            </a:r>
            <a:r>
              <a:rPr kumimoji="1" lang="en-US" altLang="ja-JP" dirty="0"/>
              <a:t>MC</a:t>
            </a:r>
            <a:r>
              <a:rPr kumimoji="1" lang="ja-JP" altLang="en-US" dirty="0"/>
              <a:t>の立ち位置を事前に考慮しておくことです。</a:t>
            </a:r>
            <a:endParaRPr kumimoji="1" lang="en-US" altLang="ja-JP" dirty="0"/>
          </a:p>
          <a:p>
            <a:r>
              <a:rPr kumimoji="1" lang="ja-JP" altLang="en-US" dirty="0"/>
              <a:t>なお、逆光はカメラマンがストロボを使えば解消しますから、地を最優先に考えます。</a:t>
            </a:r>
            <a:endParaRPr kumimoji="1" lang="en-US" altLang="ja-JP" dirty="0"/>
          </a:p>
          <a:p>
            <a:endParaRPr kumimoji="1" lang="en-US" altLang="ja-JP" dirty="0"/>
          </a:p>
          <a:p>
            <a:r>
              <a:rPr kumimoji="1" lang="ja-JP" altLang="en-US" dirty="0"/>
              <a:t>また、説明用のフリップ（紙芝居）ですが、これは室内講習のプロジェクターに映し出される画像に相当します。</a:t>
            </a:r>
            <a:endParaRPr kumimoji="1" lang="en-US" altLang="ja-JP" dirty="0"/>
          </a:p>
          <a:p>
            <a:r>
              <a:rPr kumimoji="1" lang="ja-JP" altLang="en-US" dirty="0"/>
              <a:t>講習会の内容が分かるシンボリックなフリップで大きさも</a:t>
            </a:r>
            <a:r>
              <a:rPr kumimoji="1" lang="en-US" altLang="ja-JP" dirty="0"/>
              <a:t>A-2</a:t>
            </a:r>
            <a:r>
              <a:rPr kumimoji="1" lang="ja-JP" altLang="en-US" dirty="0"/>
              <a:t>サイズ程度が必要です。</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51</a:t>
            </a:fld>
            <a:endParaRPr kumimoji="1" lang="ja-JP" altLang="en-US" dirty="0"/>
          </a:p>
        </p:txBody>
      </p:sp>
    </p:spTree>
    <p:extLst>
      <p:ext uri="{BB962C8B-B14F-4D97-AF65-F5344CB8AC3E}">
        <p14:creationId xmlns:p14="http://schemas.microsoft.com/office/powerpoint/2010/main" val="34623781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もちろん</a:t>
            </a:r>
            <a:endParaRPr kumimoji="1" lang="en-US" altLang="ja-JP" dirty="0"/>
          </a:p>
          <a:p>
            <a:r>
              <a:rPr kumimoji="1" lang="ja-JP" altLang="en-US" dirty="0"/>
              <a:t>好感度満点です。</a:t>
            </a:r>
            <a:endParaRPr kumimoji="1" lang="en-US" altLang="ja-JP" dirty="0"/>
          </a:p>
          <a:p>
            <a:endParaRPr kumimoji="1" lang="en-US" altLang="ja-JP" dirty="0"/>
          </a:p>
          <a:p>
            <a:r>
              <a:rPr lang="ja-JP" altLang="en-US" dirty="0">
                <a:solidFill>
                  <a:schemeClr val="bg1">
                    <a:lumMod val="50000"/>
                    <a:lumOff val="50000"/>
                  </a:schemeClr>
                </a:solidFill>
              </a:rPr>
              <a:t>情報を埋込むと、</a:t>
            </a:r>
            <a:endParaRPr lang="en-US" altLang="ja-JP" dirty="0">
              <a:solidFill>
                <a:schemeClr val="bg1">
                  <a:lumMod val="50000"/>
                  <a:lumOff val="50000"/>
                </a:schemeClr>
              </a:solidFill>
            </a:endParaRPr>
          </a:p>
          <a:p>
            <a:r>
              <a:rPr lang="ja-JP" altLang="en-US" dirty="0">
                <a:solidFill>
                  <a:schemeClr val="bg1">
                    <a:lumMod val="50000"/>
                    <a:lumOff val="50000"/>
                  </a:schemeClr>
                </a:solidFill>
              </a:rPr>
              <a:t>じっくり見ることが</a:t>
            </a:r>
            <a:endParaRPr lang="en-US" altLang="ja-JP" dirty="0">
              <a:solidFill>
                <a:schemeClr val="bg1">
                  <a:lumMod val="50000"/>
                  <a:lumOff val="50000"/>
                </a:schemeClr>
              </a:solidFill>
            </a:endParaRPr>
          </a:p>
          <a:p>
            <a:r>
              <a:rPr lang="ja-JP" altLang="en-US" dirty="0">
                <a:solidFill>
                  <a:schemeClr val="bg1">
                    <a:lumMod val="50000"/>
                    <a:lumOff val="50000"/>
                  </a:schemeClr>
                </a:solidFill>
              </a:rPr>
              <a:t>多い。</a:t>
            </a:r>
            <a:endParaRPr kumimoji="1" lang="ja-JP" altLang="en-US" dirty="0">
              <a:solidFill>
                <a:schemeClr val="bg1">
                  <a:lumMod val="50000"/>
                  <a:lumOff val="50000"/>
                </a:schemeClr>
              </a:solidFill>
            </a:endParaRPr>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52</a:t>
            </a:fld>
            <a:endParaRPr kumimoji="1" lang="ja-JP" altLang="en-US" dirty="0"/>
          </a:p>
        </p:txBody>
      </p:sp>
    </p:spTree>
    <p:extLst>
      <p:ext uri="{BB962C8B-B14F-4D97-AF65-F5344CB8AC3E}">
        <p14:creationId xmlns:p14="http://schemas.microsoft.com/office/powerpoint/2010/main" val="12749450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algn="l"/>
            <a:r>
              <a:rPr lang="ja-JP" altLang="en-US" sz="1200" dirty="0"/>
              <a:t>非常に盛り上がった質問タイムでした。</a:t>
            </a:r>
            <a:endParaRPr lang="en-US" altLang="ja-JP" sz="1200" dirty="0"/>
          </a:p>
          <a:p>
            <a:pPr algn="l"/>
            <a:r>
              <a:rPr lang="ja-JP" altLang="en-US" sz="1200" dirty="0"/>
              <a:t>ＭＣの話術はＧＯＯＤでした。</a:t>
            </a:r>
            <a:endParaRPr lang="en-US" altLang="ja-JP" sz="1200" dirty="0"/>
          </a:p>
          <a:p>
            <a:pPr algn="l"/>
            <a:r>
              <a:rPr lang="ja-JP" altLang="en-US" sz="1200" dirty="0" err="1"/>
              <a:t>だっ</a:t>
            </a:r>
            <a:r>
              <a:rPr lang="ja-JP" altLang="en-US" sz="1200" dirty="0"/>
              <a:t>ただ</a:t>
            </a:r>
            <a:r>
              <a:rPr lang="ja-JP" altLang="en-US" sz="1200" dirty="0" err="1"/>
              <a:t>けに</a:t>
            </a:r>
            <a:r>
              <a:rPr lang="ja-JP" altLang="en-US" sz="1200" dirty="0"/>
              <a:t>残念です。いい写真が沢山撮れるはずだったのですが</a:t>
            </a:r>
            <a:r>
              <a:rPr lang="en-US" altLang="ja-JP" sz="1200" dirty="0"/>
              <a:t>…</a:t>
            </a:r>
          </a:p>
          <a:p>
            <a:pPr algn="l"/>
            <a:r>
              <a:rPr lang="ja-JP" altLang="en-US" sz="1200" dirty="0"/>
              <a:t>キャッチフレーズ（大道具）の前で子供と会話すればいいのに！</a:t>
            </a:r>
            <a:endParaRPr lang="en-US" altLang="ja-JP" sz="1200" dirty="0"/>
          </a:p>
          <a:p>
            <a:pPr algn="l"/>
            <a:r>
              <a:rPr lang="ja-JP" altLang="en-US" sz="1200" dirty="0"/>
              <a:t>カメラマンがヘトヘトになって撮った一枚です。</a:t>
            </a:r>
            <a:endParaRPr lang="en-US" altLang="ja-JP" sz="1200" dirty="0"/>
          </a:p>
          <a:p>
            <a:pPr algn="l"/>
            <a:r>
              <a:rPr kumimoji="1" lang="ja-JP" altLang="en-US" dirty="0"/>
              <a:t>ひょっとすると、この質問タイムが、新聞記事用の写真撮影のベストにもなったかもしれないです。</a:t>
            </a:r>
            <a:endParaRPr kumimoji="1" lang="en-US" altLang="ja-JP" dirty="0"/>
          </a:p>
          <a:p>
            <a:pPr algn="l"/>
            <a:endParaRPr kumimoji="1" lang="en-US" altLang="ja-JP" dirty="0"/>
          </a:p>
          <a:p>
            <a:pPr algn="l"/>
            <a:r>
              <a:rPr kumimoji="1" lang="ja-JP" altLang="en-US" dirty="0"/>
              <a:t>事前の打ち合わせが無かったのが残念でなりません！</a:t>
            </a:r>
            <a:endParaRPr kumimoji="1" lang="en-US" altLang="ja-JP" dirty="0"/>
          </a:p>
          <a:p>
            <a:pPr algn="l"/>
            <a:endParaRPr kumimoji="1" lang="en-US" altLang="ja-JP" dirty="0"/>
          </a:p>
          <a:p>
            <a:pPr algn="l"/>
            <a:r>
              <a:rPr kumimoji="1" lang="ja-JP" altLang="en-US" dirty="0"/>
              <a:t>市松模様を用意してやるとかもしてみたい。</a:t>
            </a:r>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53</a:t>
            </a:fld>
            <a:endParaRPr kumimoji="1" lang="ja-JP" altLang="en-US" dirty="0"/>
          </a:p>
        </p:txBody>
      </p:sp>
    </p:spTree>
    <p:extLst>
      <p:ext uri="{BB962C8B-B14F-4D97-AF65-F5344CB8AC3E}">
        <p14:creationId xmlns:p14="http://schemas.microsoft.com/office/powerpoint/2010/main" val="1296145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latin typeface="HG創英角ｺﾞｼｯｸUB" pitchFamily="49" charset="-128"/>
                <a:ea typeface="HG創英角ｺﾞｼｯｸUB" pitchFamily="49" charset="-128"/>
              </a:rPr>
              <a:t>今日のテーマが新一郎先生とこどもなら</a:t>
            </a:r>
            <a:endParaRPr lang="en-US" altLang="ja-JP" sz="1200" dirty="0">
              <a:latin typeface="HG創英角ｺﾞｼｯｸUB" pitchFamily="49" charset="-128"/>
              <a:ea typeface="HG創英角ｺﾞｼｯｸUB" pitchFamily="49" charset="-128"/>
            </a:endParaRPr>
          </a:p>
          <a:p>
            <a:r>
              <a:rPr lang="ja-JP" altLang="en-US" sz="1200" dirty="0">
                <a:latin typeface="HG創英角ｺﾞｼｯｸUB" pitchFamily="49" charset="-128"/>
                <a:ea typeface="HG創英角ｺﾞｼｯｸUB" pitchFamily="49" charset="-128"/>
              </a:rPr>
              <a:t>拾ったら必ず先生に見せ行くストーリーを作り</a:t>
            </a:r>
            <a:endParaRPr lang="en-US" altLang="ja-JP" sz="1200" dirty="0">
              <a:latin typeface="HG創英角ｺﾞｼｯｸUB" pitchFamily="49" charset="-128"/>
              <a:ea typeface="HG創英角ｺﾞｼｯｸUB" pitchFamily="49" charset="-128"/>
            </a:endParaRPr>
          </a:p>
          <a:p>
            <a:r>
              <a:rPr lang="ja-JP" altLang="en-US" sz="1200" dirty="0">
                <a:latin typeface="HG創英角ｺﾞｼｯｸUB" pitchFamily="49" charset="-128"/>
                <a:ea typeface="HG創英角ｺﾞｼｯｸUB" pitchFamily="49" charset="-128"/>
              </a:rPr>
              <a:t>カメラマンに事前に伝えておくことです。</a:t>
            </a:r>
            <a:endParaRPr kumimoji="1" lang="en-US" altLang="ja-JP" sz="1200" dirty="0">
              <a:latin typeface="HG創英角ｺﾞｼｯｸUB" pitchFamily="49" charset="-128"/>
              <a:ea typeface="HG創英角ｺﾞｼｯｸUB" pitchFamily="49" charset="-128"/>
            </a:endParaRPr>
          </a:p>
          <a:p>
            <a:r>
              <a:rPr lang="ja-JP" altLang="en-US" sz="1200" dirty="0">
                <a:latin typeface="HG創英角ｺﾞｼｯｸUB" pitchFamily="49" charset="-128"/>
                <a:ea typeface="HG創英角ｺﾞｼｯｸUB" pitchFamily="49" charset="-128"/>
              </a:rPr>
              <a:t>カメラマンが右往左往しなくて済みます。</a:t>
            </a:r>
            <a:endParaRPr kumimoji="1" lang="ja-JP" altLang="en-US" sz="1400" dirty="0">
              <a:latin typeface="HG創英角ｺﾞｼｯｸUB" pitchFamily="49" charset="-128"/>
              <a:ea typeface="HG創英角ｺﾞｼｯｸUB" pitchFamily="49" charset="-128"/>
            </a:endParaRPr>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2014/10/30</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54</a:t>
            </a:fld>
            <a:endParaRPr kumimoji="1" lang="ja-JP" altLang="en-US"/>
          </a:p>
        </p:txBody>
      </p:sp>
    </p:spTree>
    <p:extLst>
      <p:ext uri="{BB962C8B-B14F-4D97-AF65-F5344CB8AC3E}">
        <p14:creationId xmlns:p14="http://schemas.microsoft.com/office/powerpoint/2010/main" val="368955877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latin typeface="HG創英角ｺﾞｼｯｸUB" panose="020B0909000000000000" pitchFamily="49" charset="-128"/>
                <a:ea typeface="HG創英角ｺﾞｼｯｸUB" panose="020B0909000000000000" pitchFamily="49" charset="-128"/>
              </a:rPr>
              <a:t>とにかく</a:t>
            </a:r>
            <a:r>
              <a:rPr lang="en-US" altLang="ja-JP" sz="1200" dirty="0">
                <a:latin typeface="HG創英角ｺﾞｼｯｸUB" panose="020B0909000000000000" pitchFamily="49" charset="-128"/>
                <a:ea typeface="HG創英角ｺﾞｼｯｸUB" panose="020B0909000000000000" pitchFamily="49" charset="-128"/>
              </a:rPr>
              <a:t>【</a:t>
            </a:r>
            <a:r>
              <a:rPr lang="ja-JP" altLang="en-US" sz="1200" dirty="0">
                <a:latin typeface="HG創英角ｺﾞｼｯｸUB" panose="020B0909000000000000" pitchFamily="49" charset="-128"/>
                <a:ea typeface="HG創英角ｺﾞｼｯｸUB" panose="020B0909000000000000" pitchFamily="49" charset="-128"/>
              </a:rPr>
              <a:t>最重要</a:t>
            </a:r>
            <a:r>
              <a:rPr lang="en-US" altLang="ja-JP" sz="1200" dirty="0">
                <a:latin typeface="HG創英角ｺﾞｼｯｸUB" panose="020B0909000000000000" pitchFamily="49" charset="-128"/>
                <a:ea typeface="HG創英角ｺﾞｼｯｸUB" panose="020B0909000000000000" pitchFamily="49" charset="-128"/>
              </a:rPr>
              <a:t>】</a:t>
            </a:r>
            <a:r>
              <a:rPr lang="ja-JP" altLang="en-US" sz="1200" dirty="0" err="1">
                <a:latin typeface="HG創英角ｺﾞｼｯｸUB" panose="020B0909000000000000" pitchFamily="49" charset="-128"/>
                <a:ea typeface="HG創英角ｺﾞｼｯｸUB" panose="020B0909000000000000" pitchFamily="49" charset="-128"/>
              </a:rPr>
              <a:t>なのは</a:t>
            </a:r>
            <a:endParaRPr lang="en-US" altLang="ja-JP" sz="1200" dirty="0">
              <a:latin typeface="HG創英角ｺﾞｼｯｸUB" panose="020B0909000000000000" pitchFamily="49" charset="-128"/>
              <a:ea typeface="HG創英角ｺﾞｼｯｸUB" panose="020B0909000000000000" pitchFamily="49" charset="-128"/>
            </a:endParaRPr>
          </a:p>
          <a:p>
            <a:r>
              <a:rPr lang="ja-JP" altLang="en-US" sz="1200" dirty="0">
                <a:latin typeface="HG創英角ｺﾞｼｯｸUB" panose="020B0909000000000000" pitchFamily="49" charset="-128"/>
                <a:ea typeface="HG創英角ｺﾞｼｯｸUB" panose="020B0909000000000000" pitchFamily="49" charset="-128"/>
              </a:rPr>
              <a:t>カメラマンと事前の打ち合わせをして、撮りどころのポイントを伝えること！です。</a:t>
            </a:r>
            <a:endParaRPr lang="en-US" altLang="ja-JP" sz="1200" dirty="0">
              <a:latin typeface="HG創英角ｺﾞｼｯｸUB" panose="020B0909000000000000" pitchFamily="49" charset="-128"/>
              <a:ea typeface="HG創英角ｺﾞｼｯｸUB" panose="020B0909000000000000" pitchFamily="49" charset="-128"/>
            </a:endParaRPr>
          </a:p>
          <a:p>
            <a:r>
              <a:rPr lang="ja-JP" altLang="en-US" sz="1200" dirty="0">
                <a:latin typeface="HG創英角ｺﾞｼｯｸUB" panose="020B0909000000000000" pitchFamily="49" charset="-128"/>
                <a:ea typeface="HG創英角ｺﾞｼｯｸUB" panose="020B0909000000000000" pitchFamily="49" charset="-128"/>
              </a:rPr>
              <a:t>また、取材の記者の方にも、そのポイントを事前に伝える。</a:t>
            </a:r>
            <a:endParaRPr lang="en-US" altLang="ja-JP" sz="1200" dirty="0">
              <a:latin typeface="HG創英角ｺﾞｼｯｸUB" panose="020B0909000000000000" pitchFamily="49" charset="-128"/>
              <a:ea typeface="HG創英角ｺﾞｼｯｸUB" panose="020B0909000000000000" pitchFamily="49" charset="-128"/>
            </a:endParaRPr>
          </a:p>
          <a:p>
            <a:r>
              <a:rPr lang="ja-JP" altLang="en-US" sz="1200" dirty="0">
                <a:latin typeface="HG創英角ｺﾞｼｯｸUB" panose="020B0909000000000000" pitchFamily="49" charset="-128"/>
                <a:ea typeface="HG創英角ｺﾞｼｯｸUB" panose="020B0909000000000000" pitchFamily="49" charset="-128"/>
              </a:rPr>
              <a:t>あるいは、「こんな流れのイベントですけど、写しどころは何処になりますか？」と意見を聞くのも大いに結構です。◆</a:t>
            </a:r>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55</a:t>
            </a:fld>
            <a:endParaRPr kumimoji="1" lang="ja-JP" altLang="en-US"/>
          </a:p>
        </p:txBody>
      </p:sp>
    </p:spTree>
    <p:extLst>
      <p:ext uri="{BB962C8B-B14F-4D97-AF65-F5344CB8AC3E}">
        <p14:creationId xmlns:p14="http://schemas.microsoft.com/office/powerpoint/2010/main" val="19599060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さんざんな厨川所長ですが。</a:t>
            </a:r>
            <a:endParaRPr lang="en-US" altLang="ja-JP" sz="1200" dirty="0"/>
          </a:p>
          <a:p>
            <a:r>
              <a:rPr lang="ja-JP" altLang="en-US" sz="1200" dirty="0"/>
              <a:t>こんな偶然の産物を作るテクニックをもっています。</a:t>
            </a:r>
            <a:endParaRPr lang="en-US" altLang="ja-JP" sz="1200" dirty="0"/>
          </a:p>
          <a:p>
            <a:endParaRPr lang="en-US" altLang="ja-JP" sz="1200" dirty="0"/>
          </a:p>
          <a:p>
            <a:r>
              <a:rPr lang="ja-JP" altLang="en-US" sz="1200" dirty="0"/>
              <a:t>ウォーキング前の話に飽きた子どもたちが、</a:t>
            </a:r>
            <a:endParaRPr lang="en-US" altLang="ja-JP" sz="1200" dirty="0"/>
          </a:p>
          <a:p>
            <a:r>
              <a:rPr lang="ja-JP" altLang="en-US" sz="1200" dirty="0"/>
              <a:t>速く歩こうよ！</a:t>
            </a:r>
            <a:endParaRPr lang="en-US" altLang="ja-JP" sz="1200" dirty="0"/>
          </a:p>
          <a:p>
            <a:r>
              <a:rPr lang="ja-JP" altLang="en-US" sz="1200" dirty="0"/>
              <a:t>鉄板の滑りを確認する子！</a:t>
            </a:r>
            <a:endParaRPr lang="en-US" altLang="ja-JP" sz="1200" dirty="0"/>
          </a:p>
          <a:p>
            <a:r>
              <a:rPr lang="ja-JP" altLang="en-US" sz="1200" dirty="0"/>
              <a:t>砂利いじりの子！</a:t>
            </a:r>
            <a:endParaRPr lang="en-US" altLang="ja-JP" sz="1200" dirty="0"/>
          </a:p>
          <a:p>
            <a:r>
              <a:rPr lang="ja-JP" altLang="en-US" sz="1200" dirty="0"/>
              <a:t>おじさん何</a:t>
            </a:r>
            <a:r>
              <a:rPr lang="ja-JP" altLang="en-US" sz="1200" dirty="0" err="1"/>
              <a:t>撮ってんの</a:t>
            </a:r>
            <a:r>
              <a:rPr lang="ja-JP" altLang="en-US" sz="1200" dirty="0"/>
              <a:t>的な子！</a:t>
            </a:r>
            <a:endParaRPr lang="en-US" altLang="ja-JP" sz="1200" dirty="0"/>
          </a:p>
          <a:p>
            <a:r>
              <a:rPr lang="ja-JP" altLang="en-US" sz="1200" dirty="0"/>
              <a:t>あんた、いつまで</a:t>
            </a:r>
            <a:r>
              <a:rPr lang="ja-JP" altLang="en-US" sz="1200" dirty="0" err="1"/>
              <a:t>しゃべってんの</a:t>
            </a:r>
            <a:r>
              <a:rPr lang="ja-JP" altLang="en-US" sz="1200" dirty="0"/>
              <a:t>的な子！</a:t>
            </a:r>
            <a:endParaRPr lang="en-US" altLang="ja-JP" sz="1200" dirty="0"/>
          </a:p>
          <a:p>
            <a:r>
              <a:rPr lang="ja-JP" altLang="en-US" sz="1200" dirty="0"/>
              <a:t>みんなてんでバラバラな動きをしていて楽しいです。</a:t>
            </a:r>
            <a:endParaRPr lang="en-US" altLang="ja-JP" sz="1200" dirty="0"/>
          </a:p>
          <a:p>
            <a:r>
              <a:rPr lang="ja-JP" altLang="en-US" sz="1200" dirty="0"/>
              <a:t>そこに真剣に熱弁している所長のギャップが実にコミカルで宝物の一枚です。</a:t>
            </a:r>
            <a:endParaRPr lang="en-US" altLang="ja-JP" sz="1200" dirty="0"/>
          </a:p>
          <a:p>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HG創英角ｺﾞｼｯｸUB" pitchFamily="49" charset="-128"/>
                <a:ea typeface="HG創英角ｺﾞｼｯｸUB" pitchFamily="49" charset="-128"/>
              </a:rPr>
              <a:t>飽きてきたこどもは、自然体撮影のチャンス！です。</a:t>
            </a:r>
            <a:r>
              <a:rPr lang="ja-JP" altLang="en-US" sz="1200" dirty="0" err="1"/>
              <a:t>まっった</a:t>
            </a:r>
            <a:r>
              <a:rPr lang="ja-JP" altLang="en-US" sz="1200" dirty="0"/>
              <a:t>くもって、自然体にはかないません。</a:t>
            </a:r>
            <a:endParaRPr lang="en-US" altLang="ja-JP" sz="1200" dirty="0"/>
          </a:p>
          <a:p>
            <a:r>
              <a:rPr lang="ja-JP" altLang="en-US" sz="1200" dirty="0">
                <a:latin typeface="HG創英角ｺﾞｼｯｸUB" pitchFamily="49" charset="-128"/>
                <a:ea typeface="HG創英角ｺﾞｼｯｸUB" pitchFamily="49" charset="-128"/>
              </a:rPr>
              <a:t>カメラマンは決して気を抜いてはいけません！◆</a:t>
            </a:r>
            <a:endParaRPr lang="en-US" altLang="ja-JP" sz="1200" dirty="0"/>
          </a:p>
          <a:p>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a:t>
            </a:r>
            <a:r>
              <a:rPr lang="en-US" altLang="ja-JP" sz="1200" dirty="0"/>
              <a:t>http://urado.dousetsu.com/20111118_meguro_tunnel.html</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56</a:t>
            </a:fld>
            <a:endParaRPr kumimoji="1" lang="ja-JP" altLang="en-US"/>
          </a:p>
        </p:txBody>
      </p:sp>
    </p:spTree>
    <p:extLst>
      <p:ext uri="{BB962C8B-B14F-4D97-AF65-F5344CB8AC3E}">
        <p14:creationId xmlns:p14="http://schemas.microsoft.com/office/powerpoint/2010/main" val="5022558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sz="1200" b="0" dirty="0">
                <a:effectLst/>
                <a:latin typeface="HGP創英角ｺﾞｼｯｸUB" panose="020B0900000000000000" pitchFamily="50" charset="-128"/>
                <a:ea typeface="HGP創英角ｺﾞｼｯｸUB" panose="020B0900000000000000" pitchFamily="50" charset="-128"/>
              </a:rPr>
              <a:t>工事写真とイベント写真の大きな違い</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lang="ja-JP" altLang="en-US" sz="1200" dirty="0"/>
              <a:t>工事写真の撮り方とイベント写真の撮り方を一緒に考えていませんか？</a:t>
            </a:r>
            <a:endParaRPr kumimoji="1" lang="ja-JP" altLang="en-US" sz="1000"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57</a:t>
            </a:fld>
            <a:endParaRPr kumimoji="1" lang="ja-JP" altLang="en-US"/>
          </a:p>
        </p:txBody>
      </p:sp>
    </p:spTree>
    <p:extLst>
      <p:ext uri="{BB962C8B-B14F-4D97-AF65-F5344CB8AC3E}">
        <p14:creationId xmlns:p14="http://schemas.microsoft.com/office/powerpoint/2010/main" val="253924812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latin typeface="HG創英角ｺﾞｼｯｸUB" panose="020B0909000000000000" pitchFamily="49" charset="-128"/>
                <a:ea typeface="HG創英角ｺﾞｼｯｸUB" panose="020B0909000000000000" pitchFamily="49" charset="-128"/>
              </a:rPr>
              <a:t>捨てることから始まる写真の選び方</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58</a:t>
            </a:fld>
            <a:endParaRPr kumimoji="1" lang="ja-JP" altLang="en-US"/>
          </a:p>
        </p:txBody>
      </p:sp>
    </p:spTree>
    <p:extLst>
      <p:ext uri="{BB962C8B-B14F-4D97-AF65-F5344CB8AC3E}">
        <p14:creationId xmlns:p14="http://schemas.microsoft.com/office/powerpoint/2010/main" val="299201678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latin typeface="HG創英角ｺﾞｼｯｸUB" panose="020B0909000000000000" pitchFamily="49" charset="-128"/>
                <a:ea typeface="HG創英角ｺﾞｼｯｸUB" panose="020B0909000000000000" pitchFamily="49" charset="-128"/>
              </a:rPr>
              <a:t>「啓蒙」という言葉は使えない！</a:t>
            </a:r>
            <a:endParaRPr lang="en-US" altLang="ja-JP" sz="1200" dirty="0">
              <a:latin typeface="HG創英角ｺﾞｼｯｸUB" panose="020B0909000000000000" pitchFamily="49" charset="-128"/>
              <a:ea typeface="HG創英角ｺﾞｼｯｸUB" panose="020B0909000000000000" pitchFamily="49" charset="-128"/>
            </a:endParaRPr>
          </a:p>
          <a:p>
            <a:endParaRPr lang="en-US" altLang="ja-JP" b="1" dirty="0"/>
          </a:p>
          <a:p>
            <a:r>
              <a:rPr lang="ja-JP" altLang="en-US" b="1" dirty="0"/>
              <a:t>音読み</a:t>
            </a:r>
          </a:p>
          <a:p>
            <a:r>
              <a:rPr lang="ja-JP" altLang="en-US" dirty="0">
                <a:hlinkClick r:id="rId3"/>
              </a:rPr>
              <a:t>ボウ</a:t>
            </a:r>
            <a:r>
              <a:rPr lang="ja-JP" altLang="en-US" dirty="0">
                <a:hlinkClick r:id="rId4"/>
              </a:rPr>
              <a:t>モウ</a:t>
            </a:r>
            <a:r>
              <a:rPr lang="ja-JP" altLang="en-US" b="1" dirty="0"/>
              <a:t>訓読み</a:t>
            </a:r>
          </a:p>
          <a:p>
            <a:r>
              <a:rPr lang="ja-JP" altLang="en-US" dirty="0">
                <a:hlinkClick r:id="rId5"/>
              </a:rPr>
              <a:t>おお（う）</a:t>
            </a:r>
            <a:r>
              <a:rPr lang="ja-JP" altLang="en-US" dirty="0">
                <a:hlinkClick r:id="rId6"/>
              </a:rPr>
              <a:t>くら（い）</a:t>
            </a:r>
            <a:r>
              <a:rPr lang="ja-JP" altLang="en-US" dirty="0">
                <a:hlinkClick r:id="rId7"/>
              </a:rPr>
              <a:t>こうむ（る）</a:t>
            </a:r>
            <a:endParaRPr lang="en-US" altLang="ja-JP" dirty="0"/>
          </a:p>
          <a:p>
            <a:endParaRPr lang="en-US" altLang="ja-JP" dirty="0">
              <a:hlinkClick r:id="rId8"/>
            </a:endParaRPr>
          </a:p>
          <a:p>
            <a:r>
              <a:rPr lang="ja-JP" altLang="en-US" dirty="0">
                <a:hlinkClick r:id="rId8"/>
              </a:rPr>
              <a:t>狐裘蒙戎（こきゅうもうじゅう）</a:t>
            </a:r>
            <a:endParaRPr lang="en-US" altLang="ja-JP" dirty="0"/>
          </a:p>
          <a:p>
            <a:r>
              <a:rPr lang="ja-JP" altLang="en-US" dirty="0">
                <a:hlinkClick r:id="rId9"/>
              </a:rPr>
              <a:t>呉下阿蒙（ごかのあもう）</a:t>
            </a:r>
            <a:endParaRPr lang="en-US" altLang="ja-JP" dirty="0"/>
          </a:p>
          <a:p>
            <a:r>
              <a:rPr lang="ja-JP" altLang="en-US" dirty="0">
                <a:hlinkClick r:id="rId10"/>
              </a:rPr>
              <a:t>無知蒙昧（むちもうまい）</a:t>
            </a:r>
            <a:endParaRPr kumimoji="1" lang="ja-JP" altLang="ja-JP" sz="1200" kern="1200" dirty="0">
              <a:solidFill>
                <a:schemeClr val="tx1"/>
              </a:solidFill>
              <a:latin typeface="+mn-lt"/>
              <a:ea typeface="+mn-ea"/>
              <a:cs typeface="+mn-cs"/>
            </a:endParaRPr>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59</a:t>
            </a:fld>
            <a:endParaRPr kumimoji="1" lang="ja-JP" altLang="en-US"/>
          </a:p>
        </p:txBody>
      </p:sp>
    </p:spTree>
    <p:extLst>
      <p:ext uri="{BB962C8B-B14F-4D97-AF65-F5344CB8AC3E}">
        <p14:creationId xmlns:p14="http://schemas.microsoft.com/office/powerpoint/2010/main" val="2992016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では、イベント写真の場合はこうなります。</a:t>
            </a:r>
            <a:endParaRPr kumimoji="1" lang="en-US" altLang="ja-JP" dirty="0"/>
          </a:p>
          <a:p>
            <a:r>
              <a:rPr kumimoji="1" lang="ja-JP" altLang="en-US" dirty="0"/>
              <a:t>力の向きが逆になります。</a:t>
            </a:r>
            <a:endParaRPr kumimoji="1" lang="en-US" altLang="ja-JP" dirty="0"/>
          </a:p>
          <a:p>
            <a:r>
              <a:rPr kumimoji="1" lang="ja-JP" altLang="en-US" dirty="0"/>
              <a:t>大きな違いです。</a:t>
            </a:r>
            <a:endParaRPr kumimoji="1" lang="en-US" altLang="ja-JP" dirty="0"/>
          </a:p>
          <a:p>
            <a:r>
              <a:rPr kumimoji="1" lang="ja-JP" altLang="en-US" dirty="0"/>
              <a:t>かっこよく言えば、</a:t>
            </a:r>
            <a:r>
              <a:rPr kumimoji="1" lang="en-US" altLang="ja-JP" dirty="0"/>
              <a:t>”</a:t>
            </a:r>
            <a:r>
              <a:rPr kumimoji="1" lang="ja-JP" altLang="en-US" dirty="0"/>
              <a:t>見せるより魅せる</a:t>
            </a:r>
            <a:r>
              <a:rPr kumimoji="1" lang="en-US" altLang="ja-JP" dirty="0"/>
              <a:t>”</a:t>
            </a:r>
            <a:r>
              <a:rPr kumimoji="1" lang="ja-JP" altLang="en-US" dirty="0"/>
              <a:t>なのです。</a:t>
            </a:r>
            <a:endParaRPr kumimoji="1" lang="en-US" altLang="ja-JP" dirty="0"/>
          </a:p>
          <a:p>
            <a:r>
              <a:rPr kumimoji="1" lang="ja-JP" altLang="en-US" dirty="0"/>
              <a:t>◆</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latin typeface="HG創英角ｺﾞｼｯｸUB" panose="020B0909000000000000" pitchFamily="49" charset="-128"/>
                <a:ea typeface="HG創英角ｺﾞｼｯｸUB" panose="020B0909000000000000" pitchFamily="49" charset="-128"/>
              </a:rPr>
              <a:t>「啓蒙」という言葉は使えない！</a:t>
            </a:r>
            <a:endParaRPr lang="en-US" altLang="ja-JP" sz="1200" dirty="0">
              <a:latin typeface="HG創英角ｺﾞｼｯｸUB" panose="020B0909000000000000" pitchFamily="49" charset="-128"/>
              <a:ea typeface="HG創英角ｺﾞｼｯｸUB" panose="020B0909000000000000" pitchFamily="49" charset="-128"/>
            </a:endParaRPr>
          </a:p>
          <a:p>
            <a:endParaRPr kumimoji="1" lang="en-US" altLang="ja-JP" sz="1200" b="1" kern="1200" dirty="0">
              <a:solidFill>
                <a:schemeClr val="tx1"/>
              </a:solidFill>
              <a:latin typeface="HG創英角ｺﾞｼｯｸUB" panose="020B0909000000000000" pitchFamily="49" charset="-128"/>
              <a:ea typeface="HG創英角ｺﾞｼｯｸUB" panose="020B0909000000000000" pitchFamily="49" charset="-128"/>
              <a:cs typeface="+mn-cs"/>
            </a:endParaRPr>
          </a:p>
          <a:p>
            <a:r>
              <a:rPr kumimoji="1" lang="ja-JP" altLang="ja-JP" sz="1200" b="1" kern="1200" dirty="0">
                <a:solidFill>
                  <a:schemeClr val="tx1"/>
                </a:solidFill>
                <a:latin typeface="+mn-lt"/>
                <a:ea typeface="+mn-ea"/>
                <a:cs typeface="+mn-cs"/>
              </a:rPr>
              <a:t>中華思想</a:t>
            </a:r>
            <a:r>
              <a:rPr kumimoji="1" lang="ja-JP" altLang="ja-JP" sz="1200" kern="1200" dirty="0">
                <a:solidFill>
                  <a:schemeClr val="tx1"/>
                </a:solidFill>
                <a:latin typeface="+mn-lt"/>
                <a:ea typeface="+mn-ea"/>
                <a:cs typeface="+mn-cs"/>
              </a:rPr>
              <a:t>（ちゅうかしそう）は、中国が宇宙の中心であり、その文化・思想が神聖なものであると自負する考え方</a:t>
            </a:r>
            <a:endParaRPr kumimoji="1" lang="en-US" altLang="ja-JP" sz="1200" kern="1200" dirty="0">
              <a:solidFill>
                <a:schemeClr val="tx1"/>
              </a:solidFill>
              <a:latin typeface="+mn-lt"/>
              <a:ea typeface="+mn-ea"/>
              <a:cs typeface="+mn-cs"/>
            </a:endParaRPr>
          </a:p>
          <a:p>
            <a:pPr rtl="0"/>
            <a:r>
              <a:rPr kumimoji="1" lang="ja-JP" altLang="ja-JP" sz="1200" b="1" kern="1200" dirty="0">
                <a:solidFill>
                  <a:schemeClr val="tx1"/>
                </a:solidFill>
                <a:latin typeface="+mn-lt"/>
                <a:ea typeface="+mn-ea"/>
                <a:cs typeface="+mn-cs"/>
              </a:rPr>
              <a:t>四夷[</a:t>
            </a:r>
            <a:r>
              <a:rPr kumimoji="1" lang="ja-JP" altLang="ja-JP" sz="1200" b="1" kern="1200" dirty="0">
                <a:solidFill>
                  <a:schemeClr val="tx1"/>
                </a:solidFill>
                <a:latin typeface="+mn-lt"/>
                <a:ea typeface="+mn-ea"/>
                <a:cs typeface="+mn-cs"/>
                <a:hlinkClick r:id="rId3" tooltip="節を編集: 四夷"/>
              </a:rPr>
              <a:t>編集</a:t>
            </a:r>
            <a:r>
              <a:rPr kumimoji="1" lang="ja-JP" altLang="ja-JP" sz="1200" b="1" kern="1200" dirty="0">
                <a:solidFill>
                  <a:schemeClr val="tx1"/>
                </a:solidFill>
                <a:latin typeface="+mn-lt"/>
                <a:ea typeface="+mn-ea"/>
                <a:cs typeface="+mn-cs"/>
              </a:rPr>
              <a:t>]</a:t>
            </a:r>
          </a:p>
          <a:p>
            <a:pPr rtl="0"/>
            <a:r>
              <a:rPr kumimoji="1" lang="ja-JP" altLang="ja-JP" sz="1200" kern="1200" dirty="0">
                <a:solidFill>
                  <a:schemeClr val="tx1"/>
                </a:solidFill>
                <a:latin typeface="+mn-lt"/>
                <a:ea typeface="+mn-ea"/>
                <a:cs typeface="+mn-cs"/>
              </a:rPr>
              <a:t>中国人の考える中華思想では、「自分たちが世界の中心であり、離れたところの人間は愚かで服も着用しなかったり獣の皮だったりし、秩序もない」ということから、四方の異民族について</a:t>
            </a:r>
            <a:r>
              <a:rPr kumimoji="1" lang="ja-JP" altLang="ja-JP" sz="1200" b="1" kern="1200" dirty="0">
                <a:solidFill>
                  <a:schemeClr val="tx1"/>
                </a:solidFill>
                <a:latin typeface="+mn-lt"/>
                <a:ea typeface="+mn-ea"/>
                <a:cs typeface="+mn-cs"/>
                <a:hlinkClick r:id="rId4" tooltip="四夷"/>
              </a:rPr>
              <a:t>四夷</a:t>
            </a:r>
            <a:r>
              <a:rPr kumimoji="1" lang="ja-JP" altLang="ja-JP" sz="1200" kern="1200" dirty="0">
                <a:solidFill>
                  <a:schemeClr val="tx1"/>
                </a:solidFill>
                <a:latin typeface="+mn-lt"/>
                <a:ea typeface="+mn-ea"/>
                <a:cs typeface="+mn-cs"/>
              </a:rPr>
              <a:t>という</a:t>
            </a:r>
            <a:r>
              <a:rPr kumimoji="1" lang="ja-JP" altLang="ja-JP" sz="1200" kern="1200" dirty="0">
                <a:solidFill>
                  <a:schemeClr val="tx1"/>
                </a:solidFill>
                <a:latin typeface="+mn-lt"/>
                <a:ea typeface="+mn-ea"/>
                <a:cs typeface="+mn-cs"/>
                <a:hlinkClick r:id="rId5" tooltip="蔑称"/>
              </a:rPr>
              <a:t>蔑称</a:t>
            </a:r>
            <a:r>
              <a:rPr kumimoji="1" lang="ja-JP" altLang="ja-JP" sz="1200" kern="1200" dirty="0">
                <a:solidFill>
                  <a:schemeClr val="tx1"/>
                </a:solidFill>
                <a:latin typeface="+mn-lt"/>
                <a:ea typeface="+mn-ea"/>
                <a:cs typeface="+mn-cs"/>
              </a:rPr>
              <a:t>を付けた</a:t>
            </a:r>
            <a:r>
              <a:rPr kumimoji="1" lang="ja-JP" altLang="ja-JP" sz="1200" kern="1200" baseline="30000" dirty="0">
                <a:solidFill>
                  <a:schemeClr val="tx1"/>
                </a:solidFill>
                <a:latin typeface="+mn-lt"/>
                <a:ea typeface="+mn-ea"/>
                <a:cs typeface="+mn-cs"/>
                <a:hlinkClick r:id="rId6"/>
              </a:rPr>
              <a:t>[4]</a:t>
            </a:r>
            <a:r>
              <a:rPr kumimoji="1" lang="ja-JP" altLang="ja-JP" sz="1200" kern="1200" dirty="0">
                <a:solidFill>
                  <a:schemeClr val="tx1"/>
                </a:solidFill>
                <a:latin typeface="+mn-lt"/>
                <a:ea typeface="+mn-ea"/>
                <a:cs typeface="+mn-cs"/>
              </a:rPr>
              <a:t>。</a:t>
            </a:r>
          </a:p>
          <a:p>
            <a:pPr rtl="0"/>
            <a:r>
              <a:rPr kumimoji="1" lang="ja-JP" altLang="ja-JP" sz="1200" kern="1200" dirty="0">
                <a:solidFill>
                  <a:schemeClr val="tx1"/>
                </a:solidFill>
                <a:latin typeface="+mn-lt"/>
                <a:ea typeface="+mn-ea"/>
                <a:cs typeface="+mn-cs"/>
                <a:hlinkClick r:id="rId7" tooltip="東夷"/>
              </a:rPr>
              <a:t>東夷</a:t>
            </a:r>
            <a:r>
              <a:rPr kumimoji="1" lang="ja-JP" altLang="ja-JP" sz="1200" kern="1200" dirty="0">
                <a:solidFill>
                  <a:schemeClr val="tx1"/>
                </a:solidFill>
                <a:latin typeface="+mn-lt"/>
                <a:ea typeface="+mn-ea"/>
                <a:cs typeface="+mn-cs"/>
              </a:rPr>
              <a:t>（とうい） - 古代は漠然と中国大陸沿岸部、後には</a:t>
            </a:r>
            <a:r>
              <a:rPr kumimoji="1" lang="ja-JP" altLang="ja-JP" sz="1200" kern="1200" dirty="0">
                <a:solidFill>
                  <a:schemeClr val="tx1"/>
                </a:solidFill>
                <a:latin typeface="+mn-lt"/>
                <a:ea typeface="+mn-ea"/>
                <a:cs typeface="+mn-cs"/>
                <a:hlinkClick r:id="rId8" tooltip="日本"/>
              </a:rPr>
              <a:t>日本</a:t>
            </a:r>
            <a:r>
              <a:rPr kumimoji="1" lang="ja-JP" altLang="ja-JP" sz="1200" kern="1200" dirty="0">
                <a:solidFill>
                  <a:schemeClr val="tx1"/>
                </a:solidFill>
                <a:latin typeface="+mn-lt"/>
                <a:ea typeface="+mn-ea"/>
                <a:cs typeface="+mn-cs"/>
              </a:rPr>
              <a:t>・</a:t>
            </a:r>
            <a:r>
              <a:rPr kumimoji="1" lang="ja-JP" altLang="ja-JP" sz="1200" kern="1200" dirty="0">
                <a:solidFill>
                  <a:schemeClr val="tx1"/>
                </a:solidFill>
                <a:latin typeface="+mn-lt"/>
                <a:ea typeface="+mn-ea"/>
                <a:cs typeface="+mn-cs"/>
                <a:hlinkClick r:id="rId9" tooltip="朝鮮"/>
              </a:rPr>
              <a:t>朝鮮</a:t>
            </a:r>
            <a:r>
              <a:rPr kumimoji="1" lang="ja-JP" altLang="ja-JP" sz="1200" kern="1200" dirty="0">
                <a:solidFill>
                  <a:schemeClr val="tx1"/>
                </a:solidFill>
                <a:latin typeface="+mn-lt"/>
                <a:ea typeface="+mn-ea"/>
                <a:cs typeface="+mn-cs"/>
              </a:rPr>
              <a:t>などの東方諸国。貉</a:t>
            </a:r>
            <a:r>
              <a:rPr kumimoji="1" lang="ja-JP" altLang="en-US" sz="1200" kern="1200" dirty="0">
                <a:solidFill>
                  <a:schemeClr val="tx1"/>
                </a:solidFill>
                <a:latin typeface="+mn-lt"/>
                <a:ea typeface="+mn-ea"/>
                <a:cs typeface="+mn-cs"/>
              </a:rPr>
              <a:t>（ムジナ）</a:t>
            </a:r>
            <a:r>
              <a:rPr kumimoji="1" lang="ja-JP" altLang="ja-JP" sz="1200" kern="1200" dirty="0">
                <a:solidFill>
                  <a:schemeClr val="tx1"/>
                </a:solidFill>
                <a:latin typeface="+mn-lt"/>
                <a:ea typeface="+mn-ea"/>
                <a:cs typeface="+mn-cs"/>
              </a:rPr>
              <a:t>の同類。</a:t>
            </a:r>
          </a:p>
          <a:p>
            <a:pPr rtl="0"/>
            <a:r>
              <a:rPr kumimoji="1" lang="ja-JP" altLang="ja-JP" sz="1200" kern="1200" dirty="0">
                <a:solidFill>
                  <a:schemeClr val="tx1"/>
                </a:solidFill>
                <a:latin typeface="+mn-lt"/>
                <a:ea typeface="+mn-ea"/>
                <a:cs typeface="+mn-cs"/>
                <a:hlinkClick r:id="rId10" tooltip="西戎"/>
              </a:rPr>
              <a:t>西戎</a:t>
            </a:r>
            <a:r>
              <a:rPr kumimoji="1" lang="ja-JP" altLang="ja-JP" sz="1200" kern="1200" dirty="0">
                <a:solidFill>
                  <a:schemeClr val="tx1"/>
                </a:solidFill>
                <a:latin typeface="+mn-lt"/>
                <a:ea typeface="+mn-ea"/>
                <a:cs typeface="+mn-cs"/>
              </a:rPr>
              <a:t>（せいじゅう） - 所謂</a:t>
            </a:r>
            <a:r>
              <a:rPr kumimoji="1" lang="ja-JP" altLang="ja-JP" sz="1200" kern="1200" dirty="0">
                <a:solidFill>
                  <a:schemeClr val="tx1"/>
                </a:solidFill>
                <a:latin typeface="+mn-lt"/>
                <a:ea typeface="+mn-ea"/>
                <a:cs typeface="+mn-cs"/>
                <a:hlinkClick r:id="rId11" tooltip="西域"/>
              </a:rPr>
              <a:t>西域</a:t>
            </a:r>
            <a:r>
              <a:rPr kumimoji="1" lang="ja-JP" altLang="ja-JP" sz="1200" kern="1200" dirty="0">
                <a:solidFill>
                  <a:schemeClr val="tx1"/>
                </a:solidFill>
                <a:latin typeface="+mn-lt"/>
                <a:ea typeface="+mn-ea"/>
                <a:cs typeface="+mn-cs"/>
              </a:rPr>
              <a:t>と呼ばれた諸国など。羊を放牧する人で、人と羊の同類。春秋戦国時代は</a:t>
            </a:r>
            <a:r>
              <a:rPr kumimoji="1" lang="ja-JP" altLang="ja-JP" sz="1200" kern="1200" dirty="0">
                <a:solidFill>
                  <a:schemeClr val="tx1"/>
                </a:solidFill>
                <a:latin typeface="+mn-lt"/>
                <a:ea typeface="+mn-ea"/>
                <a:cs typeface="+mn-cs"/>
                <a:hlinkClick r:id="rId12" tooltip="秦"/>
              </a:rPr>
              <a:t>秦</a:t>
            </a:r>
            <a:r>
              <a:rPr kumimoji="1" lang="ja-JP" altLang="ja-JP" sz="1200" kern="1200" dirty="0">
                <a:solidFill>
                  <a:schemeClr val="tx1"/>
                </a:solidFill>
                <a:latin typeface="+mn-lt"/>
                <a:ea typeface="+mn-ea"/>
                <a:cs typeface="+mn-cs"/>
              </a:rPr>
              <a:t>王朝をこれに当てた。（</a:t>
            </a:r>
            <a:r>
              <a:rPr kumimoji="1" lang="ja-JP" altLang="ja-JP" sz="1200" kern="1200" dirty="0">
                <a:solidFill>
                  <a:schemeClr val="tx1"/>
                </a:solidFill>
                <a:latin typeface="+mn-lt"/>
                <a:ea typeface="+mn-ea"/>
                <a:cs typeface="+mn-cs"/>
                <a:hlinkClick r:id="rId13" tooltip="蘇軾"/>
              </a:rPr>
              <a:t>蘇軾</a:t>
            </a:r>
            <a:r>
              <a:rPr kumimoji="1" lang="ja-JP" altLang="ja-JP" sz="1200" kern="1200" dirty="0">
                <a:solidFill>
                  <a:schemeClr val="tx1"/>
                </a:solidFill>
                <a:latin typeface="+mn-lt"/>
                <a:ea typeface="+mn-ea"/>
                <a:cs typeface="+mn-cs"/>
              </a:rPr>
              <a:t>「夷狄論」）</a:t>
            </a:r>
          </a:p>
          <a:p>
            <a:pPr rtl="0"/>
            <a:r>
              <a:rPr kumimoji="1" lang="ja-JP" altLang="ja-JP" sz="1200" kern="1200" dirty="0">
                <a:solidFill>
                  <a:schemeClr val="tx1"/>
                </a:solidFill>
                <a:latin typeface="+mn-lt"/>
                <a:ea typeface="+mn-ea"/>
                <a:cs typeface="+mn-cs"/>
                <a:hlinkClick r:id="rId14" tooltip="北狄"/>
              </a:rPr>
              <a:t>北狄</a:t>
            </a:r>
            <a:r>
              <a:rPr kumimoji="1" lang="ja-JP" altLang="ja-JP" sz="1200" kern="1200" dirty="0">
                <a:solidFill>
                  <a:schemeClr val="tx1"/>
                </a:solidFill>
                <a:latin typeface="+mn-lt"/>
                <a:ea typeface="+mn-ea"/>
                <a:cs typeface="+mn-cs"/>
              </a:rPr>
              <a:t>（ほくてき） - </a:t>
            </a:r>
            <a:r>
              <a:rPr kumimoji="1" lang="ja-JP" altLang="ja-JP" sz="1200" kern="1200" dirty="0">
                <a:solidFill>
                  <a:schemeClr val="tx1"/>
                </a:solidFill>
                <a:latin typeface="+mn-lt"/>
                <a:ea typeface="+mn-ea"/>
                <a:cs typeface="+mn-cs"/>
                <a:hlinkClick r:id="rId15" tooltip="匈奴"/>
              </a:rPr>
              <a:t>匈奴</a:t>
            </a:r>
            <a:r>
              <a:rPr kumimoji="1" lang="ja-JP" altLang="ja-JP" sz="1200" kern="1200" dirty="0">
                <a:solidFill>
                  <a:schemeClr val="tx1"/>
                </a:solidFill>
                <a:latin typeface="+mn-lt"/>
                <a:ea typeface="+mn-ea"/>
                <a:cs typeface="+mn-cs"/>
              </a:rPr>
              <a:t>・</a:t>
            </a:r>
            <a:r>
              <a:rPr kumimoji="1" lang="ja-JP" altLang="ja-JP" sz="1200" kern="1200" dirty="0">
                <a:solidFill>
                  <a:schemeClr val="tx1"/>
                </a:solidFill>
                <a:latin typeface="+mn-lt"/>
                <a:ea typeface="+mn-ea"/>
                <a:cs typeface="+mn-cs"/>
                <a:hlinkClick r:id="rId16" tooltip="鮮卑"/>
              </a:rPr>
              <a:t>鮮卑</a:t>
            </a:r>
            <a:r>
              <a:rPr kumimoji="1" lang="ja-JP" altLang="ja-JP" sz="1200" kern="1200" dirty="0">
                <a:solidFill>
                  <a:schemeClr val="tx1"/>
                </a:solidFill>
                <a:latin typeface="+mn-lt"/>
                <a:ea typeface="+mn-ea"/>
                <a:cs typeface="+mn-cs"/>
              </a:rPr>
              <a:t>・</a:t>
            </a:r>
            <a:r>
              <a:rPr kumimoji="1" lang="ja-JP" altLang="ja-JP" sz="1200" kern="1200" dirty="0">
                <a:solidFill>
                  <a:schemeClr val="tx1"/>
                </a:solidFill>
                <a:latin typeface="+mn-lt"/>
                <a:ea typeface="+mn-ea"/>
                <a:cs typeface="+mn-cs"/>
                <a:hlinkClick r:id="rId17" tooltip="契丹"/>
              </a:rPr>
              <a:t>契丹</a:t>
            </a:r>
            <a:r>
              <a:rPr kumimoji="1" lang="ja-JP" altLang="ja-JP" sz="1200" kern="1200" dirty="0">
                <a:solidFill>
                  <a:schemeClr val="tx1"/>
                </a:solidFill>
                <a:latin typeface="+mn-lt"/>
                <a:ea typeface="+mn-ea"/>
                <a:cs typeface="+mn-cs"/>
              </a:rPr>
              <a:t>・</a:t>
            </a:r>
            <a:r>
              <a:rPr kumimoji="1" lang="ja-JP" altLang="ja-JP" sz="1200" kern="1200" dirty="0">
                <a:solidFill>
                  <a:schemeClr val="tx1"/>
                </a:solidFill>
                <a:latin typeface="+mn-lt"/>
                <a:ea typeface="+mn-ea"/>
                <a:cs typeface="+mn-cs"/>
                <a:hlinkClick r:id="rId18" tooltip="モンゴル"/>
              </a:rPr>
              <a:t>蒙古</a:t>
            </a:r>
            <a:r>
              <a:rPr kumimoji="1" lang="ja-JP" altLang="ja-JP" sz="1200" kern="1200" dirty="0">
                <a:solidFill>
                  <a:schemeClr val="tx1"/>
                </a:solidFill>
                <a:latin typeface="+mn-lt"/>
                <a:ea typeface="+mn-ea"/>
                <a:cs typeface="+mn-cs"/>
              </a:rPr>
              <a:t>などの北方諸国。犬の同類。</a:t>
            </a:r>
          </a:p>
          <a:p>
            <a:pPr rtl="0"/>
            <a:r>
              <a:rPr kumimoji="1" lang="ja-JP" altLang="ja-JP" sz="1200" kern="1200" dirty="0">
                <a:solidFill>
                  <a:schemeClr val="tx1"/>
                </a:solidFill>
                <a:latin typeface="+mn-lt"/>
                <a:ea typeface="+mn-ea"/>
                <a:cs typeface="+mn-cs"/>
                <a:hlinkClick r:id="rId19" tooltip="南蛮"/>
              </a:rPr>
              <a:t>南蛮</a:t>
            </a:r>
            <a:r>
              <a:rPr kumimoji="1" lang="ja-JP" altLang="ja-JP" sz="1200" kern="1200" dirty="0">
                <a:solidFill>
                  <a:schemeClr val="tx1"/>
                </a:solidFill>
                <a:latin typeface="+mn-lt"/>
                <a:ea typeface="+mn-ea"/>
                <a:cs typeface="+mn-cs"/>
              </a:rPr>
              <a:t>（なんばん） - </a:t>
            </a:r>
            <a:r>
              <a:rPr kumimoji="1" lang="ja-JP" altLang="ja-JP" sz="1200" kern="1200" dirty="0">
                <a:solidFill>
                  <a:schemeClr val="tx1"/>
                </a:solidFill>
                <a:latin typeface="+mn-lt"/>
                <a:ea typeface="+mn-ea"/>
                <a:cs typeface="+mn-cs"/>
                <a:hlinkClick r:id="rId20" tooltip="東南アジア"/>
              </a:rPr>
              <a:t>東南アジア</a:t>
            </a:r>
            <a:r>
              <a:rPr kumimoji="1" lang="ja-JP" altLang="ja-JP" sz="1200" kern="1200" dirty="0">
                <a:solidFill>
                  <a:schemeClr val="tx1"/>
                </a:solidFill>
                <a:latin typeface="+mn-lt"/>
                <a:ea typeface="+mn-ea"/>
                <a:cs typeface="+mn-cs"/>
              </a:rPr>
              <a:t>諸国や南方から渡航してきた西洋人など。虫の同類。</a:t>
            </a:r>
            <a:endParaRPr kumimoji="1" lang="en-US" altLang="ja-JP" sz="1200" kern="1200" dirty="0">
              <a:solidFill>
                <a:schemeClr val="tx1"/>
              </a:solidFill>
              <a:latin typeface="+mn-lt"/>
              <a:ea typeface="+mn-ea"/>
              <a:cs typeface="+mn-cs"/>
            </a:endParaRPr>
          </a:p>
          <a:p>
            <a:pPr rtl="0"/>
            <a:endParaRPr kumimoji="1" lang="en-US" altLang="ja-JP" sz="1200" kern="1200" dirty="0">
              <a:solidFill>
                <a:schemeClr val="tx1"/>
              </a:solidFill>
              <a:latin typeface="+mn-lt"/>
              <a:ea typeface="+mn-ea"/>
              <a:cs typeface="+mn-cs"/>
            </a:endParaRPr>
          </a:p>
          <a:p>
            <a:r>
              <a:rPr lang="ja-JP" altLang="en-US" b="1" dirty="0"/>
              <a:t>音読み</a:t>
            </a:r>
          </a:p>
          <a:p>
            <a:r>
              <a:rPr lang="ja-JP" altLang="en-US" dirty="0">
                <a:hlinkClick r:id="rId21"/>
              </a:rPr>
              <a:t>ボウ</a:t>
            </a:r>
            <a:r>
              <a:rPr lang="ja-JP" altLang="en-US" dirty="0">
                <a:hlinkClick r:id="rId22"/>
              </a:rPr>
              <a:t>モウ</a:t>
            </a:r>
            <a:r>
              <a:rPr lang="ja-JP" altLang="en-US" b="1" dirty="0"/>
              <a:t>訓読み</a:t>
            </a:r>
          </a:p>
          <a:p>
            <a:r>
              <a:rPr lang="ja-JP" altLang="en-US" dirty="0">
                <a:hlinkClick r:id="rId23"/>
              </a:rPr>
              <a:t>おお（う）</a:t>
            </a:r>
            <a:r>
              <a:rPr lang="ja-JP" altLang="en-US" dirty="0">
                <a:hlinkClick r:id="rId24"/>
              </a:rPr>
              <a:t>くら（い）</a:t>
            </a:r>
            <a:r>
              <a:rPr lang="ja-JP" altLang="en-US" dirty="0">
                <a:hlinkClick r:id="rId25"/>
              </a:rPr>
              <a:t>こうむ（る）</a:t>
            </a:r>
            <a:endParaRPr lang="en-US" altLang="ja-JP" dirty="0"/>
          </a:p>
          <a:p>
            <a:endParaRPr kumimoji="1" lang="en-US" altLang="ja-JP" sz="1200" kern="1200" dirty="0">
              <a:solidFill>
                <a:schemeClr val="tx1"/>
              </a:solidFill>
              <a:latin typeface="+mn-lt"/>
              <a:ea typeface="+mn-ea"/>
              <a:cs typeface="+mn-cs"/>
            </a:endParaRPr>
          </a:p>
          <a:p>
            <a:r>
              <a:rPr lang="ja-JP" altLang="en-US" dirty="0">
                <a:hlinkClick r:id="rId26"/>
              </a:rPr>
              <a:t>狐裘蒙戎（こきゅうもうじゅう）</a:t>
            </a:r>
            <a:endParaRPr lang="en-US" altLang="ja-JP" dirty="0"/>
          </a:p>
          <a:p>
            <a:r>
              <a:rPr lang="ja-JP" altLang="en-US" dirty="0">
                <a:hlinkClick r:id="rId27"/>
              </a:rPr>
              <a:t>呉下阿蒙（ごかのあもう）</a:t>
            </a:r>
            <a:endParaRPr lang="en-US" altLang="ja-JP" dirty="0"/>
          </a:p>
          <a:p>
            <a:r>
              <a:rPr lang="ja-JP" altLang="en-US" dirty="0">
                <a:hlinkClick r:id="rId28"/>
              </a:rPr>
              <a:t>無知蒙昧（むちもうまい）</a:t>
            </a:r>
            <a:endParaRPr kumimoji="1" lang="ja-JP" altLang="ja-JP" sz="1200" kern="1200" dirty="0">
              <a:solidFill>
                <a:schemeClr val="tx1"/>
              </a:solidFill>
              <a:latin typeface="+mn-lt"/>
              <a:ea typeface="+mn-ea"/>
              <a:cs typeface="+mn-cs"/>
            </a:endParaRPr>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60</a:t>
            </a:fld>
            <a:endParaRPr kumimoji="1" lang="ja-JP" altLang="en-US"/>
          </a:p>
        </p:txBody>
      </p:sp>
    </p:spTree>
    <p:extLst>
      <p:ext uri="{BB962C8B-B14F-4D97-AF65-F5344CB8AC3E}">
        <p14:creationId xmlns:p14="http://schemas.microsoft.com/office/powerpoint/2010/main" val="299201678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latin typeface="HG創英角ｺﾞｼｯｸUB" panose="020B0909000000000000" pitchFamily="49" charset="-128"/>
                <a:ea typeface="HG創英角ｺﾞｼｯｸUB" panose="020B0909000000000000" pitchFamily="49" charset="-128"/>
              </a:rPr>
              <a:t>捨てることから始まる写真の選び方</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61</a:t>
            </a:fld>
            <a:endParaRPr kumimoji="1" lang="ja-JP" altLang="en-US"/>
          </a:p>
        </p:txBody>
      </p:sp>
    </p:spTree>
    <p:extLst>
      <p:ext uri="{BB962C8B-B14F-4D97-AF65-F5344CB8AC3E}">
        <p14:creationId xmlns:p14="http://schemas.microsoft.com/office/powerpoint/2010/main" val="299201678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62</a:t>
            </a:fld>
            <a:endParaRPr kumimoji="1" lang="ja-JP" altLang="en-US" dirty="0"/>
          </a:p>
        </p:txBody>
      </p:sp>
    </p:spTree>
    <p:extLst>
      <p:ext uri="{BB962C8B-B14F-4D97-AF65-F5344CB8AC3E}">
        <p14:creationId xmlns:p14="http://schemas.microsoft.com/office/powerpoint/2010/main" val="167977413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63</a:t>
            </a:fld>
            <a:endParaRPr kumimoji="1" lang="ja-JP" altLang="en-US" dirty="0"/>
          </a:p>
        </p:txBody>
      </p:sp>
    </p:spTree>
    <p:extLst>
      <p:ext uri="{BB962C8B-B14F-4D97-AF65-F5344CB8AC3E}">
        <p14:creationId xmlns:p14="http://schemas.microsoft.com/office/powerpoint/2010/main" val="17818230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latin typeface="HG創英角ｺﾞｼｯｸUB" panose="020B0909000000000000" pitchFamily="49" charset="-128"/>
                <a:ea typeface="HG創英角ｺﾞｼｯｸUB" panose="020B0909000000000000" pitchFamily="49" charset="-128"/>
              </a:rPr>
              <a:t>捨てることから始まる写真の選び方</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64</a:t>
            </a:fld>
            <a:endParaRPr kumimoji="1" lang="ja-JP" altLang="en-US"/>
          </a:p>
        </p:txBody>
      </p:sp>
    </p:spTree>
    <p:extLst>
      <p:ext uri="{BB962C8B-B14F-4D97-AF65-F5344CB8AC3E}">
        <p14:creationId xmlns:p14="http://schemas.microsoft.com/office/powerpoint/2010/main" val="299201678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65</a:t>
            </a:fld>
            <a:endParaRPr kumimoji="1" lang="ja-JP" altLang="en-US" dirty="0"/>
          </a:p>
        </p:txBody>
      </p:sp>
    </p:spTree>
    <p:extLst>
      <p:ext uri="{BB962C8B-B14F-4D97-AF65-F5344CB8AC3E}">
        <p14:creationId xmlns:p14="http://schemas.microsoft.com/office/powerpoint/2010/main" val="13245550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66</a:t>
            </a:fld>
            <a:endParaRPr kumimoji="1" lang="ja-JP" altLang="en-US" dirty="0"/>
          </a:p>
        </p:txBody>
      </p:sp>
    </p:spTree>
    <p:extLst>
      <p:ext uri="{BB962C8B-B14F-4D97-AF65-F5344CB8AC3E}">
        <p14:creationId xmlns:p14="http://schemas.microsoft.com/office/powerpoint/2010/main" val="254217879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67</a:t>
            </a:fld>
            <a:endParaRPr kumimoji="1" lang="ja-JP" altLang="en-US" dirty="0"/>
          </a:p>
        </p:txBody>
      </p:sp>
    </p:spTree>
    <p:extLst>
      <p:ext uri="{BB962C8B-B14F-4D97-AF65-F5344CB8AC3E}">
        <p14:creationId xmlns:p14="http://schemas.microsoft.com/office/powerpoint/2010/main" val="138656492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68</a:t>
            </a:fld>
            <a:endParaRPr kumimoji="1" lang="ja-JP" altLang="en-US" dirty="0"/>
          </a:p>
        </p:txBody>
      </p:sp>
    </p:spTree>
    <p:extLst>
      <p:ext uri="{BB962C8B-B14F-4D97-AF65-F5344CB8AC3E}">
        <p14:creationId xmlns:p14="http://schemas.microsoft.com/office/powerpoint/2010/main" val="233810080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69</a:t>
            </a:fld>
            <a:endParaRPr kumimoji="1" lang="ja-JP" altLang="en-US" dirty="0"/>
          </a:p>
        </p:txBody>
      </p:sp>
    </p:spTree>
    <p:extLst>
      <p:ext uri="{BB962C8B-B14F-4D97-AF65-F5344CB8AC3E}">
        <p14:creationId xmlns:p14="http://schemas.microsoft.com/office/powerpoint/2010/main" val="1776443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dirty="0"/>
              <a:t>§</a:t>
            </a:r>
            <a:r>
              <a:rPr kumimoji="1" lang="ja-JP" altLang="en-US" dirty="0"/>
              <a:t>３土木屋さんの勘違い</a:t>
            </a:r>
            <a:endParaRPr kumimoji="1" lang="en-US" altLang="ja-JP" dirty="0"/>
          </a:p>
          <a:p>
            <a:endParaRPr kumimoji="1" lang="en-US" altLang="ja-JP" dirty="0"/>
          </a:p>
          <a:p>
            <a:r>
              <a:rPr kumimoji="1" lang="ja-JP" altLang="en-US" dirty="0"/>
              <a:t>５点上げます。◆</a:t>
            </a: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7</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70</a:t>
            </a:fld>
            <a:endParaRPr kumimoji="1" lang="ja-JP" altLang="en-US" dirty="0"/>
          </a:p>
        </p:txBody>
      </p:sp>
    </p:spTree>
    <p:extLst>
      <p:ext uri="{BB962C8B-B14F-4D97-AF65-F5344CB8AC3E}">
        <p14:creationId xmlns:p14="http://schemas.microsoft.com/office/powerpoint/2010/main" val="350866430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lnSpcReduction="1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b="1" dirty="0"/>
              <a:t>引用して利用する場合には、いろいろな条件を守る必要があります</a:t>
            </a:r>
          </a:p>
          <a:p>
            <a:endParaRPr kumimoji="1" lang="en-US" altLang="ja-JP" dirty="0"/>
          </a:p>
          <a:p>
            <a:r>
              <a:rPr lang="ja-JP" altLang="en-US" dirty="0"/>
              <a:t>著作権法第</a:t>
            </a:r>
            <a:r>
              <a:rPr lang="en-US" altLang="ja-JP" dirty="0"/>
              <a:t>32</a:t>
            </a:r>
            <a:r>
              <a:rPr lang="ja-JP" altLang="en-US" dirty="0"/>
              <a:t>条は「公表された著作物は、引用して利用することができる」としています。この規定に基づく引用は広く行われていますが、中には、記 事をまるごと転載したあと、「○年○月○日の□□新聞朝刊社会面から引用」などとして、これに対する自分の意見を付けているケースも見受けられます。ま た、記事全文を使えば「転載」（複製）だが一部だけなら「引用」だ、と考えている人も多いように思われます。 </a:t>
            </a:r>
          </a:p>
          <a:p>
            <a:r>
              <a:rPr lang="ja-JP" altLang="en-US" dirty="0"/>
              <a:t>　しかし、著作権法第</a:t>
            </a:r>
            <a:r>
              <a:rPr lang="en-US" altLang="ja-JP" dirty="0"/>
              <a:t>32</a:t>
            </a:r>
            <a:r>
              <a:rPr lang="ja-JP" altLang="en-US" dirty="0"/>
              <a:t>条は、「この場合において、その引用は、公正な慣行に合致するものであり、かつ、報道、批評、研究その他の引用の目的上正当な範囲内で行われるものでなければならない」という枠をはめています。 </a:t>
            </a:r>
          </a:p>
          <a:p>
            <a:r>
              <a:rPr lang="ja-JP" altLang="en-US" dirty="0"/>
              <a:t>　この規定に当てはめると、引用には、報道、批評、研究その他の目的に照らして、対象となった著作物を引用する必然性があり、引用の範囲にも合理性 や必然性があることが必要で、必要最低限の範囲を超えて引用することは認められません。また、通常は質的にも量的にも、引用先が「主」、引用部分が「従」 という主従の関係にあるという条件を満たしていなければいけないとされています。つまり、まず自らの創作性をもった著作物があることが前提条件であり、そ </a:t>
            </a:r>
            <a:r>
              <a:rPr lang="ja-JP" altLang="en-US" dirty="0" err="1"/>
              <a:t>こに</a:t>
            </a:r>
            <a:r>
              <a:rPr lang="ja-JP" altLang="en-US" dirty="0"/>
              <a:t>補強材料として原典を引用してきている、という質的な問題の主従関係と、分量としても引用部分の方が地の文より少ないという関係にないといけません。 </a:t>
            </a:r>
          </a:p>
          <a:p>
            <a:r>
              <a:rPr lang="ja-JP" altLang="en-US" dirty="0"/>
              <a:t>　表記の方法としては、引用部分を「」（カギかっこ）でくくるなど、本文と引用部分が区別できるようにすることが必要です。引用に際しては、原文の まま取り込むことが必要であり、書き換えたり、削ったりすると同一性保持権を侵害する可能性があります。また著作権法第</a:t>
            </a:r>
            <a:r>
              <a:rPr lang="en-US" altLang="ja-JP" dirty="0"/>
              <a:t>48</a:t>
            </a:r>
            <a:r>
              <a:rPr lang="ja-JP" altLang="en-US" dirty="0"/>
              <a:t>条は「著作物の出所を、その複 製又は利用の態様に応じ合理的と認められる方法及び程度により、明示しなければならない」と定めています。新聞記事の場合、「○年○月○日の□□新聞朝 刊」などの記載が必要です。 </a:t>
            </a:r>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71</a:t>
            </a:fld>
            <a:endParaRPr kumimoji="1" lang="ja-JP" altLang="en-US"/>
          </a:p>
        </p:txBody>
      </p:sp>
    </p:spTree>
    <p:extLst>
      <p:ext uri="{BB962C8B-B14F-4D97-AF65-F5344CB8AC3E}">
        <p14:creationId xmlns:p14="http://schemas.microsoft.com/office/powerpoint/2010/main" val="29920167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b="1" dirty="0"/>
              <a:t>李下に冠を正さず</a:t>
            </a:r>
          </a:p>
          <a:p>
            <a:r>
              <a:rPr lang="en-US" altLang="ja-JP" dirty="0"/>
              <a:t>【</a:t>
            </a:r>
            <a:r>
              <a:rPr lang="ja-JP" altLang="en-US" dirty="0"/>
              <a:t>読み</a:t>
            </a:r>
            <a:r>
              <a:rPr lang="en-US" altLang="ja-JP" dirty="0"/>
              <a:t>】 </a:t>
            </a:r>
            <a:r>
              <a:rPr lang="ja-JP" altLang="en-US" dirty="0" err="1"/>
              <a:t>りかに</a:t>
            </a:r>
            <a:r>
              <a:rPr lang="ja-JP" altLang="en-US" dirty="0"/>
              <a:t>かんむりをたださず</a:t>
            </a:r>
            <a:endParaRPr lang="en-US" altLang="ja-JP" dirty="0"/>
          </a:p>
          <a:p>
            <a:r>
              <a:rPr lang="en-US" altLang="ja-JP" dirty="0"/>
              <a:t>【</a:t>
            </a:r>
            <a:r>
              <a:rPr lang="ja-JP" altLang="en-US" dirty="0"/>
              <a:t>意味</a:t>
            </a:r>
            <a:r>
              <a:rPr lang="en-US" altLang="ja-JP" dirty="0"/>
              <a:t>】 </a:t>
            </a:r>
            <a:r>
              <a:rPr lang="ja-JP" altLang="en-US" dirty="0"/>
              <a:t>李下に冠を正さずとは、誤解を招くような行動はすべきではないといういましめ。</a:t>
            </a:r>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72</a:t>
            </a:fld>
            <a:endParaRPr kumimoji="1" lang="ja-JP" altLang="en-US"/>
          </a:p>
        </p:txBody>
      </p:sp>
    </p:spTree>
    <p:extLst>
      <p:ext uri="{BB962C8B-B14F-4D97-AF65-F5344CB8AC3E}">
        <p14:creationId xmlns:p14="http://schemas.microsoft.com/office/powerpoint/2010/main" val="299201678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▼この写真の掲載元</a:t>
            </a:r>
            <a:endParaRPr lang="en-US" altLang="ja-JP" sz="1200" dirty="0"/>
          </a:p>
          <a:p>
            <a:r>
              <a:rPr lang="ja-JP" altLang="en-US" sz="1200" dirty="0"/>
              <a:t>　</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lang="en-US" altLang="ja-JP" sz="1200" dirty="0"/>
          </a:p>
          <a:p>
            <a:endParaRPr lang="en-US" altLang="ja-JP" sz="1200" dirty="0"/>
          </a:p>
          <a:p>
            <a:r>
              <a:rPr lang="ja-JP" altLang="en-US" sz="1200" dirty="0"/>
              <a:t>　地元自治会のお祭りや盆踊りへのお手伝いは、企業自体がそのコミュニティの一員であり参加して当然のイメージしかない。</a:t>
            </a:r>
            <a:endParaRPr lang="en-US" altLang="ja-JP" sz="1200" dirty="0"/>
          </a:p>
          <a:p>
            <a:r>
              <a:rPr lang="ja-JP" altLang="en-US" sz="1200" dirty="0"/>
              <a:t>　地元から参加を依頼される、依頼されなくとも参加が当然と思われているこのようなイベントは、</a:t>
            </a:r>
            <a:endParaRPr lang="en-US" altLang="ja-JP" sz="1200" dirty="0"/>
          </a:p>
          <a:p>
            <a:r>
              <a:rPr lang="ja-JP" altLang="en-US" sz="1200" dirty="0"/>
              <a:t>「明らかな受け身」であり主体性が無い。これをメインディッシュに評価の対象と考えるようなことは無いと思うが</a:t>
            </a:r>
            <a:r>
              <a:rPr lang="en-US" altLang="ja-JP" sz="1200" dirty="0"/>
              <a:t>…</a:t>
            </a:r>
          </a:p>
          <a:p>
            <a:endParaRPr lang="en-US" altLang="ja-JP" sz="1200" dirty="0"/>
          </a:p>
          <a:p>
            <a:r>
              <a:rPr lang="ja-JP" altLang="en-US" sz="1200" dirty="0"/>
              <a:t>間違えてもらっては困る。</a:t>
            </a:r>
            <a:endParaRPr lang="en-US" altLang="ja-JP" sz="1200" dirty="0"/>
          </a:p>
          <a:p>
            <a:r>
              <a:rPr lang="ja-JP" altLang="en-US" sz="1200" dirty="0"/>
              <a:t>パイプ造りの一端や良好な関係を保つために参加するのは当然！</a:t>
            </a:r>
            <a:endParaRPr lang="en-US" altLang="ja-JP" sz="1200" dirty="0"/>
          </a:p>
          <a:p>
            <a:endParaRPr lang="en-US" altLang="ja-JP" sz="1200" dirty="0"/>
          </a:p>
          <a:p>
            <a:r>
              <a:rPr lang="ja-JP" altLang="en-US" sz="1200" dirty="0"/>
              <a:t>自然体で参加し、効果的な写真を残すこと！</a:t>
            </a:r>
            <a:endParaRPr lang="en-US" altLang="ja-JP" sz="1200" dirty="0"/>
          </a:p>
          <a:p>
            <a:endParaRPr lang="en-US" altLang="ja-JP" sz="1200" dirty="0"/>
          </a:p>
          <a:p>
            <a:endParaRPr kumimoji="1" lang="en-US" altLang="ja-JP" sz="1200"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73</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fontScale="55000" lnSpcReduction="20000"/>
          </a:bodyPr>
          <a:lstStyle/>
          <a:p>
            <a:r>
              <a:rPr lang="ja-JP" altLang="en-US" b="1" dirty="0"/>
              <a:t>　土木工事　イベント写真の撮り方</a:t>
            </a:r>
            <a:br>
              <a:rPr lang="ja-JP" altLang="en-US" b="1" dirty="0"/>
            </a:br>
            <a:endParaRPr lang="ja-JP" altLang="en-US" b="1" dirty="0"/>
          </a:p>
          <a:p>
            <a:r>
              <a:rPr lang="ja-JP" altLang="en-US" b="1" dirty="0"/>
              <a:t>写真撮影についての注意</a:t>
            </a:r>
          </a:p>
          <a:p>
            <a:br>
              <a:rPr lang="ja-JP" altLang="en-US" dirty="0"/>
            </a:br>
            <a:r>
              <a:rPr lang="en-US" altLang="ja-JP" b="1" dirty="0"/>
              <a:t>(1)</a:t>
            </a:r>
            <a:r>
              <a:rPr lang="ja-JP" altLang="en-US" b="1" dirty="0"/>
              <a:t>代理人や主任技術者のチョッキに役職名が入っているのは、子供と現場のつながりを画像で表現しやすく大変良い。</a:t>
            </a:r>
          </a:p>
          <a:p>
            <a:br>
              <a:rPr lang="ja-JP" altLang="en-US" dirty="0"/>
            </a:br>
            <a:r>
              <a:rPr lang="en-US" altLang="ja-JP" b="1" dirty="0"/>
              <a:t>(2)</a:t>
            </a:r>
            <a:r>
              <a:rPr lang="ja-JP" altLang="en-US" b="1" dirty="0"/>
              <a:t>イベントは、やりっ放しではなく終わったら広報活動に使うことを意識して写真を撮る必要がある。</a:t>
            </a:r>
          </a:p>
          <a:p>
            <a:br>
              <a:rPr lang="ja-JP" altLang="en-US" dirty="0"/>
            </a:br>
            <a:r>
              <a:rPr lang="en-US" altLang="ja-JP" b="1" dirty="0"/>
              <a:t>(3)</a:t>
            </a:r>
            <a:r>
              <a:rPr lang="ja-JP" altLang="en-US" b="1" dirty="0"/>
              <a:t>写真の多くが「記念写真」になっている。「広報写真」を意識すること。</a:t>
            </a:r>
          </a:p>
          <a:p>
            <a:br>
              <a:rPr lang="ja-JP" altLang="en-US" dirty="0"/>
            </a:br>
            <a:r>
              <a:rPr lang="en-US" altLang="ja-JP" b="1" dirty="0"/>
              <a:t>(4)</a:t>
            </a:r>
            <a:r>
              <a:rPr lang="ja-JP" altLang="en-US" b="1" dirty="0"/>
              <a:t>写真サイズ</a:t>
            </a:r>
            <a:r>
              <a:rPr lang="en-US" altLang="ja-JP" b="1" dirty="0"/>
              <a:t>(VGA</a:t>
            </a:r>
            <a:r>
              <a:rPr lang="ja-JP" altLang="en-US" b="1" dirty="0"/>
              <a:t>サイズなど小さすぎ</a:t>
            </a:r>
            <a:r>
              <a:rPr lang="en-US" altLang="ja-JP" b="1" dirty="0"/>
              <a:t>)</a:t>
            </a:r>
            <a:r>
              <a:rPr lang="ja-JP" altLang="en-US" b="1" dirty="0"/>
              <a:t>と内蔵時計（時間によるファイル名の振替を行い整理するため）の設定を確認していない。</a:t>
            </a:r>
          </a:p>
          <a:p>
            <a:br>
              <a:rPr lang="ja-JP" altLang="en-US" dirty="0"/>
            </a:br>
            <a:r>
              <a:rPr lang="en-US" altLang="ja-JP" b="1" dirty="0"/>
              <a:t>(5)</a:t>
            </a:r>
            <a:r>
              <a:rPr lang="ja-JP" altLang="en-US" b="1" dirty="0"/>
              <a:t>代理人と子供の間にコーンバーがあるような構図は、距離感を感じてしまう。 </a:t>
            </a:r>
          </a:p>
          <a:p>
            <a:br>
              <a:rPr lang="ja-JP" altLang="en-US" dirty="0"/>
            </a:br>
            <a:r>
              <a:rPr lang="en-US" altLang="ja-JP" b="1" dirty="0"/>
              <a:t>(6)</a:t>
            </a:r>
            <a:r>
              <a:rPr lang="ja-JP" altLang="en-US" b="1" dirty="0"/>
              <a:t>代理人が自ら手を挙げ、子供達の挙手を促し活発さのある写真になるように演出する。</a:t>
            </a:r>
          </a:p>
          <a:p>
            <a:br>
              <a:rPr lang="ja-JP" altLang="en-US" dirty="0"/>
            </a:br>
            <a:r>
              <a:rPr lang="ja-JP" altLang="en-US" dirty="0"/>
              <a:t>代理人は長めに挙手し、撮影者にその機会を与えるように心がける。</a:t>
            </a:r>
            <a:br>
              <a:rPr lang="ja-JP" altLang="en-US" dirty="0"/>
            </a:br>
            <a:br>
              <a:rPr lang="ja-JP" altLang="en-US" dirty="0"/>
            </a:br>
            <a:r>
              <a:rPr lang="en-US" altLang="ja-JP" b="1" dirty="0"/>
              <a:t>(7)</a:t>
            </a:r>
            <a:r>
              <a:rPr lang="ja-JP" altLang="en-US" b="1" dirty="0"/>
              <a:t>その際、子供だけの写真は無意味。「現場と子供達の交流」が表現されること。 </a:t>
            </a:r>
          </a:p>
          <a:p>
            <a:br>
              <a:rPr lang="ja-JP" altLang="en-US" dirty="0"/>
            </a:br>
            <a:r>
              <a:rPr lang="ja-JP" altLang="en-US" dirty="0"/>
              <a:t>（左：子供に動きがある。これにＪＶ職員が入っていたら</a:t>
            </a:r>
            <a:r>
              <a:rPr lang="en-US" altLang="ja-JP" dirty="0"/>
              <a:t>...</a:t>
            </a:r>
            <a:r>
              <a:rPr lang="ja-JP" altLang="en-US" dirty="0"/>
              <a:t>記念写真になってしまった。）</a:t>
            </a:r>
            <a:br>
              <a:rPr lang="ja-JP" altLang="en-US" dirty="0"/>
            </a:br>
            <a:r>
              <a:rPr lang="ja-JP" altLang="en-US" dirty="0"/>
              <a:t>（右：欲しいのはこういう写真）</a:t>
            </a:r>
            <a:br>
              <a:rPr lang="ja-JP" altLang="en-US" dirty="0"/>
            </a:br>
            <a:br>
              <a:rPr lang="ja-JP" altLang="en-US" dirty="0"/>
            </a:br>
            <a:r>
              <a:rPr lang="en-US" altLang="ja-JP" b="1" dirty="0"/>
              <a:t>(8)</a:t>
            </a:r>
            <a:r>
              <a:rPr lang="ja-JP" altLang="en-US" b="1" dirty="0"/>
              <a:t>子供を撮るときは、「上から目線」になりがちである。たまに、撮影高さを低くすることが必要。</a:t>
            </a:r>
            <a:br>
              <a:rPr lang="ja-JP" altLang="en-US" b="1" dirty="0"/>
            </a:br>
            <a:endParaRPr lang="ja-JP" altLang="en-US" b="1" dirty="0"/>
          </a:p>
          <a:p>
            <a:r>
              <a:rPr lang="ja-JP" altLang="en-US" dirty="0"/>
              <a:t>（左：良くある記念写真の上から目線。 右：ローアングルから撮影。）</a:t>
            </a:r>
            <a:br>
              <a:rPr lang="ja-JP" altLang="en-US" dirty="0"/>
            </a:br>
            <a:br>
              <a:rPr lang="ja-JP" altLang="en-US" dirty="0"/>
            </a:br>
            <a:r>
              <a:rPr lang="en-US" altLang="ja-JP" b="1" dirty="0"/>
              <a:t>(9)</a:t>
            </a:r>
            <a:r>
              <a:rPr lang="ja-JP" altLang="en-US" b="1" dirty="0"/>
              <a:t>コントローラーである代理人は、良い構図が出来るように、立ち位置、子供達の視線や表情を演出し撮影者に機会を与える。</a:t>
            </a:r>
          </a:p>
          <a:p>
            <a:br>
              <a:rPr lang="ja-JP" altLang="en-US" dirty="0"/>
            </a:br>
            <a:r>
              <a:rPr lang="en-US" altLang="ja-JP" b="1" dirty="0"/>
              <a:t>(10)</a:t>
            </a:r>
            <a:r>
              <a:rPr lang="ja-JP" altLang="en-US" b="1" dirty="0"/>
              <a:t>高所作業車に撮影者を乗せるべきであった。</a:t>
            </a:r>
          </a:p>
          <a:p>
            <a:br>
              <a:rPr lang="ja-JP" altLang="en-US" dirty="0"/>
            </a:br>
            <a:r>
              <a:rPr lang="en-US" altLang="ja-JP" b="1" dirty="0"/>
              <a:t>(11)</a:t>
            </a:r>
            <a:r>
              <a:rPr lang="ja-JP" altLang="en-US" b="1" dirty="0"/>
              <a:t>表情の作りやすい子を早く見つけ、重点的に機会をうかがう。</a:t>
            </a:r>
          </a:p>
          <a:p>
            <a:br>
              <a:rPr lang="ja-JP" altLang="en-US" b="1" dirty="0"/>
            </a:br>
            <a:r>
              <a:rPr lang="en-US" altLang="ja-JP" b="1" dirty="0"/>
              <a:t>(12)</a:t>
            </a:r>
            <a:r>
              <a:rPr lang="ja-JP" altLang="en-US" b="1" dirty="0"/>
              <a:t>飽きてきた子供は、面白い動きをする。（とにかく撮りまくり、選択時に捨てまくること！）</a:t>
            </a:r>
            <a:br>
              <a:rPr lang="ja-JP" altLang="en-US" dirty="0"/>
            </a:br>
            <a:br>
              <a:rPr lang="ja-JP" altLang="en-US" dirty="0"/>
            </a:br>
            <a:r>
              <a:rPr lang="ja-JP" altLang="en-US" b="1" dirty="0"/>
              <a:t>広報活動について</a:t>
            </a:r>
          </a:p>
          <a:p>
            <a:br>
              <a:rPr lang="ja-JP" altLang="en-US" dirty="0"/>
            </a:br>
            <a:r>
              <a:rPr lang="en-US" altLang="ja-JP" dirty="0"/>
              <a:t>(1)</a:t>
            </a:r>
            <a:r>
              <a:rPr lang="ja-JP" altLang="en-US" dirty="0"/>
              <a:t>受注者のイベントが社会的に好評ならば、周り巡って発注者である当事務所も評価される訳であり、間接的ではあるが発注者及び事業のアピールとなる。</a:t>
            </a:r>
            <a:br>
              <a:rPr lang="ja-JP" altLang="en-US" dirty="0"/>
            </a:br>
            <a:r>
              <a:rPr lang="en-US" altLang="ja-JP" dirty="0"/>
              <a:t>(2)</a:t>
            </a:r>
            <a:r>
              <a:rPr lang="ja-JP" altLang="en-US" dirty="0"/>
              <a:t>よって、事務所が主催者になる必要など無い。</a:t>
            </a:r>
            <a:br>
              <a:rPr lang="ja-JP" altLang="en-US" dirty="0"/>
            </a:br>
            <a:r>
              <a:rPr lang="en-US" altLang="ja-JP" dirty="0"/>
              <a:t>(3)</a:t>
            </a:r>
            <a:r>
              <a:rPr lang="ja-JP" altLang="en-US" dirty="0"/>
              <a:t>受注者の主体的な行動を促す。広報効果が高ければ適切に評価する。</a:t>
            </a:r>
            <a:br>
              <a:rPr lang="ja-JP" altLang="en-US" dirty="0"/>
            </a:br>
            <a:r>
              <a:rPr lang="en-US" altLang="ja-JP" dirty="0"/>
              <a:t>(4)</a:t>
            </a:r>
            <a:r>
              <a:rPr lang="ja-JP" altLang="en-US" dirty="0"/>
              <a:t>イベント終了後は、直ちに反省点などをまとめ記録に残すこと。また、関係者に周知し次回イベントに生かすこと。 </a:t>
            </a:r>
          </a:p>
          <a:p>
            <a:endParaRPr lang="en-US" altLang="ja-JP" sz="1200" dirty="0"/>
          </a:p>
          <a:p>
            <a:r>
              <a:rPr lang="ja-JP" altLang="en-US" sz="1200" dirty="0"/>
              <a:t>▼この写真の掲載元</a:t>
            </a:r>
            <a:endParaRPr lang="en-US" altLang="ja-JP" sz="1200" dirty="0"/>
          </a:p>
          <a:p>
            <a:r>
              <a:rPr lang="ja-JP" altLang="en-US" sz="1200" dirty="0"/>
              <a:t>　</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74</a:t>
            </a:fld>
            <a:endParaRPr kumimoji="1" lang="ja-JP" altLang="en-US" dirty="0"/>
          </a:p>
        </p:txBody>
      </p:sp>
    </p:spTree>
    <p:extLst>
      <p:ext uri="{BB962C8B-B14F-4D97-AF65-F5344CB8AC3E}">
        <p14:creationId xmlns:p14="http://schemas.microsoft.com/office/powerpoint/2010/main" val="226699370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▼この写真の掲載元</a:t>
            </a:r>
            <a:endParaRPr lang="en-US" altLang="ja-JP" sz="1200" dirty="0"/>
          </a:p>
          <a:p>
            <a:r>
              <a:rPr lang="ja-JP" altLang="en-US" sz="1200" dirty="0"/>
              <a:t>　</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lang="en-US" altLang="ja-JP" sz="1200" dirty="0"/>
          </a:p>
          <a:p>
            <a:endParaRPr kumimoji="1" lang="en-US" altLang="ja-JP" sz="1200"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75</a:t>
            </a:fld>
            <a:endParaRPr kumimoji="1" lang="ja-JP" altLang="en-US" dirty="0"/>
          </a:p>
        </p:txBody>
      </p:sp>
    </p:spTree>
    <p:extLst>
      <p:ext uri="{BB962C8B-B14F-4D97-AF65-F5344CB8AC3E}">
        <p14:creationId xmlns:p14="http://schemas.microsoft.com/office/powerpoint/2010/main" val="226699370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ja-JP" altLang="en-US" sz="1200" dirty="0"/>
              <a:t>▼この写真の掲載元</a:t>
            </a:r>
            <a:endParaRPr lang="en-US" altLang="ja-JP" sz="1200" dirty="0"/>
          </a:p>
          <a:p>
            <a:r>
              <a:rPr lang="ja-JP" altLang="en-US" sz="1200" dirty="0"/>
              <a:t>　</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lang="en-US" altLang="ja-JP" sz="1200" dirty="0"/>
          </a:p>
          <a:p>
            <a:endParaRPr kumimoji="1" lang="en-US" altLang="ja-JP" sz="1200"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76</a:t>
            </a:fld>
            <a:endParaRPr kumimoji="1" lang="ja-JP" altLang="en-US" dirty="0"/>
          </a:p>
        </p:txBody>
      </p:sp>
    </p:spTree>
    <p:extLst>
      <p:ext uri="{BB962C8B-B14F-4D97-AF65-F5344CB8AC3E}">
        <p14:creationId xmlns:p14="http://schemas.microsoft.com/office/powerpoint/2010/main" val="226699370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en-US" altLang="ja-JP" sz="1200" b="0" dirty="0">
                <a:effectLst/>
                <a:latin typeface="HGP創英角ｺﾞｼｯｸUB" panose="020B0900000000000000" pitchFamily="50" charset="-128"/>
                <a:ea typeface="HGP創英角ｺﾞｼｯｸUB" panose="020B0900000000000000" pitchFamily="50" charset="-128"/>
              </a:rPr>
              <a:t>《</a:t>
            </a:r>
            <a:r>
              <a:rPr kumimoji="1" lang="ja-JP" altLang="en-US" sz="1200" b="0" dirty="0">
                <a:effectLst/>
                <a:latin typeface="HGP創英角ｺﾞｼｯｸUB" panose="020B0900000000000000" pitchFamily="50" charset="-128"/>
                <a:ea typeface="HGP創英角ｺﾞｼｯｸUB" panose="020B0900000000000000" pitchFamily="50" charset="-128"/>
              </a:rPr>
              <a:t>参考</a:t>
            </a:r>
            <a:r>
              <a:rPr kumimoji="1" lang="en-US" altLang="ja-JP" sz="1200" b="0" dirty="0">
                <a:effectLst/>
                <a:latin typeface="HGP創英角ｺﾞｼｯｸUB" panose="020B0900000000000000" pitchFamily="50" charset="-128"/>
                <a:ea typeface="HGP創英角ｺﾞｼｯｸUB" panose="020B0900000000000000" pitchFamily="50" charset="-128"/>
              </a:rPr>
              <a:t>》</a:t>
            </a:r>
            <a:r>
              <a:rPr kumimoji="1" lang="ja-JP" altLang="en-US" sz="1200" b="0" dirty="0">
                <a:effectLst/>
                <a:latin typeface="HGP創英角ｺﾞｼｯｸUB" panose="020B0900000000000000" pitchFamily="50" charset="-128"/>
                <a:ea typeface="HGP創英角ｺﾞｼｯｸUB" panose="020B0900000000000000" pitchFamily="50" charset="-128"/>
              </a:rPr>
              <a:t>使用した資料など</a:t>
            </a:r>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endParaRPr kumimoji="1" lang="en-US" altLang="ja-JP" sz="1200" b="0" dirty="0">
              <a:effectLst/>
              <a:latin typeface="HGP創英角ｺﾞｼｯｸUB" panose="020B0900000000000000" pitchFamily="50" charset="-128"/>
              <a:ea typeface="HGP創英角ｺﾞｼｯｸUB" panose="020B0900000000000000" pitchFamily="50" charset="-128"/>
            </a:endParaRPr>
          </a:p>
          <a:p>
            <a:r>
              <a:rPr lang="ja-JP" altLang="en-US" sz="1200" dirty="0"/>
              <a:t>▼空撮写真</a:t>
            </a:r>
            <a:endParaRPr lang="en-US" altLang="ja-JP" sz="1200" dirty="0"/>
          </a:p>
          <a:p>
            <a:r>
              <a:rPr lang="ja-JP" altLang="en-US" sz="1200" dirty="0"/>
              <a:t>　出典：国土地理院　国土変遷アーカイブ</a:t>
            </a:r>
            <a:endParaRPr lang="ja-JP" altLang="en-US" sz="1400" dirty="0"/>
          </a:p>
          <a:p>
            <a:r>
              <a:rPr lang="ja-JP" altLang="en-US" sz="1200" dirty="0"/>
              <a:t>　出典：</a:t>
            </a:r>
            <a:r>
              <a:rPr lang="en-US" altLang="ja-JP" sz="1200" dirty="0"/>
              <a:t>Google Map</a:t>
            </a:r>
          </a:p>
          <a:p>
            <a:endParaRPr kumimoji="1" lang="en-US" altLang="ja-JP" sz="1200" dirty="0"/>
          </a:p>
          <a:p>
            <a:r>
              <a:rPr lang="ja-JP" altLang="en-US" sz="1200" dirty="0"/>
              <a:t>▼使用したソフト</a:t>
            </a:r>
            <a:endParaRPr lang="en-US" altLang="ja-JP" sz="1200" dirty="0"/>
          </a:p>
          <a:p>
            <a:r>
              <a:rPr kumimoji="1" lang="ja-JP" altLang="en-US" sz="1200" dirty="0"/>
              <a:t>　</a:t>
            </a:r>
            <a:r>
              <a:rPr lang="ja-JP" altLang="en-US" sz="1200" dirty="0"/>
              <a:t> </a:t>
            </a:r>
            <a:r>
              <a:rPr lang="en-US" altLang="ja-JP" sz="1200" dirty="0"/>
              <a:t>Autodesk</a:t>
            </a:r>
            <a:r>
              <a:rPr lang="ja-JP" altLang="en-US" sz="1200" dirty="0"/>
              <a:t>　</a:t>
            </a:r>
            <a:r>
              <a:rPr lang="en-US" altLang="ja-JP" sz="1200" dirty="0" err="1"/>
              <a:t>InfraWorks</a:t>
            </a:r>
            <a:r>
              <a:rPr lang="ja-JP" altLang="en-US" sz="1200" dirty="0"/>
              <a:t>：土木インフラの予備設計向けの </a:t>
            </a:r>
            <a:r>
              <a:rPr lang="en-US" altLang="ja-JP" sz="1200" dirty="0"/>
              <a:t>3D </a:t>
            </a:r>
            <a:r>
              <a:rPr lang="ja-JP" altLang="en-US" sz="1200" dirty="0"/>
              <a:t>モデリングツール</a:t>
            </a:r>
            <a:endParaRPr lang="en-US" altLang="ja-JP" sz="1200" dirty="0"/>
          </a:p>
          <a:p>
            <a:r>
              <a:rPr lang="ja-JP" altLang="en-US" sz="1200" dirty="0"/>
              <a:t>　 </a:t>
            </a:r>
            <a:r>
              <a:rPr lang="en-US" altLang="ja-JP" sz="1200" dirty="0"/>
              <a:t>QGIS</a:t>
            </a:r>
            <a:r>
              <a:rPr lang="ja-JP" altLang="en-US" sz="1200" dirty="0"/>
              <a:t>：地理情報の閲覧、編集、分析機能を有する無料の</a:t>
            </a:r>
            <a:r>
              <a:rPr lang="en-US" altLang="ja-JP" sz="1200" dirty="0"/>
              <a:t>GIS</a:t>
            </a:r>
            <a:r>
              <a:rPr lang="ja-JP" altLang="en-US" sz="1200" dirty="0"/>
              <a:t>ソフト</a:t>
            </a:r>
            <a:endParaRPr lang="en-US" altLang="ja-JP" sz="1200" dirty="0"/>
          </a:p>
          <a:p>
            <a:endParaRPr lang="en-US" altLang="ja-JP" sz="1200" dirty="0"/>
          </a:p>
          <a:p>
            <a:r>
              <a:rPr lang="ja-JP" altLang="en-US" sz="1200" dirty="0"/>
              <a:t>▼参考にした</a:t>
            </a:r>
            <a:r>
              <a:rPr lang="en-US" altLang="ja-JP" sz="1200" dirty="0"/>
              <a:t>WEB</a:t>
            </a:r>
            <a:r>
              <a:rPr lang="ja-JP" altLang="en-US" sz="1200" dirty="0"/>
              <a:t>ページ</a:t>
            </a:r>
            <a:endParaRPr lang="en-US" altLang="ja-JP" sz="1200" dirty="0"/>
          </a:p>
          <a:p>
            <a:r>
              <a:rPr lang="ja-JP" altLang="en-US" sz="1200" dirty="0"/>
              <a:t>　浦河町史（昭和４６年４月１０日発行）</a:t>
            </a:r>
            <a:endParaRPr lang="en-US" altLang="ja-JP" sz="1200" dirty="0"/>
          </a:p>
          <a:p>
            <a:endParaRPr kumimoji="1" lang="en-US" altLang="ja-JP" sz="1200" dirty="0"/>
          </a:p>
          <a:p>
            <a:r>
              <a:rPr lang="ja-JP" altLang="en-US" sz="1200" dirty="0"/>
              <a:t>▼</a:t>
            </a:r>
            <a:r>
              <a:rPr kumimoji="1" lang="ja-JP" altLang="en-US" sz="1200" dirty="0"/>
              <a:t>参考にした</a:t>
            </a:r>
            <a:r>
              <a:rPr kumimoji="1" lang="en-US" altLang="ja-JP" sz="1200" dirty="0"/>
              <a:t>WEB</a:t>
            </a:r>
            <a:r>
              <a:rPr kumimoji="1" lang="ja-JP" altLang="en-US" sz="1200" dirty="0"/>
              <a:t>ページ</a:t>
            </a:r>
            <a:endParaRPr kumimoji="1" lang="en-US" altLang="ja-JP" sz="1200" dirty="0"/>
          </a:p>
          <a:p>
            <a:r>
              <a:rPr lang="ja-JP" altLang="en-US" sz="1200" dirty="0"/>
              <a:t>　</a:t>
            </a:r>
            <a:r>
              <a:rPr lang="ja-JP" altLang="en-US" sz="1200" b="1" dirty="0">
                <a:hlinkClick r:id="rId3"/>
              </a:rPr>
              <a:t>浦河町公式ホームページ</a:t>
            </a:r>
            <a:endParaRPr lang="en-US" altLang="ja-JP" sz="1200" b="1" dirty="0"/>
          </a:p>
          <a:p>
            <a:r>
              <a:rPr lang="ja-JP" altLang="en-US" sz="1200" b="1" dirty="0"/>
              <a:t>　</a:t>
            </a:r>
            <a:r>
              <a:rPr lang="ja-JP" altLang="en-US" sz="1200" b="1" dirty="0">
                <a:hlinkClick r:id="rId4"/>
              </a:rPr>
              <a:t>浦河町 </a:t>
            </a:r>
            <a:r>
              <a:rPr lang="en-US" altLang="ja-JP" sz="1200" b="1" dirty="0">
                <a:hlinkClick r:id="rId4"/>
              </a:rPr>
              <a:t>(</a:t>
            </a:r>
            <a:r>
              <a:rPr lang="ja-JP" altLang="en-US" sz="1200" b="1" dirty="0">
                <a:hlinkClick r:id="rId4"/>
              </a:rPr>
              <a:t>北海道</a:t>
            </a:r>
            <a:r>
              <a:rPr lang="en-US" altLang="ja-JP" sz="1200" b="1" dirty="0">
                <a:hlinkClick r:id="rId4"/>
              </a:rPr>
              <a:t>) - Wikipedia – </a:t>
            </a:r>
            <a:r>
              <a:rPr lang="ja-JP" altLang="en-US" sz="1200" b="1" dirty="0">
                <a:hlinkClick r:id="rId4"/>
              </a:rPr>
              <a:t>浦河郡</a:t>
            </a:r>
            <a:endParaRPr lang="ja-JP" altLang="en-US" sz="1200" b="1" dirty="0"/>
          </a:p>
          <a:p>
            <a:r>
              <a:rPr lang="ja-JP" altLang="en-US" sz="1200" dirty="0"/>
              <a:t>　</a:t>
            </a:r>
            <a:r>
              <a:rPr lang="ja-JP" altLang="en-US" sz="1200" b="1" dirty="0">
                <a:hlinkClick r:id="rId5"/>
              </a:rPr>
              <a:t>日高本線 </a:t>
            </a:r>
            <a:r>
              <a:rPr lang="en-US" altLang="ja-JP" sz="1200" b="1" dirty="0">
                <a:hlinkClick r:id="rId5"/>
              </a:rPr>
              <a:t>– Wikipedia</a:t>
            </a:r>
            <a:endParaRPr lang="en-US" altLang="ja-JP" sz="1200" b="1" dirty="0"/>
          </a:p>
          <a:p>
            <a:r>
              <a:rPr lang="ja-JP" altLang="en-US" sz="1200" b="1" dirty="0"/>
              <a:t>　</a:t>
            </a:r>
            <a:r>
              <a:rPr lang="ja-JP" altLang="en-US" sz="1200" b="1" dirty="0">
                <a:hlinkClick r:id="rId6"/>
              </a:rPr>
              <a:t>国道</a:t>
            </a:r>
            <a:r>
              <a:rPr lang="en-US" altLang="ja-JP" sz="1200" b="1" dirty="0">
                <a:hlinkClick r:id="rId6"/>
              </a:rPr>
              <a:t>235</a:t>
            </a:r>
            <a:r>
              <a:rPr lang="ja-JP" altLang="en-US" sz="1200" b="1" dirty="0">
                <a:hlinkClick r:id="rId6"/>
              </a:rPr>
              <a:t>号 </a:t>
            </a:r>
            <a:r>
              <a:rPr lang="en-US" altLang="ja-JP" sz="1200" b="1" dirty="0">
                <a:hlinkClick r:id="rId6"/>
              </a:rPr>
              <a:t>- Wikipedia - </a:t>
            </a:r>
            <a:r>
              <a:rPr lang="ja-JP" altLang="en-US" sz="1200" b="1" dirty="0">
                <a:hlinkClick r:id="rId6"/>
              </a:rPr>
              <a:t>ウィキペディア</a:t>
            </a:r>
            <a:endParaRPr lang="ja-JP" altLang="en-US" sz="1200" b="1" dirty="0"/>
          </a:p>
          <a:p>
            <a:endParaRPr lang="en-US" altLang="ja-JP" sz="1200" b="1" dirty="0"/>
          </a:p>
          <a:p>
            <a:r>
              <a:rPr lang="ja-JP" altLang="en-US" sz="1200" dirty="0"/>
              <a:t>▼この資料他の公開先</a:t>
            </a:r>
            <a:endParaRPr lang="en-US" altLang="ja-JP" sz="1200" dirty="0"/>
          </a:p>
          <a:p>
            <a:r>
              <a:rPr lang="ja-JP" altLang="en-US" sz="1200" dirty="0"/>
              <a:t>　</a:t>
            </a:r>
            <a:r>
              <a:rPr lang="en-US" altLang="ja-JP" sz="1200" b="1" dirty="0">
                <a:hlinkClick r:id="rId7" action="ppaction://hlinkfile"/>
              </a:rPr>
              <a:t>URADO</a:t>
            </a:r>
            <a:r>
              <a:rPr lang="ja-JP" altLang="en-US" sz="1200" b="1" dirty="0"/>
              <a:t>＞</a:t>
            </a:r>
            <a:r>
              <a:rPr lang="ja-JP" altLang="en-US" sz="1200" b="1" dirty="0">
                <a:hlinkClick r:id="rId8" action="ppaction://hlinkfile"/>
              </a:rPr>
              <a:t>どんぐりかい</a:t>
            </a:r>
            <a:r>
              <a:rPr lang="ja-JP" altLang="en-US" sz="1200" b="1" dirty="0" err="1">
                <a:hlinkClick r:id="rId8" action="ppaction://hlinkfile"/>
              </a:rPr>
              <a:t>ぎ</a:t>
            </a:r>
            <a:endParaRPr lang="en-US" altLang="ja-JP" sz="1200" b="1"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77</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また、地域イベントの参加も積極的に行い、町民の方々とのコミュニケーションの場として活用しております。</a:t>
            </a:r>
            <a:endParaRPr lang="en-US" altLang="ja-JP" dirty="0"/>
          </a:p>
          <a:p>
            <a:r>
              <a:rPr lang="ja-JP" altLang="en-US" dirty="0"/>
              <a:t>これらの活動を今後も継続し、地域の方々と良好な関係を築きながら施工を進ようと考えております。</a:t>
            </a:r>
            <a:endParaRPr lang="en-US" altLang="ja-JP" dirty="0"/>
          </a:p>
          <a:p>
            <a:pPr defTabSz="906536">
              <a:defRPr/>
            </a:pPr>
            <a:r>
              <a:rPr lang="ja-JP" altLang="en-US" dirty="0">
                <a:latin typeface="ＭＳ Ｐ明朝" pitchFamily="18" charset="-128"/>
              </a:rPr>
              <a:t>◆（０：２０）</a:t>
            </a:r>
            <a:endParaRPr lang="en-US" altLang="ja-JP" dirty="0">
              <a:solidFill>
                <a:srgbClr val="FF0000"/>
              </a:solidFill>
              <a:latin typeface="ＭＳ Ｐ明朝" pitchFamily="18" charset="-128"/>
            </a:endParaRPr>
          </a:p>
          <a:p>
            <a:endParaRPr lang="en-US" altLang="ja-JP" dirty="0"/>
          </a:p>
          <a:p>
            <a:endParaRPr lang="ja-JP" altLang="en-US" dirty="0"/>
          </a:p>
        </p:txBody>
      </p:sp>
    </p:spTree>
    <p:extLst>
      <p:ext uri="{BB962C8B-B14F-4D97-AF65-F5344CB8AC3E}">
        <p14:creationId xmlns:p14="http://schemas.microsoft.com/office/powerpoint/2010/main" val="156074098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最後に現場見学会につきましてご紹介させていただきます。</a:t>
            </a:r>
            <a:endParaRPr lang="en-US" altLang="ja-JP" dirty="0"/>
          </a:p>
          <a:p>
            <a:r>
              <a:rPr lang="ja-JP" altLang="en-US" dirty="0"/>
              <a:t>大きな見学会を今までに合計</a:t>
            </a:r>
            <a:r>
              <a:rPr lang="en-US" altLang="ja-JP" dirty="0"/>
              <a:t>9</a:t>
            </a:r>
            <a:r>
              <a:rPr lang="ja-JP" altLang="en-US" dirty="0"/>
              <a:t>回開催し、累計</a:t>
            </a:r>
            <a:r>
              <a:rPr lang="en-US" altLang="ja-JP" dirty="0"/>
              <a:t>572</a:t>
            </a:r>
            <a:r>
              <a:rPr lang="ja-JP" altLang="en-US" dirty="0"/>
              <a:t>名の方に現場をご覧いただいております。</a:t>
            </a:r>
            <a:endParaRPr lang="en-US" altLang="ja-JP" dirty="0"/>
          </a:p>
          <a:p>
            <a:endParaRPr lang="en-US" altLang="ja-JP" dirty="0"/>
          </a:p>
          <a:p>
            <a:pPr defTabSz="906536">
              <a:defRPr/>
            </a:pPr>
            <a:r>
              <a:rPr lang="ja-JP" altLang="en-US" dirty="0">
                <a:latin typeface="ＭＳ Ｐ明朝" pitchFamily="18" charset="-128"/>
              </a:rPr>
              <a:t>◆（０：２０）</a:t>
            </a:r>
            <a:endParaRPr lang="en-US" altLang="ja-JP" dirty="0">
              <a:solidFill>
                <a:srgbClr val="FF0000"/>
              </a:solidFill>
              <a:latin typeface="ＭＳ Ｐ明朝" pitchFamily="18" charset="-128"/>
            </a:endParaRPr>
          </a:p>
          <a:p>
            <a:endParaRPr lang="en-US" altLang="ja-JP" dirty="0"/>
          </a:p>
          <a:p>
            <a:endParaRPr lang="ja-JP" altLang="en-US" dirty="0"/>
          </a:p>
        </p:txBody>
      </p:sp>
    </p:spTree>
    <p:extLst>
      <p:ext uri="{BB962C8B-B14F-4D97-AF65-F5344CB8AC3E}">
        <p14:creationId xmlns:p14="http://schemas.microsoft.com/office/powerpoint/2010/main" val="39975249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冒頭に申したとおり、草刈りであろうとイベントです。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工事写真のように黒板が必要ですか？</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若い技術者に多いです。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たぶん先輩にとにかく黒板を入れておけと教えられているのかもしれません。</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2015/09/19</a:t>
            </a:r>
            <a:r>
              <a:rPr lang="ja-JP" altLang="en-US" sz="1200" dirty="0"/>
              <a:t>より</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8</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t>町民への広報として作業所情報を不定期で発行しております。</a:t>
            </a:r>
            <a:endParaRPr lang="en-US" altLang="ja-JP" dirty="0"/>
          </a:p>
          <a:p>
            <a:r>
              <a:rPr lang="ja-JP" altLang="en-US" dirty="0"/>
              <a:t>こちらは、回覧板に入れていただいたり、事務所前の掲示板に掲示したりしております。</a:t>
            </a:r>
            <a:endParaRPr lang="en-US" altLang="ja-JP" dirty="0"/>
          </a:p>
          <a:p>
            <a:r>
              <a:rPr lang="ja-JP" altLang="en-US" dirty="0"/>
              <a:t>また、ボランティア活動として冬季間の融雪剤散布や町道の清掃を毎週</a:t>
            </a:r>
            <a:r>
              <a:rPr lang="en-US" altLang="ja-JP" dirty="0"/>
              <a:t>1</a:t>
            </a:r>
            <a:r>
              <a:rPr lang="ja-JP" altLang="en-US" dirty="0"/>
              <a:t>回行っております。</a:t>
            </a:r>
            <a:endParaRPr lang="en-US" altLang="ja-JP" dirty="0"/>
          </a:p>
          <a:p>
            <a:r>
              <a:rPr lang="ja-JP" altLang="en-US" dirty="0"/>
              <a:t>その他、道路の法面で樹林を再生する取り組み、</a:t>
            </a:r>
            <a:r>
              <a:rPr lang="en-US" altLang="ja-JP" dirty="0"/>
              <a:t>『</a:t>
            </a:r>
            <a:r>
              <a:rPr lang="ja-JP" altLang="en-US" dirty="0"/>
              <a:t>どんぐりかい</a:t>
            </a:r>
            <a:r>
              <a:rPr lang="ja-JP" altLang="en-US" dirty="0" err="1"/>
              <a:t>ぎ</a:t>
            </a:r>
            <a:r>
              <a:rPr lang="en-US" altLang="ja-JP" dirty="0"/>
              <a:t>』</a:t>
            </a:r>
            <a:r>
              <a:rPr lang="ja-JP" altLang="en-US" dirty="0"/>
              <a:t>に参画し、</a:t>
            </a:r>
            <a:endParaRPr lang="en-US" altLang="ja-JP" dirty="0"/>
          </a:p>
          <a:p>
            <a:r>
              <a:rPr lang="ja-JP" altLang="en-US" dirty="0"/>
              <a:t>育樹会や木育教室等のイベントを通じて環境保全活動にも取り組んでおります。</a:t>
            </a:r>
            <a:endParaRPr lang="en-US" altLang="ja-JP" dirty="0"/>
          </a:p>
          <a:p>
            <a:pPr defTabSz="906536">
              <a:defRPr/>
            </a:pPr>
            <a:r>
              <a:rPr lang="ja-JP" altLang="en-US" dirty="0">
                <a:latin typeface="ＭＳ Ｐ明朝" pitchFamily="18" charset="-128"/>
              </a:rPr>
              <a:t>◆（０：２５）</a:t>
            </a:r>
            <a:endParaRPr lang="en-US" altLang="ja-JP" dirty="0">
              <a:solidFill>
                <a:srgbClr val="FF0000"/>
              </a:solidFill>
              <a:latin typeface="ＭＳ Ｐ明朝" pitchFamily="18" charset="-128"/>
            </a:endParaRPr>
          </a:p>
          <a:p>
            <a:endParaRPr lang="en-US" altLang="ja-JP" dirty="0"/>
          </a:p>
          <a:p>
            <a:endParaRPr lang="ja-JP" altLang="en-US" dirty="0"/>
          </a:p>
        </p:txBody>
      </p:sp>
    </p:spTree>
    <p:extLst>
      <p:ext uri="{BB962C8B-B14F-4D97-AF65-F5344CB8AC3E}">
        <p14:creationId xmlns:p14="http://schemas.microsoft.com/office/powerpoint/2010/main" val="337956460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日の内容です。</a:t>
            </a:r>
            <a:endParaRPr kumimoji="1" lang="en-US" altLang="ja-JP" dirty="0"/>
          </a:p>
          <a:p>
            <a:endParaRPr kumimoji="1" lang="en-US" altLang="ja-JP" dirty="0"/>
          </a:p>
          <a:p>
            <a:r>
              <a:rPr lang="en-US" altLang="ja-JP" sz="1200" dirty="0">
                <a:latin typeface="HG創英角ｺﾞｼｯｸUB" panose="020B0909000000000000" pitchFamily="49" charset="-128"/>
                <a:ea typeface="HG創英角ｺﾞｼｯｸUB" panose="020B0909000000000000" pitchFamily="49" charset="-128"/>
              </a:rPr>
              <a:t>1</a:t>
            </a:r>
            <a:r>
              <a:rPr lang="ja-JP" altLang="en-US" sz="1200" dirty="0">
                <a:latin typeface="HG創英角ｺﾞｼｯｸUB" panose="020B0909000000000000" pitchFamily="49" charset="-128"/>
                <a:ea typeface="HG創英角ｺﾞｼｯｸUB" panose="020B0909000000000000" pitchFamily="49" charset="-128"/>
              </a:rPr>
              <a:t>　イベント写真の範囲</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2</a:t>
            </a:r>
            <a:r>
              <a:rPr lang="ja-JP" altLang="en-US" sz="1200" dirty="0">
                <a:latin typeface="HG創英角ｺﾞｼｯｸUB" panose="020B0909000000000000" pitchFamily="49" charset="-128"/>
                <a:ea typeface="HG創英角ｺﾞｼｯｸUB" panose="020B0909000000000000" pitchFamily="49" charset="-128"/>
              </a:rPr>
              <a:t>　工事写真とイベント写真の大きな違い</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3</a:t>
            </a:r>
            <a:r>
              <a:rPr lang="ja-JP" altLang="en-US" sz="1200" dirty="0">
                <a:latin typeface="HG創英角ｺﾞｼｯｸUB" panose="020B0909000000000000" pitchFamily="49" charset="-128"/>
                <a:ea typeface="HG創英角ｺﾞｼｯｸUB" panose="020B0909000000000000" pitchFamily="49" charset="-128"/>
              </a:rPr>
              <a:t>　土木屋さんの勘違い</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4</a:t>
            </a:r>
            <a:r>
              <a:rPr lang="ja-JP" altLang="en-US" sz="1200" dirty="0">
                <a:latin typeface="HG創英角ｺﾞｼｯｸUB" panose="020B0909000000000000" pitchFamily="49" charset="-128"/>
                <a:ea typeface="HG創英角ｺﾞｼｯｸUB" panose="020B0909000000000000" pitchFamily="49" charset="-128"/>
              </a:rPr>
              <a:t>　土木屋さん、これだけでもかなり違うはず！（初級）</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5</a:t>
            </a:r>
            <a:r>
              <a:rPr lang="ja-JP" altLang="en-US" sz="1200" dirty="0">
                <a:latin typeface="HG創英角ｺﾞｼｯｸUB" panose="020B0909000000000000" pitchFamily="49" charset="-128"/>
                <a:ea typeface="HG創英角ｺﾞｼｯｸUB" panose="020B0909000000000000" pitchFamily="49" charset="-128"/>
              </a:rPr>
              <a:t>　プレゼン資料を工夫してみる！</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6</a:t>
            </a:r>
            <a:r>
              <a:rPr lang="ja-JP" altLang="en-US" sz="1200" dirty="0">
                <a:latin typeface="HG創英角ｺﾞｼｯｸUB" panose="020B0909000000000000" pitchFamily="49" charset="-128"/>
                <a:ea typeface="HG創英角ｺﾞｼｯｸUB" panose="020B0909000000000000" pitchFamily="49" charset="-128"/>
              </a:rPr>
              <a:t>　土木屋さんは何をすれば良い？（中級）</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7</a:t>
            </a:r>
            <a:r>
              <a:rPr lang="ja-JP" altLang="en-US" sz="1200" dirty="0">
                <a:latin typeface="HG創英角ｺﾞｼｯｸUB" panose="020B0909000000000000" pitchFamily="49" charset="-128"/>
                <a:ea typeface="HG創英角ｺﾞｼｯｸUB" panose="020B0909000000000000" pitchFamily="49" charset="-128"/>
              </a:rPr>
              <a:t>　</a:t>
            </a:r>
            <a:r>
              <a:rPr lang="ja-JP" altLang="en-US" sz="1200" dirty="0">
                <a:latin typeface="HGP創英角ｺﾞｼｯｸUB" panose="020B0900000000000000" pitchFamily="50" charset="-128"/>
                <a:ea typeface="HGP創英角ｺﾞｼｯｸUB" panose="020B0900000000000000" pitchFamily="50" charset="-128"/>
              </a:rPr>
              <a:t>撮影タイミングは、ＭＣが作る。</a:t>
            </a:r>
            <a:endParaRPr lang="en-US" altLang="ja-JP" sz="1200" dirty="0">
              <a:latin typeface="HGP創英角ｺﾞｼｯｸUB" panose="020B0900000000000000" pitchFamily="50" charset="-128"/>
              <a:ea typeface="HGP創英角ｺﾞｼｯｸUB" panose="020B0900000000000000" pitchFamily="50" charset="-128"/>
            </a:endParaRPr>
          </a:p>
          <a:p>
            <a:r>
              <a:rPr lang="en-US" altLang="ja-JP" sz="1200" dirty="0">
                <a:latin typeface="HG創英角ｺﾞｼｯｸUB" panose="020B0909000000000000" pitchFamily="49" charset="-128"/>
                <a:ea typeface="HG創英角ｺﾞｼｯｸUB" panose="020B0909000000000000" pitchFamily="49" charset="-128"/>
              </a:rPr>
              <a:t>8</a:t>
            </a:r>
            <a:r>
              <a:rPr lang="ja-JP" altLang="en-US" sz="1200" dirty="0">
                <a:latin typeface="HG創英角ｺﾞｼｯｸUB" panose="020B0909000000000000" pitchFamily="49" charset="-128"/>
                <a:ea typeface="HG創英角ｺﾞｼｯｸUB" panose="020B0909000000000000" pitchFamily="49" charset="-128"/>
              </a:rPr>
              <a:t>　新聞記事の写真とストーリー仕立て用写真は違う</a:t>
            </a:r>
            <a:endParaRPr lang="en-US" altLang="ja-JP" sz="1200" dirty="0">
              <a:latin typeface="HGP創英角ｺﾞｼｯｸUB" panose="020B0900000000000000" pitchFamily="50" charset="-128"/>
              <a:ea typeface="HGP創英角ｺﾞｼｯｸUB" panose="020B0900000000000000" pitchFamily="50" charset="-128"/>
            </a:endParaRPr>
          </a:p>
          <a:p>
            <a:r>
              <a:rPr lang="en-US" altLang="ja-JP" sz="1200" dirty="0">
                <a:latin typeface="HG創英角ｺﾞｼｯｸUB" panose="020B0909000000000000" pitchFamily="49" charset="-128"/>
                <a:ea typeface="HG創英角ｺﾞｼｯｸUB" panose="020B0909000000000000" pitchFamily="49" charset="-128"/>
              </a:rPr>
              <a:t>9</a:t>
            </a:r>
            <a:r>
              <a:rPr lang="ja-JP" altLang="en-US" sz="1200" dirty="0">
                <a:latin typeface="HG創英角ｺﾞｼｯｸUB" panose="020B0909000000000000" pitchFamily="49" charset="-128"/>
                <a:ea typeface="HG創英角ｺﾞｼｯｸUB" panose="020B0909000000000000" pitchFamily="49" charset="-128"/>
              </a:rPr>
              <a:t>　土木屋さんの色々なイベントでの撮影例</a:t>
            </a:r>
            <a:endParaRPr lang="en-US" altLang="ja-JP" sz="1200" dirty="0">
              <a:latin typeface="HG創英角ｺﾞｼｯｸUB" panose="020B0909000000000000" pitchFamily="49" charset="-128"/>
              <a:ea typeface="HG創英角ｺﾞｼｯｸUB" panose="020B0909000000000000"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dirty="0">
                <a:latin typeface="HG創英角ｺﾞｼｯｸUB" panose="020B0909000000000000" pitchFamily="49" charset="-128"/>
                <a:ea typeface="HG創英角ｺﾞｼｯｸUB" panose="020B0909000000000000" pitchFamily="49" charset="-128"/>
              </a:rPr>
              <a:t>10 </a:t>
            </a:r>
            <a:r>
              <a:rPr lang="ja-JP" altLang="en-US" sz="1200" dirty="0">
                <a:latin typeface="HGP創英角ｺﾞｼｯｸUB" pitchFamily="50" charset="-128"/>
                <a:ea typeface="HGP創英角ｺﾞｼｯｸUB" pitchFamily="50" charset="-128"/>
              </a:rPr>
              <a:t>捨てることから始まる写真の選び方</a:t>
            </a:r>
            <a:endParaRPr lang="en-US" altLang="ja-JP" sz="1200" dirty="0">
              <a:latin typeface="HGP創英角ｺﾞｼｯｸUB" pitchFamily="50" charset="-128"/>
              <a:ea typeface="HGP創英角ｺﾞｼｯｸUB" pitchFamily="50" charset="-128"/>
            </a:endParaRPr>
          </a:p>
          <a:p>
            <a:endParaRPr lang="en-US" altLang="ja-JP" sz="1200" dirty="0">
              <a:latin typeface="HG創英角ｺﾞｼｯｸUB" panose="020B0909000000000000" pitchFamily="49" charset="-128"/>
              <a:ea typeface="HG創英角ｺﾞｼｯｸUB" panose="020B0909000000000000" pitchFamily="49" charset="-128"/>
            </a:endParaRPr>
          </a:p>
          <a:p>
            <a:r>
              <a:rPr lang="ja-JP" altLang="en-US" sz="1200" dirty="0">
                <a:latin typeface="HGP創英角ｺﾞｼｯｸUB" panose="020B0900000000000000" pitchFamily="50" charset="-128"/>
                <a:ea typeface="HGP創英角ｺﾞｼｯｸUB" panose="020B0900000000000000" pitchFamily="50" charset="-128"/>
              </a:rPr>
              <a:t>　</a:t>
            </a:r>
            <a:endParaRPr lang="en-US" altLang="ja-JP" sz="1200" dirty="0">
              <a:latin typeface="HGP創英角ｺﾞｼｯｸUB" panose="020B0900000000000000" pitchFamily="50" charset="-128"/>
              <a:ea typeface="HGP創英角ｺﾞｼｯｸUB" panose="020B0900000000000000" pitchFamily="50" charset="-128"/>
            </a:endParaRPr>
          </a:p>
          <a:p>
            <a:r>
              <a:rPr lang="ja-JP" altLang="en-US" sz="1200" dirty="0">
                <a:latin typeface="HG創英角ｺﾞｼｯｸUB" panose="020B0909000000000000" pitchFamily="49" charset="-128"/>
                <a:ea typeface="HG創英角ｺﾞｼｯｸUB" panose="020B0909000000000000" pitchFamily="49" charset="-128"/>
              </a:rPr>
              <a:t>おまけ</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1</a:t>
            </a:r>
            <a:r>
              <a:rPr lang="ja-JP" altLang="en-US" sz="1200" dirty="0">
                <a:latin typeface="HG創英角ｺﾞｼｯｸUB" panose="020B0909000000000000" pitchFamily="49" charset="-128"/>
                <a:ea typeface="HG創英角ｺﾞｼｯｸUB" panose="020B0909000000000000" pitchFamily="49" charset="-128"/>
              </a:rPr>
              <a:t>　どんぐりかい</a:t>
            </a:r>
            <a:r>
              <a:rPr lang="ja-JP" altLang="en-US" sz="1200" dirty="0" err="1">
                <a:latin typeface="HG創英角ｺﾞｼｯｸUB" panose="020B0909000000000000" pitchFamily="49" charset="-128"/>
                <a:ea typeface="HG創英角ｺﾞｼｯｸUB" panose="020B0909000000000000" pitchFamily="49" charset="-128"/>
              </a:rPr>
              <a:t>ぎの</a:t>
            </a:r>
            <a:r>
              <a:rPr lang="ja-JP" altLang="en-US" sz="1200" dirty="0">
                <a:latin typeface="HG創英角ｺﾞｼｯｸUB" panose="020B0909000000000000" pitchFamily="49" charset="-128"/>
                <a:ea typeface="HG創英角ｺﾞｼｯｸUB" panose="020B0909000000000000" pitchFamily="49" charset="-128"/>
              </a:rPr>
              <a:t>コスト分析</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2</a:t>
            </a:r>
            <a:r>
              <a:rPr lang="ja-JP" altLang="en-US" sz="1200" dirty="0">
                <a:latin typeface="HG創英角ｺﾞｼｯｸUB" panose="020B0909000000000000" pitchFamily="49" charset="-128"/>
                <a:ea typeface="HG創英角ｺﾞｼｯｸUB" panose="020B0909000000000000" pitchFamily="49" charset="-128"/>
              </a:rPr>
              <a:t>　北海道通信社の社会貢献記事数から</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81</a:t>
            </a:fld>
            <a:endParaRPr kumimoji="1" lang="ja-JP" altLang="en-US"/>
          </a:p>
        </p:txBody>
      </p:sp>
    </p:spTree>
    <p:extLst>
      <p:ext uri="{BB962C8B-B14F-4D97-AF65-F5344CB8AC3E}">
        <p14:creationId xmlns:p14="http://schemas.microsoft.com/office/powerpoint/2010/main" val="405836763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kumimoji="1" lang="ja-JP" altLang="en-US" dirty="0"/>
              <a:t>本日の内容です。</a:t>
            </a:r>
            <a:endParaRPr kumimoji="1" lang="en-US" altLang="ja-JP" dirty="0"/>
          </a:p>
          <a:p>
            <a:endParaRPr kumimoji="1" lang="en-US" altLang="ja-JP" dirty="0"/>
          </a:p>
          <a:p>
            <a:r>
              <a:rPr lang="en-US" altLang="ja-JP" sz="1200" dirty="0">
                <a:latin typeface="HG創英角ｺﾞｼｯｸUB" panose="020B0909000000000000" pitchFamily="49" charset="-128"/>
                <a:ea typeface="HG創英角ｺﾞｼｯｸUB" panose="020B0909000000000000" pitchFamily="49" charset="-128"/>
              </a:rPr>
              <a:t>1</a:t>
            </a:r>
            <a:r>
              <a:rPr lang="ja-JP" altLang="en-US" sz="1200" dirty="0">
                <a:latin typeface="HG創英角ｺﾞｼｯｸUB" panose="020B0909000000000000" pitchFamily="49" charset="-128"/>
                <a:ea typeface="HG創英角ｺﾞｼｯｸUB" panose="020B0909000000000000" pitchFamily="49" charset="-128"/>
              </a:rPr>
              <a:t>　イベント写真の範囲</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2</a:t>
            </a:r>
            <a:r>
              <a:rPr lang="ja-JP" altLang="en-US" sz="1200" dirty="0">
                <a:latin typeface="HG創英角ｺﾞｼｯｸUB" panose="020B0909000000000000" pitchFamily="49" charset="-128"/>
                <a:ea typeface="HG創英角ｺﾞｼｯｸUB" panose="020B0909000000000000" pitchFamily="49" charset="-128"/>
              </a:rPr>
              <a:t>　工事写真とイベント写真の大きな違い</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3</a:t>
            </a:r>
            <a:r>
              <a:rPr lang="ja-JP" altLang="en-US" sz="1200" dirty="0">
                <a:latin typeface="HG創英角ｺﾞｼｯｸUB" panose="020B0909000000000000" pitchFamily="49" charset="-128"/>
                <a:ea typeface="HG創英角ｺﾞｼｯｸUB" panose="020B0909000000000000" pitchFamily="49" charset="-128"/>
              </a:rPr>
              <a:t>　土木屋さんの勘違い</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4</a:t>
            </a:r>
            <a:r>
              <a:rPr lang="ja-JP" altLang="en-US" sz="1200" dirty="0">
                <a:latin typeface="HG創英角ｺﾞｼｯｸUB" panose="020B0909000000000000" pitchFamily="49" charset="-128"/>
                <a:ea typeface="HG創英角ｺﾞｼｯｸUB" panose="020B0909000000000000" pitchFamily="49" charset="-128"/>
              </a:rPr>
              <a:t>　土木屋さん、これだけでもかなり違うはず！（初級）</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5</a:t>
            </a:r>
            <a:r>
              <a:rPr lang="ja-JP" altLang="en-US" sz="1200" dirty="0">
                <a:latin typeface="HG創英角ｺﾞｼｯｸUB" panose="020B0909000000000000" pitchFamily="49" charset="-128"/>
                <a:ea typeface="HG創英角ｺﾞｼｯｸUB" panose="020B0909000000000000" pitchFamily="49" charset="-128"/>
              </a:rPr>
              <a:t>　プレゼン資料を工夫してみる！</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6</a:t>
            </a:r>
            <a:r>
              <a:rPr lang="ja-JP" altLang="en-US" sz="1200" dirty="0">
                <a:latin typeface="HG創英角ｺﾞｼｯｸUB" panose="020B0909000000000000" pitchFamily="49" charset="-128"/>
                <a:ea typeface="HG創英角ｺﾞｼｯｸUB" panose="020B0909000000000000" pitchFamily="49" charset="-128"/>
              </a:rPr>
              <a:t>　土木屋さんは何をすれば良い？（中級）</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7</a:t>
            </a:r>
            <a:r>
              <a:rPr lang="ja-JP" altLang="en-US" sz="1200" dirty="0">
                <a:latin typeface="HG創英角ｺﾞｼｯｸUB" panose="020B0909000000000000" pitchFamily="49" charset="-128"/>
                <a:ea typeface="HG創英角ｺﾞｼｯｸUB" panose="020B0909000000000000" pitchFamily="49" charset="-128"/>
              </a:rPr>
              <a:t>　</a:t>
            </a:r>
            <a:r>
              <a:rPr lang="ja-JP" altLang="en-US" sz="1200" dirty="0">
                <a:latin typeface="HGP創英角ｺﾞｼｯｸUB" panose="020B0900000000000000" pitchFamily="50" charset="-128"/>
                <a:ea typeface="HGP創英角ｺﾞｼｯｸUB" panose="020B0900000000000000" pitchFamily="50" charset="-128"/>
              </a:rPr>
              <a:t>撮影タイミングは、ＭＣが作る。</a:t>
            </a:r>
            <a:endParaRPr lang="en-US" altLang="ja-JP" sz="1200" dirty="0">
              <a:latin typeface="HGP創英角ｺﾞｼｯｸUB" panose="020B0900000000000000" pitchFamily="50" charset="-128"/>
              <a:ea typeface="HGP創英角ｺﾞｼｯｸUB" panose="020B0900000000000000" pitchFamily="50" charset="-128"/>
            </a:endParaRPr>
          </a:p>
          <a:p>
            <a:r>
              <a:rPr lang="en-US" altLang="ja-JP" sz="1200" dirty="0">
                <a:latin typeface="HG創英角ｺﾞｼｯｸUB" panose="020B0909000000000000" pitchFamily="49" charset="-128"/>
                <a:ea typeface="HG創英角ｺﾞｼｯｸUB" panose="020B0909000000000000" pitchFamily="49" charset="-128"/>
              </a:rPr>
              <a:t>8</a:t>
            </a:r>
            <a:r>
              <a:rPr lang="ja-JP" altLang="en-US" sz="1200" dirty="0">
                <a:latin typeface="HG創英角ｺﾞｼｯｸUB" panose="020B0909000000000000" pitchFamily="49" charset="-128"/>
                <a:ea typeface="HG創英角ｺﾞｼｯｸUB" panose="020B0909000000000000" pitchFamily="49" charset="-128"/>
              </a:rPr>
              <a:t>　新聞記事の写真とストーリー仕立て用写真は違う</a:t>
            </a:r>
            <a:endParaRPr lang="en-US" altLang="ja-JP" sz="1200" dirty="0">
              <a:latin typeface="HGP創英角ｺﾞｼｯｸUB" panose="020B0900000000000000" pitchFamily="50" charset="-128"/>
              <a:ea typeface="HGP創英角ｺﾞｼｯｸUB" panose="020B0900000000000000" pitchFamily="50" charset="-128"/>
            </a:endParaRPr>
          </a:p>
          <a:p>
            <a:r>
              <a:rPr lang="en-US" altLang="ja-JP" sz="1200" dirty="0">
                <a:latin typeface="HG創英角ｺﾞｼｯｸUB" panose="020B0909000000000000" pitchFamily="49" charset="-128"/>
                <a:ea typeface="HG創英角ｺﾞｼｯｸUB" panose="020B0909000000000000" pitchFamily="49" charset="-128"/>
              </a:rPr>
              <a:t>9</a:t>
            </a:r>
            <a:r>
              <a:rPr lang="ja-JP" altLang="en-US" sz="1200" dirty="0">
                <a:latin typeface="HG創英角ｺﾞｼｯｸUB" panose="020B0909000000000000" pitchFamily="49" charset="-128"/>
                <a:ea typeface="HG創英角ｺﾞｼｯｸUB" panose="020B0909000000000000" pitchFamily="49" charset="-128"/>
              </a:rPr>
              <a:t>　土木屋さんの色々なイベントでの撮影例</a:t>
            </a:r>
            <a:endParaRPr lang="en-US" altLang="ja-JP" sz="1200" dirty="0">
              <a:latin typeface="HG創英角ｺﾞｼｯｸUB" panose="020B0909000000000000" pitchFamily="49" charset="-128"/>
              <a:ea typeface="HG創英角ｺﾞｼｯｸUB" panose="020B0909000000000000" pitchFamily="49"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1200" dirty="0">
                <a:latin typeface="HG創英角ｺﾞｼｯｸUB" panose="020B0909000000000000" pitchFamily="49" charset="-128"/>
                <a:ea typeface="HG創英角ｺﾞｼｯｸUB" panose="020B0909000000000000" pitchFamily="49" charset="-128"/>
              </a:rPr>
              <a:t>10 </a:t>
            </a:r>
            <a:r>
              <a:rPr lang="ja-JP" altLang="en-US" sz="1200" dirty="0">
                <a:latin typeface="HGP創英角ｺﾞｼｯｸUB" pitchFamily="50" charset="-128"/>
                <a:ea typeface="HGP創英角ｺﾞｼｯｸUB" pitchFamily="50" charset="-128"/>
              </a:rPr>
              <a:t>捨てることから始まる写真の選び方</a:t>
            </a:r>
            <a:endParaRPr lang="en-US" altLang="ja-JP" sz="1200" dirty="0">
              <a:latin typeface="HGP創英角ｺﾞｼｯｸUB" pitchFamily="50" charset="-128"/>
              <a:ea typeface="HGP創英角ｺﾞｼｯｸUB" pitchFamily="50" charset="-128"/>
            </a:endParaRPr>
          </a:p>
          <a:p>
            <a:endParaRPr lang="en-US" altLang="ja-JP" sz="1200" dirty="0">
              <a:latin typeface="HG創英角ｺﾞｼｯｸUB" panose="020B0909000000000000" pitchFamily="49" charset="-128"/>
              <a:ea typeface="HG創英角ｺﾞｼｯｸUB" panose="020B0909000000000000" pitchFamily="49" charset="-128"/>
            </a:endParaRPr>
          </a:p>
          <a:p>
            <a:r>
              <a:rPr lang="ja-JP" altLang="en-US" sz="1200" dirty="0">
                <a:latin typeface="HGP創英角ｺﾞｼｯｸUB" panose="020B0900000000000000" pitchFamily="50" charset="-128"/>
                <a:ea typeface="HGP創英角ｺﾞｼｯｸUB" panose="020B0900000000000000" pitchFamily="50" charset="-128"/>
              </a:rPr>
              <a:t>　</a:t>
            </a:r>
            <a:endParaRPr lang="en-US" altLang="ja-JP" sz="1200" dirty="0">
              <a:latin typeface="HGP創英角ｺﾞｼｯｸUB" panose="020B0900000000000000" pitchFamily="50" charset="-128"/>
              <a:ea typeface="HGP創英角ｺﾞｼｯｸUB" panose="020B0900000000000000" pitchFamily="50" charset="-128"/>
            </a:endParaRPr>
          </a:p>
          <a:p>
            <a:r>
              <a:rPr lang="ja-JP" altLang="en-US" sz="1200" dirty="0">
                <a:latin typeface="HG創英角ｺﾞｼｯｸUB" panose="020B0909000000000000" pitchFamily="49" charset="-128"/>
                <a:ea typeface="HG創英角ｺﾞｼｯｸUB" panose="020B0909000000000000" pitchFamily="49" charset="-128"/>
              </a:rPr>
              <a:t>おまけ</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1</a:t>
            </a:r>
            <a:r>
              <a:rPr lang="ja-JP" altLang="en-US" sz="1200" dirty="0">
                <a:latin typeface="HG創英角ｺﾞｼｯｸUB" panose="020B0909000000000000" pitchFamily="49" charset="-128"/>
                <a:ea typeface="HG創英角ｺﾞｼｯｸUB" panose="020B0909000000000000" pitchFamily="49" charset="-128"/>
              </a:rPr>
              <a:t>　どんぐりかい</a:t>
            </a:r>
            <a:r>
              <a:rPr lang="ja-JP" altLang="en-US" sz="1200" dirty="0" err="1">
                <a:latin typeface="HG創英角ｺﾞｼｯｸUB" panose="020B0909000000000000" pitchFamily="49" charset="-128"/>
                <a:ea typeface="HG創英角ｺﾞｼｯｸUB" panose="020B0909000000000000" pitchFamily="49" charset="-128"/>
              </a:rPr>
              <a:t>ぎの</a:t>
            </a:r>
            <a:r>
              <a:rPr lang="ja-JP" altLang="en-US" sz="1200" dirty="0">
                <a:latin typeface="HG創英角ｺﾞｼｯｸUB" panose="020B0909000000000000" pitchFamily="49" charset="-128"/>
                <a:ea typeface="HG創英角ｺﾞｼｯｸUB" panose="020B0909000000000000" pitchFamily="49" charset="-128"/>
              </a:rPr>
              <a:t>コスト分析</a:t>
            </a:r>
            <a:endParaRPr lang="en-US" altLang="ja-JP" sz="1200" dirty="0">
              <a:latin typeface="HG創英角ｺﾞｼｯｸUB" panose="020B0909000000000000" pitchFamily="49" charset="-128"/>
              <a:ea typeface="HG創英角ｺﾞｼｯｸUB" panose="020B0909000000000000" pitchFamily="49" charset="-128"/>
            </a:endParaRPr>
          </a:p>
          <a:p>
            <a:r>
              <a:rPr lang="en-US" altLang="ja-JP" sz="1200" dirty="0">
                <a:latin typeface="HG創英角ｺﾞｼｯｸUB" panose="020B0909000000000000" pitchFamily="49" charset="-128"/>
                <a:ea typeface="HG創英角ｺﾞｼｯｸUB" panose="020B0909000000000000" pitchFamily="49" charset="-128"/>
              </a:rPr>
              <a:t>2</a:t>
            </a:r>
            <a:r>
              <a:rPr lang="ja-JP" altLang="en-US" sz="1200" dirty="0">
                <a:latin typeface="HG創英角ｺﾞｼｯｸUB" panose="020B0909000000000000" pitchFamily="49" charset="-128"/>
                <a:ea typeface="HG創英角ｺﾞｼｯｸUB" panose="020B0909000000000000" pitchFamily="49" charset="-128"/>
              </a:rPr>
              <a:t>　北海道通信社の社会貢献記事数から</a:t>
            </a:r>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82</a:t>
            </a:fld>
            <a:endParaRPr kumimoji="1" lang="ja-JP" altLang="en-US"/>
          </a:p>
        </p:txBody>
      </p:sp>
    </p:spTree>
    <p:extLst>
      <p:ext uri="{BB962C8B-B14F-4D97-AF65-F5344CB8AC3E}">
        <p14:creationId xmlns:p14="http://schemas.microsoft.com/office/powerpoint/2010/main" val="405836763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rtl="0"/>
            <a:r>
              <a:rPr lang="ja-JP" altLang="ja-JP" b="1" dirty="0"/>
              <a:t>ハロー効果</a:t>
            </a:r>
            <a:r>
              <a:rPr lang="ja-JP" altLang="ja-JP" dirty="0"/>
              <a:t>（ハローこうか、</a:t>
            </a:r>
            <a:r>
              <a:rPr lang="ja-JP" altLang="ja-JP" dirty="0">
                <a:hlinkClick r:id="rId3" tooltip="英語"/>
              </a:rPr>
              <a:t>英</a:t>
            </a:r>
            <a:r>
              <a:rPr lang="ja-JP" altLang="ja-JP" dirty="0"/>
              <a:t>：halo effect）とは</a:t>
            </a:r>
            <a:r>
              <a:rPr lang="ja-JP" altLang="ja-JP" dirty="0">
                <a:hlinkClick r:id="rId4" tooltip="社会心理学"/>
              </a:rPr>
              <a:t>社会心理学</a:t>
            </a:r>
            <a:r>
              <a:rPr lang="ja-JP" altLang="ja-JP" dirty="0"/>
              <a:t>の現象で、ある対象を評価をする時に、それが持つ顕著な特徴に引きずられて、他の特徴についての評価が歪められる（</a:t>
            </a:r>
            <a:r>
              <a:rPr lang="ja-JP" altLang="ja-JP" dirty="0">
                <a:hlinkClick r:id="rId5" tooltip="認知バイアス"/>
              </a:rPr>
              <a:t>バイアス</a:t>
            </a:r>
            <a:r>
              <a:rPr lang="ja-JP" altLang="ja-JP" dirty="0"/>
              <a:t>）現象のこと。</a:t>
            </a:r>
            <a:r>
              <a:rPr lang="ja-JP" altLang="ja-JP" b="1" dirty="0"/>
              <a:t>後光効果</a:t>
            </a:r>
            <a:r>
              <a:rPr lang="ja-JP" altLang="ja-JP" dirty="0"/>
              <a:t>、</a:t>
            </a:r>
            <a:r>
              <a:rPr lang="ja-JP" altLang="ja-JP" b="1" dirty="0"/>
              <a:t>ハローエラー</a:t>
            </a:r>
            <a:r>
              <a:rPr lang="ja-JP" altLang="ja-JP" dirty="0"/>
              <a:t>ともいう。例えば、ある分野の専門家が専門外のことについても権威があると感じてしまうことや、外見のいい人が信頼できると感じてしまうことが挙げられる。ハロー効果は、良い印象から肯定的な方向にも、悪い印象から否定的な方向にも働く</a:t>
            </a:r>
            <a:r>
              <a:rPr lang="ja-JP" altLang="ja-JP" baseline="30000" dirty="0">
                <a:hlinkClick r:id="rId6"/>
              </a:rPr>
              <a:t>[1][2]</a:t>
            </a:r>
            <a:r>
              <a:rPr lang="ja-JP" altLang="ja-JP" dirty="0"/>
              <a:t>。</a:t>
            </a:r>
          </a:p>
          <a:p>
            <a:pPr rtl="0"/>
            <a:r>
              <a:rPr lang="ja-JP" altLang="ja-JP" dirty="0"/>
              <a:t>ハロー効果という言葉が初めて用いられたのは、心理学者</a:t>
            </a:r>
            <a:r>
              <a:rPr lang="ja-JP" altLang="ja-JP" dirty="0">
                <a:hlinkClick r:id="rId7" tooltip="エドワード・ソーンダイク"/>
              </a:rPr>
              <a:t>エドワード・ソーンダイク</a:t>
            </a:r>
            <a:r>
              <a:rPr lang="ja-JP" altLang="ja-JP" dirty="0"/>
              <a:t>が1920年に書いた論文「A Constant Error in Psychological Ratings」である。ハローとは</a:t>
            </a:r>
            <a:r>
              <a:rPr lang="ja-JP" altLang="ja-JP" dirty="0">
                <a:hlinkClick r:id="rId8" tooltip="聖人"/>
              </a:rPr>
              <a:t>聖人</a:t>
            </a:r>
            <a:r>
              <a:rPr lang="ja-JP" altLang="ja-JP" dirty="0"/>
              <a:t>の頭上に描かれる光輪のことである</a:t>
            </a:r>
            <a:r>
              <a:rPr lang="ja-JP" altLang="ja-JP" baseline="30000" dirty="0">
                <a:hlinkClick r:id="rId6"/>
              </a:rPr>
              <a:t>[2]</a:t>
            </a:r>
            <a:r>
              <a:rPr lang="ja-JP" altLang="ja-JP" dirty="0"/>
              <a:t>。</a:t>
            </a:r>
          </a:p>
          <a:p>
            <a:pPr rtl="0"/>
            <a:r>
              <a:rPr lang="ja-JP" altLang="ja-JP" dirty="0"/>
              <a:t>ハロー効果が起こる原因は、物事の一面だけで判断することで、即断が可能になるからである。原始的な時代ではこの考え方は生存に有利であり、それが遺伝的に受け継がれていると考えられている</a:t>
            </a:r>
            <a:r>
              <a:rPr lang="ja-JP" altLang="ja-JP" baseline="30000" dirty="0">
                <a:hlinkClick r:id="rId6"/>
              </a:rPr>
              <a:t>[2]</a:t>
            </a:r>
            <a:r>
              <a:rPr lang="ja-JP" altLang="ja-JP" dirty="0"/>
              <a:t>。</a:t>
            </a:r>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83</a:t>
            </a:fld>
            <a:endParaRPr kumimoji="1" lang="ja-JP" altLang="en-US"/>
          </a:p>
        </p:txBody>
      </p:sp>
    </p:spTree>
    <p:extLst>
      <p:ext uri="{BB962C8B-B14F-4D97-AF65-F5344CB8AC3E}">
        <p14:creationId xmlns:p14="http://schemas.microsoft.com/office/powerpoint/2010/main" val="4058367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子どもたちとの土木の○</a:t>
            </a:r>
            <a:r>
              <a:rPr lang="en-US" altLang="ja-JP" sz="1200" dirty="0"/>
              <a:t>×</a:t>
            </a:r>
            <a:r>
              <a:rPr lang="ja-JP" altLang="en-US" sz="1200" dirty="0"/>
              <a:t>クイズですが、</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バックホウのバケツに○と</a:t>
            </a:r>
            <a:r>
              <a:rPr lang="en-US" altLang="ja-JP" sz="1200" dirty="0"/>
              <a:t>×</a:t>
            </a:r>
            <a:r>
              <a:rPr lang="ja-JP" altLang="en-US" sz="1200" dirty="0"/>
              <a:t>を仕込んだりと</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非常に企画に富んでいます。アメリカ横断ウルトラクイズ並です。が</a:t>
            </a:r>
            <a:r>
              <a:rPr lang="en-US" altLang="ja-JP" sz="1200" dirty="0"/>
              <a:t>….</a:t>
            </a: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正直、楽しさが全く伝わってきません。準備の苦労も伝わってきません。そもそも何をしているかもよく分かりません。</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どしても、参加者全員をフレームに納めたい！</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現場全体もフレームに納めたい！と考えてしましがちです。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受注者は、何を伝えたかったのか？</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子どもたちの人数を伝えたかったのでしょうか？</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バックホウのバケツに○と</a:t>
            </a:r>
            <a:r>
              <a:rPr lang="en-US" altLang="ja-JP" sz="1200" dirty="0"/>
              <a:t>×</a:t>
            </a:r>
            <a:r>
              <a:rPr lang="ja-JP" altLang="en-US" sz="1200" dirty="0"/>
              <a:t>を仕込んだ企画の工夫と、</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参加した子どもたちが現場（土木）に親しんで</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楽しんでいる様子をアピールしたかったはずです。</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r>
              <a:rPr lang="ja-JP" altLang="en-US" sz="1200" dirty="0"/>
              <a:t>▼この写真の掲載元</a:t>
            </a:r>
            <a:endParaRPr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200" dirty="0"/>
              <a:t>　ベースページ</a:t>
            </a:r>
            <a:r>
              <a:rPr lang="en-US" altLang="ja-JP" sz="1200" dirty="0" err="1"/>
              <a:t>tomado</a:t>
            </a:r>
            <a:r>
              <a:rPr lang="ja-JP" altLang="en-US" sz="1200" dirty="0"/>
              <a:t>ポータルサイト</a:t>
            </a:r>
            <a:r>
              <a:rPr lang="en-US" altLang="ja-JP" sz="1200" dirty="0"/>
              <a:t>BLOG</a:t>
            </a:r>
            <a:r>
              <a:rPr lang="ja-JP" altLang="en-US" sz="1200" dirty="0"/>
              <a:t>　</a:t>
            </a:r>
            <a:r>
              <a:rPr lang="en-US" altLang="ja-JP" sz="1200" dirty="0"/>
              <a:t>2014/09/18</a:t>
            </a:r>
            <a:r>
              <a:rPr lang="ja-JP" altLang="en-US" sz="1200" dirty="0"/>
              <a:t>より</a:t>
            </a:r>
            <a:endParaRPr lang="en-US" altLang="ja-JP" sz="1200" dirty="0"/>
          </a:p>
          <a:p>
            <a:endParaRPr kumimoji="1" lang="en-US" altLang="ja-JP" sz="1200" dirty="0"/>
          </a:p>
          <a:p>
            <a:pPr marL="0" marR="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endParaRPr kumimoji="1" lang="en-US" altLang="ja-JP" dirty="0"/>
          </a:p>
        </p:txBody>
      </p:sp>
      <p:sp>
        <p:nvSpPr>
          <p:cNvPr id="4" name="スライド番号プレースホルダ 3"/>
          <p:cNvSpPr>
            <a:spLocks noGrp="1"/>
          </p:cNvSpPr>
          <p:nvPr>
            <p:ph type="sldNum" sz="quarter" idx="10"/>
          </p:nvPr>
        </p:nvSpPr>
        <p:spPr/>
        <p:txBody>
          <a:bodyPr/>
          <a:lstStyle/>
          <a:p>
            <a:fld id="{F4CB292D-6B92-40EC-B244-AB32A7FD3BF9}" type="slidenum">
              <a:rPr kumimoji="1" lang="ja-JP" altLang="en-US" smtClean="0"/>
              <a:pPr/>
              <a:t>9</a:t>
            </a:fld>
            <a:endParaRPr kumimoji="1" lang="ja-JP" altLang="en-US"/>
          </a:p>
        </p:txBody>
      </p:sp>
    </p:spTree>
    <p:extLst>
      <p:ext uri="{BB962C8B-B14F-4D97-AF65-F5344CB8AC3E}">
        <p14:creationId xmlns:p14="http://schemas.microsoft.com/office/powerpoint/2010/main" val="2266993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Ref idx="1002">
        <a:schemeClr val="bg2"/>
      </p:bgRef>
    </p:bg>
    <p:spTree>
      <p:nvGrpSpPr>
        <p:cNvPr id="1" name=""/>
        <p:cNvGrpSpPr/>
        <p:nvPr/>
      </p:nvGrpSpPr>
      <p:grpSpPr>
        <a:xfrm>
          <a:off x="0" y="0"/>
          <a:ext cx="0" cy="0"/>
          <a:chOff x="0" y="0"/>
          <a:chExt cx="0" cy="0"/>
        </a:xfrm>
      </p:grpSpPr>
      <p:sp>
        <p:nvSpPr>
          <p:cNvPr id="7" name="フリーフォーム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フリーフォーム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タイトル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ja-JP" altLang="en-US"/>
              <a:t>マスタ タイトルの書式設定</a:t>
            </a:r>
            <a:endParaRPr kumimoji="0" lang="en-US"/>
          </a:p>
        </p:txBody>
      </p:sp>
      <p:sp>
        <p:nvSpPr>
          <p:cNvPr id="17" name="サブタイトル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ja-JP" altLang="en-US"/>
              <a:t>マスタ サブタイトルの書式設定</a:t>
            </a:r>
            <a:endParaRPr kumimoji="0" lang="en-US"/>
          </a:p>
        </p:txBody>
      </p:sp>
      <p:sp>
        <p:nvSpPr>
          <p:cNvPr id="30" name="日付プレースホルダ 29"/>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19" name="フッター プレースホルダ 18"/>
          <p:cNvSpPr>
            <a:spLocks noGrp="1"/>
          </p:cNvSpPr>
          <p:nvPr>
            <p:ph type="ftr" sz="quarter" idx="11"/>
          </p:nvPr>
        </p:nvSpPr>
        <p:spPr/>
        <p:txBody>
          <a:bodyPr/>
          <a:lstStyle/>
          <a:p>
            <a:endParaRPr kumimoji="1" lang="ja-JP" altLang="en-US"/>
          </a:p>
        </p:txBody>
      </p:sp>
      <p:sp>
        <p:nvSpPr>
          <p:cNvPr id="27" name="スライド番号プレースホルダ 2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a:t>マスタ タイトルの書式設定</a:t>
            </a:r>
            <a:endParaRPr kumimoji="0" lang="en-US"/>
          </a:p>
        </p:txBody>
      </p:sp>
      <p:sp>
        <p:nvSpPr>
          <p:cNvPr id="3" name="縦書きテキスト プレースホルダ 2"/>
          <p:cNvSpPr>
            <a:spLocks noGrp="1"/>
          </p:cNvSpPr>
          <p:nvPr>
            <p:ph type="body" orient="vert" idx="1"/>
          </p:nvPr>
        </p:nvSpPr>
        <p:spPr/>
        <p:txBody>
          <a:bodyPr vert="eaVert"/>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0" lang="ja-JP" altLang="en-US"/>
              <a:t>マスタ タイトルの書式設定</a:t>
            </a:r>
            <a:endParaRPr kumimoji="0" 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lgn="l">
              <a:defRPr/>
            </a:lvl1pPr>
          </a:lstStyle>
          <a:p>
            <a:r>
              <a:rPr kumimoji="0" lang="ja-JP" altLang="en-US"/>
              <a:t>マスタ タイトルの書式設定</a:t>
            </a:r>
            <a:endParaRPr kumimoji="0" lang="en-US"/>
          </a:p>
        </p:txBody>
      </p:sp>
      <p:sp>
        <p:nvSpPr>
          <p:cNvPr id="3" name="コンテンツ プレースホルダ 2"/>
          <p:cNvSpPr>
            <a:spLocks noGrp="1"/>
          </p:cNvSpPr>
          <p:nvPr>
            <p:ph idx="1"/>
          </p:nvPr>
        </p:nvSpPr>
        <p:spPr/>
        <p:txBody>
          <a:body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2">
        <a:schemeClr val="bg2"/>
      </p:bgRef>
    </p:bg>
    <p:spTree>
      <p:nvGrpSpPr>
        <p:cNvPr id="1" name=""/>
        <p:cNvGrpSpPr/>
        <p:nvPr/>
      </p:nvGrpSpPr>
      <p:grpSpPr>
        <a:xfrm>
          <a:off x="0" y="0"/>
          <a:ext cx="0" cy="0"/>
          <a:chOff x="0" y="0"/>
          <a:chExt cx="0" cy="0"/>
        </a:xfrm>
      </p:grpSpPr>
      <p:sp>
        <p:nvSpPr>
          <p:cNvPr id="7" name="フリーフォーム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フリーフォーム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タイトル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ja-JP" altLang="en-US"/>
              <a:t>マスタ タイトルの書式設定</a:t>
            </a:r>
            <a:endParaRPr kumimoji="0" lang="en-US"/>
          </a:p>
        </p:txBody>
      </p:sp>
      <p:sp>
        <p:nvSpPr>
          <p:cNvPr id="3" name="テキスト プレースホルダ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7467600" cy="1143000"/>
          </a:xfrm>
        </p:spPr>
        <p:txBody>
          <a:bodyPr/>
          <a:lstStyle/>
          <a:p>
            <a:r>
              <a:rPr kumimoji="0" lang="ja-JP" altLang="en-US"/>
              <a:t>マスタ タイトルの書式設定</a:t>
            </a:r>
            <a:endParaRPr kumimoji="0" lang="en-US"/>
          </a:p>
        </p:txBody>
      </p:sp>
      <p:sp>
        <p:nvSpPr>
          <p:cNvPr id="3" name="コンテンツ プレースホルダ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4" name="コンテンツ プレースホルダ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8229600" cy="1143000"/>
          </a:xfrm>
        </p:spPr>
        <p:txBody>
          <a:bodyPr anchor="ctr"/>
          <a:lstStyle>
            <a:lvl1pPr>
              <a:defRPr/>
            </a:lvl1pPr>
          </a:lstStyle>
          <a:p>
            <a:r>
              <a:rPr kumimoji="0" lang="ja-JP" altLang="en-US"/>
              <a:t>マスタ タイトルの書式設定</a:t>
            </a:r>
            <a:endParaRPr kumimoji="0" lang="en-US"/>
          </a:p>
        </p:txBody>
      </p:sp>
      <p:sp>
        <p:nvSpPr>
          <p:cNvPr id="3" name="テキスト プレースホルダ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a:t>マスタ テキストの書式設定</a:t>
            </a:r>
          </a:p>
        </p:txBody>
      </p:sp>
      <p:sp>
        <p:nvSpPr>
          <p:cNvPr id="4" name="テキスト プレースホルダ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ja-JP" altLang="en-US"/>
              <a:t>マスタ テキストの書式設定</a:t>
            </a:r>
          </a:p>
        </p:txBody>
      </p:sp>
      <p:sp>
        <p:nvSpPr>
          <p:cNvPr id="5" name="コンテンツ プレースホルダ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6" name="コンテンツ プレースホルダ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320"/>
            <a:ext cx="7470648" cy="1143000"/>
          </a:xfrm>
        </p:spPr>
        <p:txBody>
          <a:bodyPr anchor="ctr"/>
          <a:lstStyle>
            <a:lvl1pPr algn="l">
              <a:defRPr sz="4600"/>
            </a:lvl1pPr>
          </a:lstStyle>
          <a:p>
            <a:r>
              <a:rPr kumimoji="0" lang="ja-JP" altLang="en-US"/>
              <a:t>マスタ タイトルの書式設定</a:t>
            </a:r>
            <a:endParaRPr kumimoji="0" 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8" name="スライド番号プレースホルダ 7"/>
          <p:cNvSpPr>
            <a:spLocks noGrp="1"/>
          </p:cNvSpPr>
          <p:nvPr>
            <p:ph type="sldNum" sz="quarter" idx="11"/>
          </p:nvPr>
        </p:nvSpPr>
        <p:spPr/>
        <p:txBody>
          <a:bodyPr/>
          <a:lstStyle/>
          <a:p>
            <a:fld id="{D2D8002D-B5B0-4BAC-B1F6-782DDCCE6D9C}" type="slidenum">
              <a:rPr kumimoji="1" lang="ja-JP" altLang="en-US" smtClean="0"/>
              <a:pPr/>
              <a:t>‹#›</a:t>
            </a:fld>
            <a:endParaRPr kumimoji="1" lang="ja-JP" altLang="en-US"/>
          </a:p>
        </p:txBody>
      </p:sp>
      <p:sp>
        <p:nvSpPr>
          <p:cNvPr id="9" name="フッター プレースホルダ 8"/>
          <p:cNvSpPr>
            <a:spLocks noGrp="1"/>
          </p:cNvSpPr>
          <p:nvPr>
            <p:ph type="ftr" sz="quarter" idx="12"/>
          </p:nvPr>
        </p:nvSpPr>
        <p:spPr/>
        <p:txBody>
          <a:bodyPr/>
          <a:lstStyle/>
          <a:p>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ja-JP" altLang="en-US"/>
              <a:t>マスタ タイトルの書式設定</a:t>
            </a:r>
            <a:endParaRPr kumimoji="0" lang="en-US"/>
          </a:p>
        </p:txBody>
      </p:sp>
      <p:sp>
        <p:nvSpPr>
          <p:cNvPr id="3" name="テキスト プレースホルダ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ja-JP" altLang="en-US"/>
              <a:t>マスタ テキストの書式設定</a:t>
            </a:r>
          </a:p>
        </p:txBody>
      </p:sp>
      <p:sp>
        <p:nvSpPr>
          <p:cNvPr id="4" name="コンテンツ プレースホルダ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ja-JP" altLang="en-US"/>
              <a:t>マスタ テキストの書式設定</a:t>
            </a:r>
          </a:p>
          <a:p>
            <a:pPr lvl="1" eaLnBrk="1" latinLnBrk="0" hangingPunct="1"/>
            <a:r>
              <a:rPr lang="ja-JP" altLang="en-US"/>
              <a:t>第 </a:t>
            </a:r>
            <a:r>
              <a:rPr lang="en-US" altLang="ja-JP"/>
              <a:t>2 </a:t>
            </a:r>
            <a:r>
              <a:rPr lang="ja-JP" altLang="en-US"/>
              <a:t>レベル</a:t>
            </a:r>
          </a:p>
          <a:p>
            <a:pPr lvl="2" eaLnBrk="1" latinLnBrk="0" hangingPunct="1"/>
            <a:r>
              <a:rPr lang="ja-JP" altLang="en-US"/>
              <a:t>第 </a:t>
            </a:r>
            <a:r>
              <a:rPr lang="en-US" altLang="ja-JP"/>
              <a:t>3 </a:t>
            </a:r>
            <a:r>
              <a:rPr lang="ja-JP" altLang="en-US"/>
              <a:t>レベル</a:t>
            </a:r>
          </a:p>
          <a:p>
            <a:pPr lvl="3" eaLnBrk="1" latinLnBrk="0" hangingPunct="1"/>
            <a:r>
              <a:rPr lang="ja-JP" altLang="en-US"/>
              <a:t>第 </a:t>
            </a:r>
            <a:r>
              <a:rPr lang="en-US" altLang="ja-JP"/>
              <a:t>4 </a:t>
            </a:r>
            <a:r>
              <a:rPr lang="ja-JP" altLang="en-US"/>
              <a:t>レベル</a:t>
            </a:r>
          </a:p>
          <a:p>
            <a:pPr lvl="4" eaLnBrk="1" latinLnBrk="0" hangingPunct="1"/>
            <a:r>
              <a:rPr lang="ja-JP" altLang="en-US"/>
              <a:t>第 </a:t>
            </a:r>
            <a:r>
              <a:rPr lang="en-US" altLang="ja-JP"/>
              <a:t>5 </a:t>
            </a:r>
            <a:r>
              <a:rPr lang="ja-JP" altLang="en-US"/>
              <a:t>レベル</a:t>
            </a:r>
            <a:endParaRPr kumimoji="0" 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pPr/>
              <a:t>2026/7/23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a:xfrm>
            <a:off x="8156448" y="6422064"/>
            <a:ext cx="762000" cy="365125"/>
          </a:xfrm>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ja-JP" altLang="en-US"/>
              <a:t>マスタ タイトルの書式設定</a:t>
            </a:r>
            <a:endParaRPr kumimoji="0" lang="en-US"/>
          </a:p>
        </p:txBody>
      </p:sp>
      <p:sp>
        <p:nvSpPr>
          <p:cNvPr id="3" name="図プレースホルダ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ja-JP" altLang="en-US"/>
              <a:t>アイコンをクリックして図を追加</a:t>
            </a:r>
            <a:endParaRPr kumimoji="0" lang="en-US" dirty="0"/>
          </a:p>
        </p:txBody>
      </p:sp>
      <p:sp>
        <p:nvSpPr>
          <p:cNvPr id="4" name="テキスト プレースホルダ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ja-JP" altLang="en-US"/>
              <a:t>マスタ テキストの書式設定</a:t>
            </a:r>
          </a:p>
        </p:txBody>
      </p:sp>
      <p:sp>
        <p:nvSpPr>
          <p:cNvPr id="5" name="日付プレースホルダ 4"/>
          <p:cNvSpPr>
            <a:spLocks noGrp="1"/>
          </p:cNvSpPr>
          <p:nvPr>
            <p:ph type="dt" sz="half" idx="10"/>
          </p:nvPr>
        </p:nvSpPr>
        <p:spPr>
          <a:xfrm>
            <a:off x="457200" y="6422064"/>
            <a:ext cx="2133600" cy="365125"/>
          </a:xfrm>
        </p:spPr>
        <p:txBody>
          <a:bodyPr/>
          <a:lstStyle/>
          <a:p>
            <a:fld id="{E90ED720-0104-4369-84BC-D37694168613}" type="datetimeFigureOut">
              <a:rPr kumimoji="1" lang="ja-JP" altLang="en-US" smtClean="0"/>
              <a:pPr/>
              <a:t>2026/7/23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フリーフォーム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フリーフォーム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タイトル プレースホルダ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ja-JP" altLang="en-US"/>
              <a:t>マスタ タイトルの書式設定</a:t>
            </a:r>
            <a:endParaRPr kumimoji="0" lang="en-US"/>
          </a:p>
        </p:txBody>
      </p:sp>
      <p:sp>
        <p:nvSpPr>
          <p:cNvPr id="30" name="テキスト プレースホルダ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ja-JP" altLang="en-US"/>
              <a:t>マスタ テキストの書式設定</a:t>
            </a:r>
          </a:p>
          <a:p>
            <a:pPr lvl="1" eaLnBrk="1" latinLnBrk="0" hangingPunct="1"/>
            <a:r>
              <a:rPr kumimoji="0" lang="ja-JP" altLang="en-US"/>
              <a:t>第 </a:t>
            </a:r>
            <a:r>
              <a:rPr kumimoji="0" lang="en-US" altLang="ja-JP"/>
              <a:t>2 </a:t>
            </a:r>
            <a:r>
              <a:rPr kumimoji="0" lang="ja-JP" altLang="en-US"/>
              <a:t>レベル</a:t>
            </a:r>
          </a:p>
          <a:p>
            <a:pPr lvl="2" eaLnBrk="1" latinLnBrk="0" hangingPunct="1"/>
            <a:r>
              <a:rPr kumimoji="0" lang="ja-JP" altLang="en-US"/>
              <a:t>第 </a:t>
            </a:r>
            <a:r>
              <a:rPr kumimoji="0" lang="en-US" altLang="ja-JP"/>
              <a:t>3 </a:t>
            </a:r>
            <a:r>
              <a:rPr kumimoji="0" lang="ja-JP" altLang="en-US"/>
              <a:t>レベル</a:t>
            </a:r>
          </a:p>
          <a:p>
            <a:pPr lvl="3" eaLnBrk="1" latinLnBrk="0" hangingPunct="1"/>
            <a:r>
              <a:rPr kumimoji="0" lang="ja-JP" altLang="en-US"/>
              <a:t>第 </a:t>
            </a:r>
            <a:r>
              <a:rPr kumimoji="0" lang="en-US" altLang="ja-JP"/>
              <a:t>4 </a:t>
            </a:r>
            <a:r>
              <a:rPr kumimoji="0" lang="ja-JP" altLang="en-US"/>
              <a:t>レベル</a:t>
            </a:r>
          </a:p>
          <a:p>
            <a:pPr lvl="4" eaLnBrk="1" latinLnBrk="0" hangingPunct="1"/>
            <a:r>
              <a:rPr kumimoji="0" lang="ja-JP" altLang="en-US"/>
              <a:t>第 </a:t>
            </a:r>
            <a:r>
              <a:rPr kumimoji="0" lang="en-US" altLang="ja-JP"/>
              <a:t>5 </a:t>
            </a:r>
            <a:r>
              <a:rPr kumimoji="0" lang="ja-JP" altLang="en-US"/>
              <a:t>レベル</a:t>
            </a:r>
            <a:endParaRPr kumimoji="0" lang="en-US"/>
          </a:p>
        </p:txBody>
      </p:sp>
      <p:sp>
        <p:nvSpPr>
          <p:cNvPr id="10" name="日付プレースホルダ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E90ED720-0104-4369-84BC-D37694168613}" type="datetimeFigureOut">
              <a:rPr kumimoji="1" lang="ja-JP" altLang="en-US" smtClean="0"/>
              <a:pPr/>
              <a:t>2026/7/23</a:t>
            </a:fld>
            <a:endParaRPr kumimoji="1" lang="ja-JP" altLang="en-US"/>
          </a:p>
        </p:txBody>
      </p:sp>
      <p:sp>
        <p:nvSpPr>
          <p:cNvPr id="22" name="フッター プレースホルダ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kumimoji="1" lang="ja-JP" altLang="en-US"/>
          </a:p>
        </p:txBody>
      </p:sp>
      <p:sp>
        <p:nvSpPr>
          <p:cNvPr id="18" name="スライド番号プレースホルダ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2D8002D-B5B0-4BAC-B1F6-782DDCCE6D9C}" type="slidenum">
              <a:rPr kumimoji="1" lang="ja-JP" altLang="en-US" smtClean="0"/>
              <a:pPr/>
              <a:t>‹#›</a:t>
            </a:fld>
            <a:endParaRPr kumimoji="1" lang="ja-JP" altLang="en-US"/>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1"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1"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1"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1"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1"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1"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1"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1"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1"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1" sz="1600" kern="1200">
          <a:solidFill>
            <a:schemeClr val="tx1"/>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200" algn="l" rtl="0" eaLnBrk="1" latinLnBrk="0" hangingPunct="1">
        <a:defRPr kumimoji="1" kern="1200">
          <a:solidFill>
            <a:schemeClr val="tx1"/>
          </a:solidFill>
          <a:latin typeface="+mn-lt"/>
          <a:ea typeface="+mn-ea"/>
          <a:cs typeface="+mn-cs"/>
        </a:defRPr>
      </a:lvl2pPr>
      <a:lvl3pPr marL="914400" algn="l" rtl="0" eaLnBrk="1" latinLnBrk="0" hangingPunct="1">
        <a:defRPr kumimoji="1" kern="1200">
          <a:solidFill>
            <a:schemeClr val="tx1"/>
          </a:solidFill>
          <a:latin typeface="+mn-lt"/>
          <a:ea typeface="+mn-ea"/>
          <a:cs typeface="+mn-cs"/>
        </a:defRPr>
      </a:lvl3pPr>
      <a:lvl4pPr marL="1371600" algn="l" rtl="0" eaLnBrk="1" latinLnBrk="0" hangingPunct="1">
        <a:defRPr kumimoji="1" kern="1200">
          <a:solidFill>
            <a:schemeClr val="tx1"/>
          </a:solidFill>
          <a:latin typeface="+mn-lt"/>
          <a:ea typeface="+mn-ea"/>
          <a:cs typeface="+mn-cs"/>
        </a:defRPr>
      </a:lvl4pPr>
      <a:lvl5pPr marL="1828800" algn="l" rtl="0" eaLnBrk="1" latinLnBrk="0" hangingPunct="1">
        <a:defRPr kumimoji="1" kern="1200">
          <a:solidFill>
            <a:schemeClr val="tx1"/>
          </a:solidFill>
          <a:latin typeface="+mn-lt"/>
          <a:ea typeface="+mn-ea"/>
          <a:cs typeface="+mn-cs"/>
        </a:defRPr>
      </a:lvl5pPr>
      <a:lvl6pPr marL="2286000" algn="l" rtl="0" eaLnBrk="1" latinLnBrk="0" hangingPunct="1">
        <a:defRPr kumimoji="1" kern="1200">
          <a:solidFill>
            <a:schemeClr val="tx1"/>
          </a:solidFill>
          <a:latin typeface="+mn-lt"/>
          <a:ea typeface="+mn-ea"/>
          <a:cs typeface="+mn-cs"/>
        </a:defRPr>
      </a:lvl6pPr>
      <a:lvl7pPr marL="2743200" algn="l" rtl="0" eaLnBrk="1" latinLnBrk="0" hangingPunct="1">
        <a:defRPr kumimoji="1" kern="1200">
          <a:solidFill>
            <a:schemeClr val="tx1"/>
          </a:solidFill>
          <a:latin typeface="+mn-lt"/>
          <a:ea typeface="+mn-ea"/>
          <a:cs typeface="+mn-cs"/>
        </a:defRPr>
      </a:lvl7pPr>
      <a:lvl8pPr marL="3200400" algn="l" rtl="0" eaLnBrk="1" latinLnBrk="0" hangingPunct="1">
        <a:defRPr kumimoji="1" kern="1200">
          <a:solidFill>
            <a:schemeClr val="tx1"/>
          </a:solidFill>
          <a:latin typeface="+mn-lt"/>
          <a:ea typeface="+mn-ea"/>
          <a:cs typeface="+mn-cs"/>
        </a:defRPr>
      </a:lvl8pPr>
      <a:lvl9pPr marL="3657600" algn="l" rtl="0" eaLnBrk="1" latinLnBrk="0" hangingPunct="1">
        <a:defRPr kumimoji="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28.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30.jpeg"/><Relationship Id="rId11" Type="http://schemas.openxmlformats.org/officeDocument/2006/relationships/image" Target="../media/image35.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38.gif"/><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38.gif"/><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4.gif"/></Relationships>
</file>

<file path=ppt/slides/_rels/slide3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44.gif"/></Relationships>
</file>

<file path=ppt/slides/_rels/slide3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4.xml.rels><?xml version="1.0" encoding="UTF-8" standalone="yes"?>
<Relationships xmlns="http://schemas.openxmlformats.org/package/2006/relationships"><Relationship Id="rId3" Type="http://schemas.openxmlformats.org/officeDocument/2006/relationships/hyperlink" Target="https://www.google.co.jp/url?url=https://ja.wiktionary.org/wiki/%E7%93%9C%E7%94%B0%E3%81%AB%E5%B1%A5%E3%82%92%E7%B4%8D%E3%82%8C%E3%81%9A%E3%80%81%E6%9D%8E%E4%B8%8B%E3%81%AB%E5%86%A0%E3%82%92%E6%AD%A3%E3%81%95%E3%81%9A&amp;rct=j&amp;frm=1&amp;q=&amp;esrc=s&amp;sa=U&amp;ved=0ahUKEwjyzIyhp63JAhWIoZQKHfiLCHgQFggXMAA&amp;usg=AFQjCNH8CmS8u1ijsNS32hIkYgSy0jAjKg" TargetMode="External"/><Relationship Id="rId2" Type="http://schemas.openxmlformats.org/officeDocument/2006/relationships/notesSlide" Target="../notesSlides/notesSlide74.xml"/><Relationship Id="rId1" Type="http://schemas.openxmlformats.org/officeDocument/2006/relationships/slideLayout" Target="../slideLayouts/slideLayout2.xml"/><Relationship Id="rId4" Type="http://schemas.openxmlformats.org/officeDocument/2006/relationships/image" Target="../media/image44.gif"/></Relationships>
</file>

<file path=ppt/slides/_rels/slide7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44.gif"/></Relationships>
</file>

<file path=ppt/slides/_rels/slide7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44.gif"/></Relationships>
</file>

<file path=ppt/slides/_rels/slide77.xml.rels><?xml version="1.0" encoding="UTF-8" standalone="yes"?>
<Relationships xmlns="http://schemas.openxmlformats.org/package/2006/relationships"><Relationship Id="rId8" Type="http://schemas.openxmlformats.org/officeDocument/2006/relationships/hyperlink" Target="http://urado.dousetsu.com/" TargetMode="External"/><Relationship Id="rId3" Type="http://schemas.openxmlformats.org/officeDocument/2006/relationships/image" Target="../media/image44.gif"/><Relationship Id="rId7" Type="http://schemas.openxmlformats.org/officeDocument/2006/relationships/hyperlink" Target="http://ja.wikipedia.org/wiki/%E5%9B%BD%E9%81%93235%E5%8F%B7"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hyperlink" Target="http://ja.wikipedia.org/wiki/%E6%97%A5%E9%AB%98%E6%9C%AC%E7%B7%9A" TargetMode="External"/><Relationship Id="rId5" Type="http://schemas.openxmlformats.org/officeDocument/2006/relationships/hyperlink" Target="http://ja.wikipedia.org/wiki/%E6%97%A5%E9%AB%98%E7%94%BA_(%E5%8C%97%E6%B5%B7%E9%81%93)" TargetMode="External"/><Relationship Id="rId4" Type="http://schemas.openxmlformats.org/officeDocument/2006/relationships/hyperlink" Target="http://shinhidaka.hokkai.jp/" TargetMode="External"/><Relationship Id="rId9" Type="http://schemas.openxmlformats.org/officeDocument/2006/relationships/hyperlink" Target="http://urado.dousetsu.com/031_donguri.html" TargetMode="External"/></Relationships>
</file>

<file path=ppt/slides/_rels/slide78.xml.rels><?xml version="1.0" encoding="UTF-8" standalone="yes"?>
<Relationships xmlns="http://schemas.openxmlformats.org/package/2006/relationships"><Relationship Id="rId8" Type="http://schemas.openxmlformats.org/officeDocument/2006/relationships/image" Target="../media/image72.jpeg"/><Relationship Id="rId3" Type="http://schemas.openxmlformats.org/officeDocument/2006/relationships/image" Target="../media/image67.png"/><Relationship Id="rId7" Type="http://schemas.openxmlformats.org/officeDocument/2006/relationships/image" Target="../media/image71.jpeg"/><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69.jpeg"/><Relationship Id="rId10" Type="http://schemas.openxmlformats.org/officeDocument/2006/relationships/image" Target="../media/image74.jpeg"/><Relationship Id="rId4" Type="http://schemas.openxmlformats.org/officeDocument/2006/relationships/image" Target="../media/image68.png"/><Relationship Id="rId9" Type="http://schemas.openxmlformats.org/officeDocument/2006/relationships/image" Target="../media/image73.jpeg"/></Relationships>
</file>

<file path=ppt/slides/_rels/slide79.xml.rels><?xml version="1.0" encoding="UTF-8" standalone="yes"?>
<Relationships xmlns="http://schemas.openxmlformats.org/package/2006/relationships"><Relationship Id="rId8" Type="http://schemas.openxmlformats.org/officeDocument/2006/relationships/image" Target="../media/image77.jpeg"/><Relationship Id="rId13" Type="http://schemas.openxmlformats.org/officeDocument/2006/relationships/image" Target="../media/image82.jpeg"/><Relationship Id="rId3" Type="http://schemas.openxmlformats.org/officeDocument/2006/relationships/image" Target="../media/image67.png"/><Relationship Id="rId7" Type="http://schemas.openxmlformats.org/officeDocument/2006/relationships/image" Target="../media/image76.jpeg"/><Relationship Id="rId12" Type="http://schemas.openxmlformats.org/officeDocument/2006/relationships/image" Target="../media/image81.jpeg"/><Relationship Id="rId2" Type="http://schemas.openxmlformats.org/officeDocument/2006/relationships/notesSlide" Target="../notesSlides/notesSlide79.xml"/><Relationship Id="rId1" Type="http://schemas.openxmlformats.org/officeDocument/2006/relationships/slideLayout" Target="../slideLayouts/slideLayout2.xml"/><Relationship Id="rId6" Type="http://schemas.openxmlformats.org/officeDocument/2006/relationships/image" Target="../media/image75.jpeg"/><Relationship Id="rId11" Type="http://schemas.openxmlformats.org/officeDocument/2006/relationships/image" Target="../media/image80.jpeg"/><Relationship Id="rId5" Type="http://schemas.openxmlformats.org/officeDocument/2006/relationships/image" Target="../media/image7.jpeg"/><Relationship Id="rId10" Type="http://schemas.openxmlformats.org/officeDocument/2006/relationships/image" Target="../media/image79.jpeg"/><Relationship Id="rId4" Type="http://schemas.openxmlformats.org/officeDocument/2006/relationships/image" Target="../media/image68.png"/><Relationship Id="rId9" Type="http://schemas.openxmlformats.org/officeDocument/2006/relationships/image" Target="../media/image78.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image" Target="../media/image86.jpeg"/><Relationship Id="rId13" Type="http://schemas.openxmlformats.org/officeDocument/2006/relationships/image" Target="../media/image91.jpeg"/><Relationship Id="rId3" Type="http://schemas.openxmlformats.org/officeDocument/2006/relationships/image" Target="../media/image83.jpeg"/><Relationship Id="rId7" Type="http://schemas.openxmlformats.org/officeDocument/2006/relationships/image" Target="../media/image85.jpeg"/><Relationship Id="rId12" Type="http://schemas.openxmlformats.org/officeDocument/2006/relationships/image" Target="../media/image90.png"/><Relationship Id="rId2" Type="http://schemas.openxmlformats.org/officeDocument/2006/relationships/notesSlide" Target="../notesSlides/notesSlide80.xml"/><Relationship Id="rId1" Type="http://schemas.openxmlformats.org/officeDocument/2006/relationships/slideLayout" Target="../slideLayouts/slideLayout2.xml"/><Relationship Id="rId6" Type="http://schemas.openxmlformats.org/officeDocument/2006/relationships/image" Target="../media/image84.jpeg"/><Relationship Id="rId11" Type="http://schemas.openxmlformats.org/officeDocument/2006/relationships/image" Target="../media/image89.png"/><Relationship Id="rId5" Type="http://schemas.openxmlformats.org/officeDocument/2006/relationships/image" Target="../media/image68.png"/><Relationship Id="rId15" Type="http://schemas.openxmlformats.org/officeDocument/2006/relationships/image" Target="../media/image93.jpeg"/><Relationship Id="rId10" Type="http://schemas.openxmlformats.org/officeDocument/2006/relationships/image" Target="../media/image88.jpeg"/><Relationship Id="rId4" Type="http://schemas.openxmlformats.org/officeDocument/2006/relationships/image" Target="../media/image67.png"/><Relationship Id="rId9" Type="http://schemas.openxmlformats.org/officeDocument/2006/relationships/image" Target="../media/image87.jpeg"/><Relationship Id="rId14" Type="http://schemas.openxmlformats.org/officeDocument/2006/relationships/image" Target="../media/image92.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2060848"/>
            <a:ext cx="9144000" cy="864096"/>
          </a:xfrm>
        </p:spPr>
        <p:txBody>
          <a:bodyPr>
            <a:normAutofit/>
          </a:bodyPr>
          <a:lstStyle/>
          <a:p>
            <a:r>
              <a:rPr kumimoji="1" lang="ja-JP" altLang="en-US" b="0" dirty="0">
                <a:solidFill>
                  <a:schemeClr val="tx1">
                    <a:lumMod val="95000"/>
                  </a:schemeClr>
                </a:solidFill>
                <a:effectLst/>
              </a:rPr>
              <a:t>イベント写真の撮り方</a:t>
            </a:r>
            <a:endParaRPr kumimoji="1" lang="ja-JP" altLang="en-US" b="0" dirty="0">
              <a:solidFill>
                <a:schemeClr val="tx1">
                  <a:lumMod val="95000"/>
                </a:schemeClr>
              </a:solidFill>
              <a:effectLst/>
              <a:latin typeface="HGP創英角ｺﾞｼｯｸUB" panose="020B0900000000000000" pitchFamily="50" charset="-128"/>
              <a:ea typeface="HGP創英角ｺﾞｼｯｸUB" panose="020B0900000000000000" pitchFamily="50" charset="-128"/>
            </a:endParaRPr>
          </a:p>
        </p:txBody>
      </p:sp>
      <p:sp>
        <p:nvSpPr>
          <p:cNvPr id="3" name="サブタイトル 2"/>
          <p:cNvSpPr>
            <a:spLocks noGrp="1"/>
          </p:cNvSpPr>
          <p:nvPr>
            <p:ph type="subTitle" idx="1"/>
          </p:nvPr>
        </p:nvSpPr>
        <p:spPr>
          <a:xfrm>
            <a:off x="971600" y="5043806"/>
            <a:ext cx="6768752" cy="1124744"/>
          </a:xfrm>
        </p:spPr>
        <p:txBody>
          <a:bodyPr>
            <a:normAutofit/>
          </a:bodyPr>
          <a:lstStyle/>
          <a:p>
            <a:pPr algn="l"/>
            <a:r>
              <a:rPr kumimoji="1" lang="ja-JP" altLang="en-US" sz="1800" dirty="0">
                <a:latin typeface="メイリオ" panose="020B0604030504040204" pitchFamily="50" charset="-128"/>
                <a:ea typeface="メイリオ" panose="020B0604030504040204" pitchFamily="50" charset="-128"/>
              </a:rPr>
              <a:t>時：</a:t>
            </a:r>
            <a:r>
              <a:rPr kumimoji="1" lang="en-US" altLang="ja-JP" sz="1800" dirty="0">
                <a:latin typeface="メイリオ" panose="020B0604030504040204" pitchFamily="50" charset="-128"/>
                <a:ea typeface="メイリオ" panose="020B0604030504040204" pitchFamily="50" charset="-128"/>
              </a:rPr>
              <a:t>2015</a:t>
            </a:r>
            <a:r>
              <a:rPr kumimoji="1" lang="ja-JP" altLang="en-US" sz="1800" dirty="0">
                <a:latin typeface="メイリオ" panose="020B0604030504040204" pitchFamily="50" charset="-128"/>
                <a:ea typeface="メイリオ" panose="020B0604030504040204" pitchFamily="50" charset="-128"/>
              </a:rPr>
              <a:t>年</a:t>
            </a:r>
            <a:r>
              <a:rPr kumimoji="1" lang="en-US" altLang="ja-JP" sz="1800" dirty="0">
                <a:latin typeface="メイリオ" panose="020B0604030504040204" pitchFamily="50" charset="-128"/>
                <a:ea typeface="メイリオ" panose="020B0604030504040204" pitchFamily="50" charset="-128"/>
              </a:rPr>
              <a:t>12</a:t>
            </a:r>
            <a:r>
              <a:rPr kumimoji="1" lang="ja-JP" altLang="en-US" sz="1800" dirty="0">
                <a:latin typeface="メイリオ" panose="020B0604030504040204" pitchFamily="50" charset="-128"/>
                <a:ea typeface="メイリオ" panose="020B0604030504040204" pitchFamily="50" charset="-128"/>
              </a:rPr>
              <a:t>月</a:t>
            </a:r>
            <a:r>
              <a:rPr kumimoji="1" lang="en-US" altLang="ja-JP" sz="1800" dirty="0">
                <a:latin typeface="メイリオ" panose="020B0604030504040204" pitchFamily="50" charset="-128"/>
                <a:ea typeface="メイリオ" panose="020B0604030504040204" pitchFamily="50" charset="-128"/>
              </a:rPr>
              <a:t>17</a:t>
            </a:r>
            <a:r>
              <a:rPr kumimoji="1" lang="ja-JP" altLang="en-US" sz="1800" dirty="0">
                <a:latin typeface="メイリオ" panose="020B0604030504040204" pitchFamily="50" charset="-128"/>
                <a:ea typeface="メイリオ" panose="020B0604030504040204" pitchFamily="50" charset="-128"/>
              </a:rPr>
              <a:t>日（木）</a:t>
            </a:r>
            <a:endParaRPr kumimoji="1" lang="en-US" altLang="ja-JP" sz="1800" dirty="0">
              <a:latin typeface="メイリオ" panose="020B0604030504040204" pitchFamily="50" charset="-128"/>
              <a:ea typeface="メイリオ" panose="020B0604030504040204" pitchFamily="50" charset="-128"/>
            </a:endParaRPr>
          </a:p>
          <a:p>
            <a:pPr algn="l"/>
            <a:r>
              <a:rPr kumimoji="1" lang="ja-JP" altLang="en-US" sz="1800" dirty="0">
                <a:latin typeface="メイリオ" panose="020B0604030504040204" pitchFamily="50" charset="-128"/>
                <a:ea typeface="メイリオ" panose="020B0604030504040204" pitchFamily="50" charset="-128"/>
              </a:rPr>
              <a:t>場：厚賀トンネルＪＶ事務所２Ｆ会議室</a:t>
            </a:r>
            <a:endParaRPr kumimoji="1" lang="en-US" altLang="ja-JP" sz="1800" dirty="0">
              <a:latin typeface="メイリオ" panose="020B0604030504040204" pitchFamily="50" charset="-128"/>
              <a:ea typeface="メイリオ" panose="020B0604030504040204" pitchFamily="50" charset="-128"/>
            </a:endParaRPr>
          </a:p>
          <a:p>
            <a:pPr algn="l"/>
            <a:r>
              <a:rPr kumimoji="1" lang="ja-JP" altLang="en-US" sz="1800" dirty="0">
                <a:latin typeface="メイリオ" panose="020B0604030504040204" pitchFamily="50" charset="-128"/>
                <a:ea typeface="メイリオ" panose="020B0604030504040204" pitchFamily="50" charset="-128"/>
              </a:rPr>
              <a:t>作成：どんぐりかい</a:t>
            </a:r>
            <a:r>
              <a:rPr kumimoji="1" lang="ja-JP" altLang="en-US" sz="1800" dirty="0" err="1">
                <a:latin typeface="メイリオ" panose="020B0604030504040204" pitchFamily="50" charset="-128"/>
                <a:ea typeface="メイリオ" panose="020B0604030504040204" pitchFamily="50" charset="-128"/>
              </a:rPr>
              <a:t>ぎ</a:t>
            </a:r>
            <a:r>
              <a:rPr kumimoji="1" lang="ja-JP" altLang="en-US" sz="1800" dirty="0">
                <a:latin typeface="メイリオ" panose="020B0604030504040204" pitchFamily="50" charset="-128"/>
                <a:ea typeface="メイリオ" panose="020B0604030504040204" pitchFamily="50" charset="-128"/>
              </a:rPr>
              <a:t>実行委員会</a:t>
            </a:r>
          </a:p>
        </p:txBody>
      </p:sp>
      <p:sp>
        <p:nvSpPr>
          <p:cNvPr id="5" name="テキスト ボックス 4"/>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1</a:t>
            </a:fld>
            <a:endParaRPr kumimoji="1" lang="ja-JP" alt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C:\Users\nakayama-m22ab\Desktop\20101021_01.jpg"/>
          <p:cNvPicPr>
            <a:picLocks noChangeAspect="1" noChangeArrowheads="1"/>
          </p:cNvPicPr>
          <p:nvPr/>
        </p:nvPicPr>
        <p:blipFill>
          <a:blip r:embed="rId3" cstate="print"/>
          <a:srcRect/>
          <a:stretch>
            <a:fillRect/>
          </a:stretch>
        </p:blipFill>
        <p:spPr bwMode="auto">
          <a:xfrm>
            <a:off x="0" y="1484784"/>
            <a:ext cx="7164288" cy="5373216"/>
          </a:xfrm>
          <a:prstGeom prst="rect">
            <a:avLst/>
          </a:prstGeom>
          <a:noFill/>
        </p:spPr>
      </p:pic>
      <p:pic>
        <p:nvPicPr>
          <p:cNvPr id="3" name="図 2"/>
          <p:cNvPicPr>
            <a:picLocks noChangeAspect="1"/>
          </p:cNvPicPr>
          <p:nvPr/>
        </p:nvPicPr>
        <p:blipFill>
          <a:blip r:embed="rId4" cstate="print"/>
          <a:stretch>
            <a:fillRect/>
          </a:stretch>
        </p:blipFill>
        <p:spPr>
          <a:xfrm>
            <a:off x="6153150" y="620688"/>
            <a:ext cx="2990850" cy="2076450"/>
          </a:xfrm>
          <a:prstGeom prst="rect">
            <a:avLst/>
          </a:prstGeom>
        </p:spPr>
      </p:pic>
      <p:pic>
        <p:nvPicPr>
          <p:cNvPr id="12" name="図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5219700"/>
            <a:ext cx="2781300" cy="1638300"/>
          </a:xfrm>
          <a:prstGeom prst="rect">
            <a:avLst/>
          </a:prstGeom>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土木屋さんの勘違い～整列させたがる～</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10</a:t>
            </a:fld>
            <a:endParaRPr kumimoji="1" lang="ja-JP" altLang="en-US" sz="2400" dirty="0"/>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a:t>
            </a:r>
            <a:endParaRPr kumimoji="1" lang="ja-JP" altLang="en-US" sz="1400" dirty="0">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2987824" y="6237312"/>
            <a:ext cx="4824536" cy="369332"/>
          </a:xfrm>
          <a:prstGeom prst="rect">
            <a:avLst/>
          </a:prstGeom>
          <a:solidFill>
            <a:schemeClr val="tx1"/>
          </a:solidFill>
        </p:spPr>
        <p:txBody>
          <a:bodyPr wrap="square" rtlCol="0">
            <a:spAutoFit/>
          </a:bodyPr>
          <a:lstStyle/>
          <a:p>
            <a:r>
              <a:rPr lang="en-US" altLang="ja-JP" dirty="0">
                <a:solidFill>
                  <a:schemeClr val="bg1">
                    <a:lumMod val="95000"/>
                    <a:lumOff val="5000"/>
                  </a:schemeClr>
                </a:solidFill>
                <a:latin typeface="メイリオ" panose="020B0604030504040204" pitchFamily="50" charset="-128"/>
                <a:ea typeface="メイリオ" panose="020B0604030504040204" pitchFamily="50" charset="-128"/>
              </a:rPr>
              <a:t>3</a:t>
            </a:r>
            <a:r>
              <a:rPr lang="ja-JP" altLang="en-US" dirty="0">
                <a:solidFill>
                  <a:schemeClr val="bg1">
                    <a:lumMod val="95000"/>
                    <a:lumOff val="5000"/>
                  </a:schemeClr>
                </a:solidFill>
                <a:latin typeface="メイリオ" panose="020B0604030504040204" pitchFamily="50" charset="-128"/>
                <a:ea typeface="メイリオ" panose="020B0604030504040204" pitchFamily="50" charset="-128"/>
              </a:rPr>
              <a:t>人とも平等に扱いたい気持ちは分かるが</a:t>
            </a:r>
            <a:r>
              <a:rPr lang="en-US" altLang="ja-JP" dirty="0">
                <a:solidFill>
                  <a:schemeClr val="bg1">
                    <a:lumMod val="95000"/>
                    <a:lumOff val="5000"/>
                  </a:schemeClr>
                </a:solidFill>
                <a:latin typeface="メイリオ" panose="020B0604030504040204" pitchFamily="50" charset="-128"/>
                <a:ea typeface="メイリオ" panose="020B0604030504040204" pitchFamily="50" charset="-128"/>
              </a:rPr>
              <a:t>…</a:t>
            </a:r>
            <a:endParaRPr kumimoji="1" lang="ja-JP" altLang="en-US" dirty="0">
              <a:solidFill>
                <a:schemeClr val="bg1">
                  <a:lumMod val="95000"/>
                  <a:lumOff val="5000"/>
                </a:schemeClr>
              </a:solidFill>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395536" y="6093296"/>
            <a:ext cx="2736304" cy="400110"/>
          </a:xfrm>
          <a:prstGeom prst="rect">
            <a:avLst/>
          </a:prstGeom>
          <a:noFill/>
        </p:spPr>
        <p:txBody>
          <a:bodyPr wrap="square" rtlCol="0">
            <a:spAutoFit/>
          </a:bodyPr>
          <a:lstStyle/>
          <a:p>
            <a:r>
              <a:rPr lang="ja-JP" altLang="en-US" sz="2000" dirty="0">
                <a:solidFill>
                  <a:srgbClr val="FF5757"/>
                </a:solidFill>
                <a:latin typeface="メイリオ" panose="020B0604030504040204" pitchFamily="50" charset="-128"/>
                <a:ea typeface="メイリオ" panose="020B0604030504040204" pitchFamily="50" charset="-128"/>
              </a:rPr>
              <a:t>囚人的！容疑者的！</a:t>
            </a: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p:cNvSpPr txBox="1"/>
          <p:nvPr/>
        </p:nvSpPr>
        <p:spPr>
          <a:xfrm>
            <a:off x="0" y="1484784"/>
            <a:ext cx="1259632" cy="1200329"/>
          </a:xfrm>
          <a:prstGeom prst="rect">
            <a:avLst/>
          </a:prstGeom>
          <a:solidFill>
            <a:schemeClr val="tx1">
              <a:alpha val="40000"/>
            </a:schemeClr>
          </a:solidFill>
        </p:spPr>
        <p:txBody>
          <a:bodyPr wrap="square" rtlCol="0">
            <a:spAutoFit/>
          </a:bodyPr>
          <a:lstStyle/>
          <a:p>
            <a:pPr algn="ctr"/>
            <a:r>
              <a:rPr kumimoji="1" lang="en-US" altLang="ja-JP" sz="7200" b="1" dirty="0">
                <a:solidFill>
                  <a:srgbClr val="FF5757"/>
                </a:solidFill>
              </a:rPr>
              <a:t>×</a:t>
            </a:r>
            <a:endParaRPr kumimoji="1" lang="ja-JP" altLang="en-US" sz="7200" b="1" dirty="0">
              <a:solidFill>
                <a:srgbClr val="FF5757"/>
              </a:solidFill>
            </a:endParaRPr>
          </a:p>
        </p:txBody>
      </p:sp>
      <p:cxnSp>
        <p:nvCxnSpPr>
          <p:cNvPr id="8" name="直線コネクタ 7"/>
          <p:cNvCxnSpPr/>
          <p:nvPr/>
        </p:nvCxnSpPr>
        <p:spPr>
          <a:xfrm>
            <a:off x="0" y="2996952"/>
            <a:ext cx="7164288" cy="43204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直線コネクタ 18"/>
          <p:cNvCxnSpPr/>
          <p:nvPr/>
        </p:nvCxnSpPr>
        <p:spPr>
          <a:xfrm>
            <a:off x="13310" y="3397062"/>
            <a:ext cx="7164288" cy="43204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直線コネクタ 19"/>
          <p:cNvCxnSpPr/>
          <p:nvPr/>
        </p:nvCxnSpPr>
        <p:spPr>
          <a:xfrm>
            <a:off x="13310" y="2613105"/>
            <a:ext cx="7164288" cy="43204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1381" y="2221127"/>
            <a:ext cx="6157557" cy="415785"/>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 name="図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5696" y="2685113"/>
            <a:ext cx="842634" cy="881186"/>
          </a:xfrm>
          <a:prstGeom prst="rect">
            <a:avLst/>
          </a:prstGeom>
        </p:spPr>
      </p:pic>
      <p:pic>
        <p:nvPicPr>
          <p:cNvPr id="15" name="図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42763" y="2852936"/>
            <a:ext cx="842634" cy="881186"/>
          </a:xfrm>
          <a:prstGeom prst="rect">
            <a:avLst/>
          </a:prstGeom>
        </p:spPr>
      </p:pic>
      <p:pic>
        <p:nvPicPr>
          <p:cNvPr id="17" name="図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14779" y="2848337"/>
            <a:ext cx="842634" cy="881186"/>
          </a:xfrm>
          <a:prstGeom prst="rect">
            <a:avLst/>
          </a:prstGeom>
        </p:spPr>
      </p:pic>
      <p:sp>
        <p:nvSpPr>
          <p:cNvPr id="9" name="テキスト ボックス 8"/>
          <p:cNvSpPr txBox="1"/>
          <p:nvPr/>
        </p:nvSpPr>
        <p:spPr>
          <a:xfrm>
            <a:off x="7075041" y="2739753"/>
            <a:ext cx="1116362" cy="369332"/>
          </a:xfrm>
          <a:prstGeom prst="rect">
            <a:avLst/>
          </a:prstGeom>
          <a:noFill/>
        </p:spPr>
        <p:txBody>
          <a:bodyPr wrap="square" rtlCol="0">
            <a:spAutoFit/>
          </a:bodyPr>
          <a:lstStyle/>
          <a:p>
            <a:r>
              <a:rPr kumimoji="1" lang="en-US" altLang="ja-JP" dirty="0"/>
              <a:t>6</a:t>
            </a:r>
            <a:r>
              <a:rPr kumimoji="1" lang="ja-JP" altLang="en-US" dirty="0"/>
              <a:t>’</a:t>
            </a:r>
            <a:r>
              <a:rPr kumimoji="1" lang="en-US" altLang="ja-JP" dirty="0"/>
              <a:t>00</a:t>
            </a:r>
            <a:r>
              <a:rPr kumimoji="1" lang="ja-JP" altLang="en-US" dirty="0"/>
              <a:t>”</a:t>
            </a:r>
          </a:p>
        </p:txBody>
      </p:sp>
      <p:sp>
        <p:nvSpPr>
          <p:cNvPr id="23" name="テキスト ボックス 22"/>
          <p:cNvSpPr txBox="1"/>
          <p:nvPr/>
        </p:nvSpPr>
        <p:spPr>
          <a:xfrm>
            <a:off x="7077500" y="3544857"/>
            <a:ext cx="1116362" cy="369332"/>
          </a:xfrm>
          <a:prstGeom prst="rect">
            <a:avLst/>
          </a:prstGeom>
          <a:noFill/>
        </p:spPr>
        <p:txBody>
          <a:bodyPr wrap="square" rtlCol="0">
            <a:spAutoFit/>
          </a:bodyPr>
          <a:lstStyle/>
          <a:p>
            <a:r>
              <a:rPr kumimoji="1" lang="en-US" altLang="ja-JP" dirty="0"/>
              <a:t>5</a:t>
            </a:r>
            <a:r>
              <a:rPr kumimoji="1" lang="ja-JP" altLang="en-US" dirty="0"/>
              <a:t>’</a:t>
            </a:r>
            <a:r>
              <a:rPr kumimoji="1" lang="en-US" altLang="ja-JP" dirty="0"/>
              <a:t>00</a:t>
            </a:r>
            <a:r>
              <a:rPr kumimoji="1" lang="ja-JP" altLang="en-US" dirty="0"/>
              <a:t>”</a:t>
            </a:r>
          </a:p>
        </p:txBody>
      </p:sp>
      <p:sp>
        <p:nvSpPr>
          <p:cNvPr id="22" name="テキスト ボックス 21"/>
          <p:cNvSpPr txBox="1"/>
          <p:nvPr/>
        </p:nvSpPr>
        <p:spPr>
          <a:xfrm>
            <a:off x="6156176" y="2132856"/>
            <a:ext cx="2987824" cy="400110"/>
          </a:xfrm>
          <a:prstGeom prst="rect">
            <a:avLst/>
          </a:prstGeom>
          <a:solidFill>
            <a:srgbClr val="FF5757">
              <a:alpha val="49000"/>
            </a:srgbClr>
          </a:solid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トレンドはこのアングル</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descr="CIMG0098.JPG"/>
          <p:cNvPicPr>
            <a:picLocks noChangeAspect="1"/>
          </p:cNvPicPr>
          <p:nvPr/>
        </p:nvPicPr>
        <p:blipFill>
          <a:blip r:embed="rId3" cstate="print"/>
          <a:srcRect b="11932"/>
          <a:stretch>
            <a:fillRect/>
          </a:stretch>
        </p:blipFill>
        <p:spPr>
          <a:xfrm>
            <a:off x="0" y="1412776"/>
            <a:ext cx="8243986" cy="5445224"/>
          </a:xfrm>
          <a:prstGeom prst="rect">
            <a:avLst/>
          </a:prstGeom>
          <a:solidFill>
            <a:srgbClr val="FF6600">
              <a:alpha val="49804"/>
            </a:srgbClr>
          </a:solidFill>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土木屋さんの勘違い～横断幕～</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11</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8906376" y="-590253"/>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5436096" y="1700808"/>
            <a:ext cx="3707904"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「冠婚葬祭写真」</a:t>
            </a: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5" name="テキスト ボックス 14"/>
          <p:cNvSpPr txBox="1"/>
          <p:nvPr/>
        </p:nvSpPr>
        <p:spPr>
          <a:xfrm>
            <a:off x="0" y="1412776"/>
            <a:ext cx="1259632" cy="1200329"/>
          </a:xfrm>
          <a:prstGeom prst="rect">
            <a:avLst/>
          </a:prstGeom>
          <a:solidFill>
            <a:schemeClr val="tx1">
              <a:alpha val="40000"/>
            </a:schemeClr>
          </a:solidFill>
        </p:spPr>
        <p:txBody>
          <a:bodyPr wrap="square" rtlCol="0">
            <a:spAutoFit/>
          </a:bodyPr>
          <a:lstStyle/>
          <a:p>
            <a:pPr algn="ctr"/>
            <a:r>
              <a:rPr kumimoji="1" lang="en-US" altLang="ja-JP" sz="7200" b="1" dirty="0">
                <a:solidFill>
                  <a:srgbClr val="FF5757"/>
                </a:solidFill>
                <a:latin typeface="メイリオ" panose="020B0604030504040204" pitchFamily="50" charset="-128"/>
                <a:ea typeface="メイリオ" panose="020B0604030504040204" pitchFamily="50" charset="-128"/>
              </a:rPr>
              <a:t>×</a:t>
            </a:r>
            <a:endParaRPr kumimoji="1" lang="ja-JP" altLang="en-US" sz="7200" b="1" dirty="0">
              <a:solidFill>
                <a:srgbClr val="FF5757"/>
              </a:solidFill>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323528" y="5949280"/>
            <a:ext cx="7200800" cy="707886"/>
          </a:xfrm>
          <a:prstGeom prst="rect">
            <a:avLst/>
          </a:prstGeom>
          <a:solidFill>
            <a:schemeClr val="tx1"/>
          </a:solidFill>
        </p:spPr>
        <p:txBody>
          <a:bodyPr wrap="square" rtlCol="0">
            <a:spAutoFit/>
          </a:bodyPr>
          <a:lstStyle/>
          <a:p>
            <a:r>
              <a:rPr lang="ja-JP" altLang="en-US" sz="2000" dirty="0">
                <a:solidFill>
                  <a:schemeClr val="bg1">
                    <a:lumMod val="85000"/>
                    <a:lumOff val="15000"/>
                  </a:schemeClr>
                </a:solidFill>
                <a:latin typeface="メイリオ" panose="020B0604030504040204" pitchFamily="50" charset="-128"/>
                <a:ea typeface="メイリオ" panose="020B0604030504040204" pitchFamily="50" charset="-128"/>
              </a:rPr>
              <a:t>参加者を平等に扱いたい気持ちはわかる。</a:t>
            </a:r>
            <a:endParaRPr lang="en-US" altLang="ja-JP" sz="2000" dirty="0">
              <a:solidFill>
                <a:schemeClr val="bg1">
                  <a:lumMod val="85000"/>
                  <a:lumOff val="15000"/>
                </a:schemeClr>
              </a:solidFill>
              <a:latin typeface="メイリオ" panose="020B0604030504040204" pitchFamily="50" charset="-128"/>
              <a:ea typeface="メイリオ" panose="020B0604030504040204" pitchFamily="50" charset="-128"/>
            </a:endParaRPr>
          </a:p>
          <a:p>
            <a:r>
              <a:rPr kumimoji="1" lang="ja-JP" altLang="en-US" sz="2000" dirty="0">
                <a:solidFill>
                  <a:schemeClr val="bg1">
                    <a:lumMod val="85000"/>
                    <a:lumOff val="15000"/>
                  </a:schemeClr>
                </a:solidFill>
                <a:latin typeface="メイリオ" panose="020B0604030504040204" pitchFamily="50" charset="-128"/>
                <a:ea typeface="メイリオ" panose="020B0604030504040204" pitchFamily="50" charset="-128"/>
              </a:rPr>
              <a:t>このような集合写真を一枚撮っておくのは良いでしょう</a:t>
            </a:r>
            <a:r>
              <a:rPr kumimoji="1" lang="ja-JP" altLang="en-US" dirty="0">
                <a:solidFill>
                  <a:schemeClr val="bg1">
                    <a:lumMod val="85000"/>
                    <a:lumOff val="15000"/>
                  </a:schemeClr>
                </a:solidFill>
                <a:latin typeface="メイリオ" panose="020B0604030504040204" pitchFamily="50" charset="-128"/>
                <a:ea typeface="メイリオ" panose="020B0604030504040204" pitchFamily="50" charset="-128"/>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土木屋さんの勘違い～横断幕～</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12</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pic>
        <p:nvPicPr>
          <p:cNvPr id="58371" name="Picture 3" descr="C:\Users\nakayama-m22ab\Desktop\6362387462015040717411902.jpg"/>
          <p:cNvPicPr>
            <a:picLocks noChangeAspect="1" noChangeArrowheads="1"/>
          </p:cNvPicPr>
          <p:nvPr/>
        </p:nvPicPr>
        <p:blipFill>
          <a:blip r:embed="rId3" cstate="print"/>
          <a:srcRect/>
          <a:stretch>
            <a:fillRect/>
          </a:stretch>
        </p:blipFill>
        <p:spPr bwMode="auto">
          <a:xfrm>
            <a:off x="0" y="2420888"/>
            <a:ext cx="6372200" cy="4781865"/>
          </a:xfrm>
          <a:prstGeom prst="rect">
            <a:avLst/>
          </a:prstGeom>
          <a:noFill/>
        </p:spPr>
      </p:pic>
      <p:sp>
        <p:nvSpPr>
          <p:cNvPr id="15" name="テキスト ボックス 14"/>
          <p:cNvSpPr txBox="1"/>
          <p:nvPr/>
        </p:nvSpPr>
        <p:spPr>
          <a:xfrm>
            <a:off x="0" y="2420888"/>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pic>
        <p:nvPicPr>
          <p:cNvPr id="58370" name="Picture 2" descr="\\10.107.236.85\11_share_fullcon\11-700_library\11-762_photograph-02_イベント=event\20150515_厚賀トンネル_貫通式\20150515_105007_01.jpg"/>
          <p:cNvPicPr>
            <a:picLocks noChangeAspect="1" noChangeArrowheads="1"/>
          </p:cNvPicPr>
          <p:nvPr/>
        </p:nvPicPr>
        <p:blipFill>
          <a:blip r:embed="rId4" cstate="print"/>
          <a:srcRect/>
          <a:stretch>
            <a:fillRect/>
          </a:stretch>
        </p:blipFill>
        <p:spPr bwMode="auto">
          <a:xfrm>
            <a:off x="4931532" y="1412776"/>
            <a:ext cx="4212468" cy="2808312"/>
          </a:xfrm>
          <a:prstGeom prst="rect">
            <a:avLst/>
          </a:prstGeom>
          <a:noFill/>
        </p:spPr>
      </p:pic>
      <p:sp>
        <p:nvSpPr>
          <p:cNvPr id="16" name="テキスト ボックス 15"/>
          <p:cNvSpPr txBox="1"/>
          <p:nvPr/>
        </p:nvSpPr>
        <p:spPr>
          <a:xfrm>
            <a:off x="0" y="1412776"/>
            <a:ext cx="5796136" cy="707886"/>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ただし、</a:t>
            </a:r>
            <a:endParaRPr lang="en-US" altLang="ja-JP" sz="2000" dirty="0">
              <a:latin typeface="メイリオ" panose="020B0604030504040204" pitchFamily="50" charset="-128"/>
              <a:ea typeface="メイリオ" panose="020B0604030504040204" pitchFamily="50" charset="-128"/>
            </a:endParaRPr>
          </a:p>
          <a:p>
            <a:r>
              <a:rPr lang="ja-JP" altLang="en-US" sz="2000"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フォーマルな儀式に、横断幕はなじむ！</a:t>
            </a:r>
          </a:p>
        </p:txBody>
      </p:sp>
      <p:sp>
        <p:nvSpPr>
          <p:cNvPr id="18" name="テキスト ボックス 17"/>
          <p:cNvSpPr txBox="1"/>
          <p:nvPr/>
        </p:nvSpPr>
        <p:spPr>
          <a:xfrm>
            <a:off x="4932040" y="141277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grpSp>
        <p:nvGrpSpPr>
          <p:cNvPr id="7" name="グループ化 6"/>
          <p:cNvGrpSpPr/>
          <p:nvPr/>
        </p:nvGrpSpPr>
        <p:grpSpPr>
          <a:xfrm>
            <a:off x="-396552" y="4217455"/>
            <a:ext cx="8808660" cy="1569660"/>
            <a:chOff x="-396552" y="4217455"/>
            <a:chExt cx="8808660" cy="1569660"/>
          </a:xfrm>
        </p:grpSpPr>
        <p:sp>
          <p:nvSpPr>
            <p:cNvPr id="13" name="テキスト ボックス 12"/>
            <p:cNvSpPr txBox="1"/>
            <p:nvPr/>
          </p:nvSpPr>
          <p:spPr>
            <a:xfrm rot="21380991">
              <a:off x="6301642" y="4217455"/>
              <a:ext cx="2110466" cy="1569660"/>
            </a:xfrm>
            <a:prstGeom prst="rect">
              <a:avLst/>
            </a:prstGeom>
            <a:noFill/>
          </p:spPr>
          <p:txBody>
            <a:bodyPr wrap="square" rtlCol="0">
              <a:spAutoFit/>
            </a:bodyPr>
            <a:lstStyle/>
            <a:p>
              <a:r>
                <a:rPr kumimoji="1" lang="ja-JP" altLang="en-US" sz="2400" dirty="0">
                  <a:solidFill>
                    <a:srgbClr val="FF5757"/>
                  </a:solidFill>
                  <a:latin typeface="メイリオ" panose="020B0604030504040204" pitchFamily="50" charset="-128"/>
                  <a:ea typeface="メイリオ" panose="020B0604030504040204" pitchFamily="50" charset="-128"/>
                </a:rPr>
                <a:t>水平に！</a:t>
              </a:r>
              <a:endParaRPr kumimoji="1" lang="en-US" altLang="ja-JP" sz="2400" dirty="0">
                <a:solidFill>
                  <a:srgbClr val="FF5757"/>
                </a:solidFill>
                <a:latin typeface="メイリオ" panose="020B0604030504040204" pitchFamily="50" charset="-128"/>
                <a:ea typeface="メイリオ" panose="020B0604030504040204" pitchFamily="50" charset="-128"/>
              </a:endParaRPr>
            </a:p>
            <a:p>
              <a:r>
                <a:rPr kumimoji="1" lang="ja-JP" altLang="en-US" sz="2400" dirty="0">
                  <a:solidFill>
                    <a:srgbClr val="FF5757"/>
                  </a:solidFill>
                  <a:latin typeface="メイリオ" panose="020B0604030504040204" pitchFamily="50" charset="-128"/>
                  <a:ea typeface="メイリオ" panose="020B0604030504040204" pitchFamily="50" charset="-128"/>
                </a:rPr>
                <a:t>構造物には、</a:t>
              </a:r>
              <a:endParaRPr kumimoji="1" lang="en-US" altLang="ja-JP" sz="2400" dirty="0">
                <a:solidFill>
                  <a:srgbClr val="FF5757"/>
                </a:solidFill>
                <a:latin typeface="メイリオ" panose="020B0604030504040204" pitchFamily="50" charset="-128"/>
                <a:ea typeface="メイリオ" panose="020B0604030504040204" pitchFamily="50" charset="-128"/>
              </a:endParaRPr>
            </a:p>
            <a:p>
              <a:r>
                <a:rPr kumimoji="1" lang="ja-JP" altLang="en-US" sz="2400" dirty="0">
                  <a:solidFill>
                    <a:srgbClr val="FF5757"/>
                  </a:solidFill>
                  <a:latin typeface="メイリオ" panose="020B0604030504040204" pitchFamily="50" charset="-128"/>
                  <a:ea typeface="メイリオ" panose="020B0604030504040204" pitchFamily="50" charset="-128"/>
                </a:rPr>
                <a:t>安定感が必要。</a:t>
              </a:r>
            </a:p>
          </p:txBody>
        </p:sp>
        <p:cxnSp>
          <p:nvCxnSpPr>
            <p:cNvPr id="5" name="直線コネクタ 4"/>
            <p:cNvCxnSpPr/>
            <p:nvPr/>
          </p:nvCxnSpPr>
          <p:spPr>
            <a:xfrm flipV="1">
              <a:off x="-396552" y="4437112"/>
              <a:ext cx="7669360" cy="360040"/>
            </a:xfrm>
            <a:prstGeom prst="line">
              <a:avLst/>
            </a:prstGeom>
            <a:ln w="38100">
              <a:solidFill>
                <a:srgbClr val="FF5757"/>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土木屋さんの勘違い～数打ちゃ当たる！～</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13</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8468817" y="-518245"/>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6" name="テキスト ボックス 15"/>
          <p:cNvSpPr txBox="1"/>
          <p:nvPr/>
        </p:nvSpPr>
        <p:spPr>
          <a:xfrm>
            <a:off x="255092" y="1257491"/>
            <a:ext cx="7776864" cy="400110"/>
          </a:xfrm>
          <a:prstGeom prst="rect">
            <a:avLst/>
          </a:prstGeom>
          <a:noFill/>
        </p:spPr>
        <p:txBody>
          <a:bodyPr wrap="square" rtlCol="0">
            <a:spAutoFit/>
          </a:bodyPr>
          <a:lstStyle/>
          <a:p>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とにかく沢山撮れば、いい写真は一枚はあるはず！</a:t>
            </a:r>
          </a:p>
        </p:txBody>
      </p:sp>
      <p:sp>
        <p:nvSpPr>
          <p:cNvPr id="17" name="テキスト ボックス 16"/>
          <p:cNvSpPr txBox="1"/>
          <p:nvPr/>
        </p:nvSpPr>
        <p:spPr>
          <a:xfrm>
            <a:off x="660092" y="1912438"/>
            <a:ext cx="7632848" cy="3785652"/>
          </a:xfrm>
          <a:prstGeom prst="rect">
            <a:avLst/>
          </a:prstGeom>
          <a:no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それは、歩留まりが悪すぎます！</a:t>
            </a:r>
            <a:endParaRPr lang="en-US" altLang="ja-JP" sz="2400" b="1" dirty="0">
              <a:latin typeface="メイリオ" panose="020B0604030504040204" pitchFamily="50" charset="-128"/>
              <a:ea typeface="メイリオ" panose="020B0604030504040204" pitchFamily="50" charset="-128"/>
            </a:endParaRPr>
          </a:p>
          <a:p>
            <a:r>
              <a:rPr kumimoji="1" lang="ja-JP" altLang="en-US" sz="2400" b="1" dirty="0">
                <a:latin typeface="メイリオ" panose="020B0604030504040204" pitchFamily="50" charset="-128"/>
                <a:ea typeface="メイリオ" panose="020B0604030504040204" pitchFamily="50" charset="-128"/>
              </a:rPr>
              <a:t>それに、</a:t>
            </a:r>
            <a:endParaRPr kumimoji="1" lang="en-US" altLang="ja-JP" sz="2400" b="1"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そもそも写真を選別することが出来ない！</a:t>
            </a:r>
            <a:endParaRPr lang="en-US" altLang="ja-JP" sz="2400" b="1"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こともあるでしょう。</a:t>
            </a:r>
            <a:endParaRPr lang="en-US" altLang="ja-JP" sz="2400" b="1" dirty="0">
              <a:latin typeface="メイリオ" panose="020B0604030504040204" pitchFamily="50" charset="-128"/>
              <a:ea typeface="メイリオ" panose="020B0604030504040204" pitchFamily="50" charset="-128"/>
            </a:endParaRPr>
          </a:p>
          <a:p>
            <a:endParaRPr kumimoji="1" lang="en-US" altLang="ja-JP" sz="2400" b="1"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しかし、ほんの少し</a:t>
            </a:r>
            <a:r>
              <a:rPr kumimoji="1" lang="ja-JP" altLang="en-US" sz="2400" b="1" dirty="0">
                <a:latin typeface="メイリオ" panose="020B0604030504040204" pitchFamily="50" charset="-128"/>
                <a:ea typeface="メイリオ" panose="020B0604030504040204" pitchFamily="50" charset="-128"/>
              </a:rPr>
              <a:t>気をつけるだけで</a:t>
            </a:r>
            <a:endParaRPr kumimoji="1" lang="en-US" altLang="ja-JP" sz="2400" b="1"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かなり違うはず！</a:t>
            </a:r>
            <a:endParaRPr lang="en-US" altLang="ja-JP" sz="2400" b="1" dirty="0">
              <a:latin typeface="メイリオ" panose="020B0604030504040204" pitchFamily="50" charset="-128"/>
              <a:ea typeface="メイリオ" panose="020B0604030504040204" pitchFamily="50" charset="-128"/>
            </a:endParaRPr>
          </a:p>
          <a:p>
            <a:endParaRPr kumimoji="1" lang="en-US" altLang="ja-JP" sz="2400" b="1" dirty="0">
              <a:latin typeface="メイリオ" panose="020B0604030504040204" pitchFamily="50" charset="-128"/>
              <a:ea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rPr>
              <a:t>また、他人の撮った写真を選別するのは、非常に労力がかかるものです。</a:t>
            </a:r>
            <a:endParaRPr kumimoji="1" lang="ja-JP" altLang="en-US" sz="2400" b="1" dirty="0">
              <a:latin typeface="メイリオ" panose="020B0604030504040204" pitchFamily="50" charset="-128"/>
              <a:ea typeface="メイリオ" panose="020B0604030504040204" pitchFamily="50" charset="-128"/>
            </a:endParaRPr>
          </a:p>
        </p:txBody>
      </p:sp>
      <p:cxnSp>
        <p:nvCxnSpPr>
          <p:cNvPr id="12" name="直線コネクタ 11"/>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土木屋さん、これだけでもかなり違うはず！</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14</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251520" y="2996952"/>
            <a:ext cx="8640960" cy="400110"/>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余白の取り方～全景にこだわらない～</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380605" y="4025312"/>
            <a:ext cx="8763395" cy="400110"/>
          </a:xfrm>
          <a:prstGeom prst="rect">
            <a:avLst/>
          </a:prstGeom>
          <a:noFill/>
        </p:spPr>
        <p:txBody>
          <a:bodyPr wrap="square" rtlCol="0">
            <a:spAutoFit/>
          </a:bodyPr>
          <a:lstStyle/>
          <a:p>
            <a:pPr algn="r"/>
            <a:r>
              <a:rPr lang="ja-JP" altLang="en-US" sz="2000" dirty="0">
                <a:solidFill>
                  <a:schemeClr val="tx1">
                    <a:lumMod val="50000"/>
                    <a:lumOff val="50000"/>
                  </a:schemeClr>
                </a:solidFill>
                <a:latin typeface="メイリオ" panose="020B0604030504040204" pitchFamily="50" charset="-128"/>
                <a:ea typeface="メイリオ" panose="020B0604030504040204" pitchFamily="50" charset="-128"/>
              </a:rPr>
              <a:t>準備と後片付けも忘れずに撮っておく！</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251520" y="3511132"/>
            <a:ext cx="8892480" cy="400110"/>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今日のテーマを考えて撮る！</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akayama-m22ab\Desktop\20131117_01.jpg"/>
          <p:cNvPicPr>
            <a:picLocks noChangeAspect="1" noChangeArrowheads="1"/>
          </p:cNvPicPr>
          <p:nvPr/>
        </p:nvPicPr>
        <p:blipFill>
          <a:blip r:embed="rId3" cstate="print"/>
          <a:srcRect/>
          <a:stretch>
            <a:fillRect/>
          </a:stretch>
        </p:blipFill>
        <p:spPr bwMode="auto">
          <a:xfrm>
            <a:off x="0" y="1268760"/>
            <a:ext cx="9189091" cy="5589240"/>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余白の取り方～全景にこだわらない～</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15</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株</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手塚組</a:t>
            </a:r>
            <a:r>
              <a:rPr lang="en-US" altLang="ja-JP" sz="1200" dirty="0">
                <a:latin typeface="メイリオ" panose="020B0604030504040204" pitchFamily="50" charset="-128"/>
                <a:ea typeface="メイリオ" panose="020B0604030504040204" pitchFamily="50" charset="-128"/>
              </a:rPr>
              <a:t>HP</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2013/11/17</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3" name="正方形/長方形 12"/>
          <p:cNvSpPr/>
          <p:nvPr/>
        </p:nvSpPr>
        <p:spPr>
          <a:xfrm>
            <a:off x="899592" y="1340768"/>
            <a:ext cx="7920880" cy="4824536"/>
          </a:xfrm>
          <a:prstGeom prst="rect">
            <a:avLst/>
          </a:pr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 name="円/楕円 11"/>
          <p:cNvSpPr/>
          <p:nvPr/>
        </p:nvSpPr>
        <p:spPr>
          <a:xfrm>
            <a:off x="179512" y="1484784"/>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latin typeface="メイリオ" panose="020B0604030504040204" pitchFamily="50" charset="-128"/>
                <a:ea typeface="メイリオ" panose="020B0604030504040204" pitchFamily="50" charset="-128"/>
              </a:rPr>
              <a:t>A</a:t>
            </a:r>
            <a:endParaRPr lang="ja-JP" altLang="en-US" sz="6600" b="1" dirty="0">
              <a:solidFill>
                <a:schemeClr val="bg1">
                  <a:lumMod val="50000"/>
                  <a:lumOff val="50000"/>
                </a:schemeClr>
              </a:solidFill>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3707904" y="5373217"/>
            <a:ext cx="5436096" cy="584775"/>
          </a:xfrm>
          <a:prstGeom prst="rect">
            <a:avLst/>
          </a:prstGeom>
          <a:solidFill>
            <a:schemeClr val="accent1">
              <a:alpha val="80000"/>
            </a:schemeClr>
          </a:solidFill>
        </p:spPr>
        <p:txBody>
          <a:bodyPr wrap="square" rtlCol="0">
            <a:spAutoFit/>
          </a:bodyPr>
          <a:lstStyle/>
          <a:p>
            <a:pPr algn="r"/>
            <a:r>
              <a:rPr lang="ja-JP" altLang="en-US" sz="2000"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横断幕を壁に貼ったのはＧＯＯＤ！</a:t>
            </a:r>
            <a:endParaRPr kumimoji="1" lang="en-US" altLang="ja-JP" sz="2000" dirty="0">
              <a:latin typeface="メイリオ" panose="020B0604030504040204" pitchFamily="50" charset="-128"/>
              <a:ea typeface="メイリオ" panose="020B0604030504040204" pitchFamily="50" charset="-128"/>
            </a:endParaRPr>
          </a:p>
          <a:p>
            <a:pPr algn="r"/>
            <a:endParaRPr kumimoji="1" lang="ja-JP" altLang="en-US" sz="1200" dirty="0">
              <a:latin typeface="メイリオ" panose="020B0604030504040204" pitchFamily="50" charset="-128"/>
              <a:ea typeface="メイリオ"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nakayama-m22ab\Desktop\20131117-01cut.JPG"/>
          <p:cNvPicPr>
            <a:picLocks noChangeAspect="1" noChangeArrowheads="1"/>
          </p:cNvPicPr>
          <p:nvPr/>
        </p:nvPicPr>
        <p:blipFill>
          <a:blip r:embed="rId3" cstate="print"/>
          <a:srcRect/>
          <a:stretch>
            <a:fillRect/>
          </a:stretch>
        </p:blipFill>
        <p:spPr bwMode="auto">
          <a:xfrm>
            <a:off x="0" y="1244051"/>
            <a:ext cx="9144000" cy="5613949"/>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lang="ja-JP" altLang="en-US" sz="3200" b="0" dirty="0">
                <a:effectLst/>
                <a:latin typeface="メイリオ" panose="020B0604030504040204" pitchFamily="50" charset="-128"/>
                <a:ea typeface="メイリオ" panose="020B0604030504040204" pitchFamily="50" charset="-128"/>
              </a:rPr>
              <a:t>余白の取り方</a:t>
            </a:r>
            <a:r>
              <a:rPr lang="ja-JP" altLang="en-US" sz="3200" dirty="0">
                <a:latin typeface="メイリオ" panose="020B0604030504040204" pitchFamily="50" charset="-128"/>
                <a:ea typeface="メイリオ" panose="020B0604030504040204" pitchFamily="50" charset="-128"/>
              </a:rPr>
              <a:t>～全景にこだわらない～</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16</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8051577" y="-1166317"/>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▼加工後</a:t>
            </a:r>
            <a:endParaRPr kumimoji="1" lang="ja-JP" altLang="en-US" sz="1400" dirty="0">
              <a:latin typeface="メイリオ" panose="020B0604030504040204" pitchFamily="50" charset="-128"/>
              <a:ea typeface="メイリオ" panose="020B0604030504040204" pitchFamily="50" charset="-128"/>
            </a:endParaRPr>
          </a:p>
        </p:txBody>
      </p:sp>
      <p:sp>
        <p:nvSpPr>
          <p:cNvPr id="13" name="円/楕円 12"/>
          <p:cNvSpPr/>
          <p:nvPr/>
        </p:nvSpPr>
        <p:spPr>
          <a:xfrm>
            <a:off x="179512" y="1484784"/>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latin typeface="メイリオ" panose="020B0604030504040204" pitchFamily="50" charset="-128"/>
                <a:ea typeface="メイリオ" panose="020B0604030504040204" pitchFamily="50" charset="-128"/>
              </a:rPr>
              <a:t>B</a:t>
            </a:r>
            <a:endParaRPr lang="ja-JP" altLang="en-US" sz="6600" b="1" dirty="0">
              <a:solidFill>
                <a:schemeClr val="bg1">
                  <a:lumMod val="50000"/>
                  <a:lumOff val="50000"/>
                </a:schemeClr>
              </a:solidFill>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0" y="6334780"/>
            <a:ext cx="7452320" cy="523220"/>
          </a:xfrm>
          <a:prstGeom prst="rect">
            <a:avLst/>
          </a:prstGeom>
          <a:noFill/>
        </p:spPr>
        <p:txBody>
          <a:bodyPr wrap="square" rtlCol="0">
            <a:spAutoFit/>
          </a:bodyPr>
          <a:lstStyle/>
          <a:p>
            <a:r>
              <a:rPr lang="ja-JP" altLang="en-US" sz="2800" b="1" dirty="0">
                <a:latin typeface="メイリオ" panose="020B0604030504040204" pitchFamily="50" charset="-128"/>
                <a:ea typeface="メイリオ" panose="020B0604030504040204" pitchFamily="50" charset="-128"/>
              </a:rPr>
              <a:t>余白をカットして賑わいを感じさせる。</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http://kk-tezuka.jp/social/2014/20141116_09.jpg"/>
          <p:cNvPicPr>
            <a:picLocks noChangeAspect="1" noChangeArrowheads="1"/>
          </p:cNvPicPr>
          <p:nvPr/>
        </p:nvPicPr>
        <p:blipFill>
          <a:blip r:embed="rId3" cstate="print"/>
          <a:srcRect/>
          <a:stretch>
            <a:fillRect/>
          </a:stretch>
        </p:blipFill>
        <p:spPr bwMode="auto">
          <a:xfrm>
            <a:off x="0" y="1278122"/>
            <a:ext cx="7452320" cy="5579878"/>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余白の取り方～全景にこだわらない～</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17</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7861685" y="-950293"/>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株</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手塚組</a:t>
            </a:r>
            <a:r>
              <a:rPr lang="en-US" altLang="ja-JP" sz="1200" dirty="0">
                <a:latin typeface="メイリオ" panose="020B0604030504040204" pitchFamily="50" charset="-128"/>
                <a:ea typeface="メイリオ" panose="020B0604030504040204" pitchFamily="50" charset="-128"/>
              </a:rPr>
              <a:t>HP</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2013/11/17</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3" name="正方形/長方形 12"/>
          <p:cNvSpPr/>
          <p:nvPr/>
        </p:nvSpPr>
        <p:spPr>
          <a:xfrm>
            <a:off x="1619672" y="2204864"/>
            <a:ext cx="5112568" cy="4032448"/>
          </a:xfrm>
          <a:prstGeom prst="rect">
            <a:avLst/>
          </a:pr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 name="円/楕円 11"/>
          <p:cNvSpPr/>
          <p:nvPr/>
        </p:nvSpPr>
        <p:spPr>
          <a:xfrm>
            <a:off x="179512" y="1484784"/>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latin typeface="メイリオ" panose="020B0604030504040204" pitchFamily="50" charset="-128"/>
                <a:ea typeface="メイリオ" panose="020B0604030504040204" pitchFamily="50" charset="-128"/>
              </a:rPr>
              <a:t>A</a:t>
            </a:r>
            <a:endParaRPr lang="ja-JP" altLang="en-US" sz="6600" b="1" dirty="0">
              <a:solidFill>
                <a:schemeClr val="bg1">
                  <a:lumMod val="50000"/>
                  <a:lumOff val="50000"/>
                </a:schemeClr>
              </a:solidFill>
              <a:latin typeface="メイリオ" panose="020B0604030504040204" pitchFamily="50" charset="-128"/>
              <a:ea typeface="メイリオ"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b="0" dirty="0">
                <a:effectLst/>
                <a:latin typeface="メイリオ" panose="020B0604030504040204" pitchFamily="50" charset="-128"/>
                <a:ea typeface="メイリオ" panose="020B0604030504040204" pitchFamily="50" charset="-128"/>
              </a:rPr>
              <a:t>余白の取り方</a:t>
            </a:r>
            <a:r>
              <a:rPr lang="ja-JP" altLang="en-US" sz="3200" dirty="0">
                <a:latin typeface="メイリオ" panose="020B0604030504040204" pitchFamily="50" charset="-128"/>
                <a:ea typeface="メイリオ" panose="020B0604030504040204" pitchFamily="50" charset="-128"/>
              </a:rPr>
              <a:t>～全景にこだわらない～</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18</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▼加工後</a:t>
            </a:r>
            <a:endParaRPr kumimoji="1" lang="ja-JP" altLang="en-US" sz="1400" dirty="0">
              <a:latin typeface="メイリオ" panose="020B0604030504040204" pitchFamily="50" charset="-128"/>
              <a:ea typeface="メイリオ" panose="020B0604030504040204" pitchFamily="50" charset="-128"/>
            </a:endParaRPr>
          </a:p>
        </p:txBody>
      </p:sp>
      <p:sp>
        <p:nvSpPr>
          <p:cNvPr id="13" name="円/楕円 12"/>
          <p:cNvSpPr/>
          <p:nvPr/>
        </p:nvSpPr>
        <p:spPr>
          <a:xfrm>
            <a:off x="179512" y="1484784"/>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latin typeface="メイリオ" panose="020B0604030504040204" pitchFamily="50" charset="-128"/>
                <a:ea typeface="メイリオ" panose="020B0604030504040204" pitchFamily="50" charset="-128"/>
              </a:rPr>
              <a:t>B</a:t>
            </a:r>
            <a:endParaRPr lang="ja-JP" altLang="en-US" sz="6600" b="1" dirty="0">
              <a:solidFill>
                <a:schemeClr val="bg1">
                  <a:lumMod val="50000"/>
                  <a:lumOff val="50000"/>
                </a:schemeClr>
              </a:solidFill>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0" y="6334780"/>
            <a:ext cx="7452320" cy="523220"/>
          </a:xfrm>
          <a:prstGeom prst="rect">
            <a:avLst/>
          </a:prstGeom>
          <a:noFill/>
        </p:spPr>
        <p:txBody>
          <a:bodyPr wrap="square" rtlCol="0">
            <a:spAutoFit/>
          </a:bodyPr>
          <a:lstStyle/>
          <a:p>
            <a:r>
              <a:rPr lang="ja-JP" altLang="en-US" sz="2800" b="1" dirty="0">
                <a:latin typeface="メイリオ" panose="020B0604030504040204" pitchFamily="50" charset="-128"/>
                <a:ea typeface="メイリオ" panose="020B0604030504040204" pitchFamily="50" charset="-128"/>
              </a:rPr>
              <a:t>余白をカットして賑わいを感じさせる。</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pic>
        <p:nvPicPr>
          <p:cNvPr id="115714" name="Picture 2"/>
          <p:cNvPicPr>
            <a:picLocks noChangeAspect="1" noChangeArrowheads="1"/>
          </p:cNvPicPr>
          <p:nvPr/>
        </p:nvPicPr>
        <p:blipFill>
          <a:blip r:embed="rId3" cstate="print"/>
          <a:srcRect/>
          <a:stretch>
            <a:fillRect/>
          </a:stretch>
        </p:blipFill>
        <p:spPr bwMode="auto">
          <a:xfrm>
            <a:off x="1" y="1281694"/>
            <a:ext cx="7092280" cy="5576305"/>
          </a:xfrm>
          <a:prstGeom prst="rect">
            <a:avLst/>
          </a:prstGeom>
          <a:noFill/>
          <a:ln w="9525">
            <a:noFill/>
            <a:miter lim="800000"/>
            <a:headEnd/>
            <a:tailEnd/>
          </a:ln>
        </p:spPr>
      </p:pic>
      <p:sp>
        <p:nvSpPr>
          <p:cNvPr id="15" name="円/楕円 14"/>
          <p:cNvSpPr/>
          <p:nvPr/>
        </p:nvSpPr>
        <p:spPr>
          <a:xfrm>
            <a:off x="331912" y="1637184"/>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latin typeface="メイリオ" panose="020B0604030504040204" pitchFamily="50" charset="-128"/>
                <a:ea typeface="メイリオ" panose="020B0604030504040204" pitchFamily="50" charset="-128"/>
              </a:rPr>
              <a:t>B</a:t>
            </a:r>
            <a:endParaRPr lang="ja-JP" altLang="en-US" sz="6600" b="1" dirty="0">
              <a:solidFill>
                <a:schemeClr val="bg1">
                  <a:lumMod val="50000"/>
                  <a:lumOff val="50000"/>
                </a:schemeClr>
              </a:solidFill>
              <a:latin typeface="メイリオ" panose="020B0604030504040204" pitchFamily="50" charset="-128"/>
              <a:ea typeface="メイリオ" panose="020B0604030504040204" pitchFamily="50" charset="-128"/>
            </a:endParaRPr>
          </a:p>
        </p:txBody>
      </p:sp>
      <p:sp>
        <p:nvSpPr>
          <p:cNvPr id="11" name="テキスト ボックス 10"/>
          <p:cNvSpPr txBox="1"/>
          <p:nvPr/>
        </p:nvSpPr>
        <p:spPr>
          <a:xfrm>
            <a:off x="4355976" y="1484784"/>
            <a:ext cx="4788024" cy="400110"/>
          </a:xfrm>
          <a:prstGeom prst="rect">
            <a:avLst/>
          </a:prstGeom>
          <a:solidFill>
            <a:schemeClr val="bg2">
              <a:alpha val="52000"/>
            </a:schemeClr>
          </a:solid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白飛びする車庫シャッターは閉める！</a:t>
            </a:r>
            <a:endParaRPr lang="en-US" altLang="ja-JP"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5" name="Picture 1"/>
          <p:cNvPicPr>
            <a:picLocks noChangeAspect="1" noChangeArrowheads="1"/>
          </p:cNvPicPr>
          <p:nvPr/>
        </p:nvPicPr>
        <p:blipFill>
          <a:blip r:embed="rId3" cstate="print"/>
          <a:srcRect/>
          <a:stretch>
            <a:fillRect/>
          </a:stretch>
        </p:blipFill>
        <p:spPr bwMode="auto">
          <a:xfrm>
            <a:off x="0" y="1492958"/>
            <a:ext cx="9149862" cy="5536442"/>
          </a:xfrm>
          <a:prstGeom prst="rect">
            <a:avLst/>
          </a:prstGeom>
          <a:noFill/>
          <a:ln w="9525">
            <a:noFill/>
            <a:miter lim="800000"/>
            <a:headEnd/>
            <a:tailEnd/>
          </a:ln>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今日のテーマは、</a:t>
            </a:r>
            <a:br>
              <a:rPr kumimoji="1" lang="en-US" altLang="ja-JP" sz="3200" b="0" dirty="0">
                <a:effectLst/>
                <a:latin typeface="メイリオ" panose="020B0604030504040204" pitchFamily="50" charset="-128"/>
                <a:ea typeface="メイリオ" panose="020B0604030504040204" pitchFamily="50" charset="-128"/>
              </a:rPr>
            </a:br>
            <a:r>
              <a:rPr kumimoji="1" lang="ja-JP" altLang="en-US" sz="3200" b="0" dirty="0">
                <a:effectLst/>
                <a:latin typeface="メイリオ" panose="020B0604030504040204" pitchFamily="50" charset="-128"/>
                <a:ea typeface="メイリオ" panose="020B0604030504040204" pitchFamily="50" charset="-128"/>
              </a:rPr>
              <a:t>“親子”と“土木技術者”と“トンネル”</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19</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8453470" y="-603155"/>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0" y="1052736"/>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▼どんぐりかい</a:t>
            </a:r>
            <a:r>
              <a:rPr lang="ja-JP" altLang="en-US" sz="1200" dirty="0" err="1">
                <a:latin typeface="メイリオ" panose="020B0604030504040204" pitchFamily="50" charset="-128"/>
                <a:ea typeface="メイリオ" panose="020B0604030504040204" pitchFamily="50" charset="-128"/>
              </a:rPr>
              <a:t>ぎより</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株</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手塚組の誰か</a:t>
            </a:r>
            <a:endParaRPr kumimoji="1" lang="ja-JP" altLang="en-US" sz="1400" dirty="0">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1619672" y="1484784"/>
            <a:ext cx="4032448" cy="1384995"/>
          </a:xfrm>
          <a:prstGeom prst="rect">
            <a:avLst/>
          </a:prstGeom>
          <a:noFill/>
        </p:spPr>
        <p:txBody>
          <a:bodyPr wrap="square" rtlCol="0">
            <a:spAutoFit/>
          </a:bodyPr>
          <a:lstStyle/>
          <a:p>
            <a:r>
              <a:rPr lang="ja-JP" altLang="en-US" sz="2800" b="1" dirty="0">
                <a:latin typeface="メイリオ" panose="020B0604030504040204" pitchFamily="50" charset="-128"/>
                <a:ea typeface="メイリオ" panose="020B0604030504040204" pitchFamily="50" charset="-128"/>
              </a:rPr>
              <a:t>瞬間を捉えているなら</a:t>
            </a:r>
            <a:endParaRPr lang="en-US" altLang="ja-JP" sz="2800" b="1" dirty="0">
              <a:latin typeface="メイリオ" panose="020B0604030504040204" pitchFamily="50" charset="-128"/>
              <a:ea typeface="メイリオ" panose="020B0604030504040204" pitchFamily="50" charset="-128"/>
            </a:endParaRPr>
          </a:p>
          <a:p>
            <a:r>
              <a:rPr lang="ja-JP" altLang="en-US" sz="2800" b="1" dirty="0">
                <a:latin typeface="メイリオ" panose="020B0604030504040204" pitchFamily="50" charset="-128"/>
                <a:ea typeface="メイリオ" panose="020B0604030504040204" pitchFamily="50" charset="-128"/>
              </a:rPr>
              <a:t>３テーマの内の</a:t>
            </a:r>
            <a:endParaRPr lang="en-US" altLang="ja-JP" sz="2800" b="1" dirty="0">
              <a:latin typeface="メイリオ" panose="020B0604030504040204" pitchFamily="50" charset="-128"/>
              <a:ea typeface="メイリオ" panose="020B0604030504040204" pitchFamily="50" charset="-128"/>
            </a:endParaRPr>
          </a:p>
          <a:p>
            <a:r>
              <a:rPr lang="ja-JP" altLang="en-US" sz="2800" b="1" dirty="0">
                <a:latin typeface="メイリオ" panose="020B0604030504040204" pitchFamily="50" charset="-128"/>
                <a:ea typeface="メイリオ" panose="020B0604030504040204" pitchFamily="50" charset="-128"/>
              </a:rPr>
              <a:t>一つが欠けても良い！</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0" y="1484784"/>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pic>
        <p:nvPicPr>
          <p:cNvPr id="82947" name="Picture 3" descr="\\10.107.236.85\11_share_fullcon\11-700_library\11-762_photograph-02_イベント=event\20150531_どんぐりかいぎ_クエスト\20150531_091551_x450.jpg"/>
          <p:cNvPicPr>
            <a:picLocks noChangeAspect="1" noChangeArrowheads="1"/>
          </p:cNvPicPr>
          <p:nvPr/>
        </p:nvPicPr>
        <p:blipFill>
          <a:blip r:embed="rId4" cstate="print"/>
          <a:srcRect/>
          <a:stretch>
            <a:fillRect/>
          </a:stretch>
        </p:blipFill>
        <p:spPr bwMode="auto">
          <a:xfrm>
            <a:off x="6484777" y="0"/>
            <a:ext cx="2659223" cy="177281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　内容</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2</a:t>
            </a:fld>
            <a:endParaRPr kumimoji="1" lang="ja-JP" altLang="en-US" sz="2400" dirty="0"/>
          </a:p>
        </p:txBody>
      </p:sp>
      <p:sp>
        <p:nvSpPr>
          <p:cNvPr id="31" name="テキスト ボックス 30"/>
          <p:cNvSpPr txBox="1"/>
          <p:nvPr/>
        </p:nvSpPr>
        <p:spPr>
          <a:xfrm>
            <a:off x="503040" y="908721"/>
            <a:ext cx="8640960" cy="5632311"/>
          </a:xfrm>
          <a:prstGeom prst="rect">
            <a:avLst/>
          </a:prstGeom>
          <a:noFill/>
        </p:spPr>
        <p:txBody>
          <a:bodyPr wrap="square" rtlCol="0">
            <a:spAutoFit/>
          </a:bodyPr>
          <a:lstStyle/>
          <a:p>
            <a:r>
              <a:rPr lang="en-US" altLang="ja-JP" sz="2400" dirty="0">
                <a:latin typeface="メイリオ" panose="020B0604030504040204" pitchFamily="50" charset="-128"/>
                <a:ea typeface="メイリオ" panose="020B0604030504040204" pitchFamily="50" charset="-128"/>
              </a:rPr>
              <a:t>§1</a:t>
            </a:r>
            <a:r>
              <a:rPr lang="ja-JP" altLang="en-US" sz="2400" dirty="0">
                <a:latin typeface="メイリオ" panose="020B0604030504040204" pitchFamily="50" charset="-128"/>
                <a:ea typeface="メイリオ" panose="020B0604030504040204" pitchFamily="50" charset="-128"/>
              </a:rPr>
              <a:t>　イベント写真の範囲</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§2</a:t>
            </a:r>
            <a:r>
              <a:rPr lang="ja-JP" altLang="en-US" sz="2400" dirty="0">
                <a:latin typeface="メイリオ" panose="020B0604030504040204" pitchFamily="50" charset="-128"/>
                <a:ea typeface="メイリオ" panose="020B0604030504040204" pitchFamily="50" charset="-128"/>
              </a:rPr>
              <a:t>　工事写真とイベント写真の大きな違い</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§3</a:t>
            </a:r>
            <a:r>
              <a:rPr lang="ja-JP" altLang="en-US" sz="2400" dirty="0">
                <a:latin typeface="メイリオ" panose="020B0604030504040204" pitchFamily="50" charset="-128"/>
                <a:ea typeface="メイリオ" panose="020B0604030504040204" pitchFamily="50" charset="-128"/>
              </a:rPr>
              <a:t>　土木屋さんの勘違い！</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§4</a:t>
            </a:r>
            <a:r>
              <a:rPr lang="ja-JP" altLang="en-US" sz="2400" dirty="0">
                <a:latin typeface="メイリオ" panose="020B0604030504040204" pitchFamily="50" charset="-128"/>
                <a:ea typeface="メイリオ" panose="020B0604030504040204" pitchFamily="50" charset="-128"/>
              </a:rPr>
              <a:t>　土木屋さん、これだけでもかなり違うはず！（初級）</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§5</a:t>
            </a:r>
            <a:r>
              <a:rPr lang="ja-JP" altLang="en-US" sz="2400" dirty="0">
                <a:latin typeface="メイリオ" panose="020B0604030504040204" pitchFamily="50" charset="-128"/>
                <a:ea typeface="メイリオ" panose="020B0604030504040204" pitchFamily="50" charset="-128"/>
              </a:rPr>
              <a:t>　プレゼン資料を工夫してみる！</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§6</a:t>
            </a:r>
            <a:r>
              <a:rPr lang="ja-JP" altLang="en-US" sz="2400" dirty="0">
                <a:latin typeface="メイリオ" panose="020B0604030504040204" pitchFamily="50" charset="-128"/>
                <a:ea typeface="メイリオ" panose="020B0604030504040204" pitchFamily="50" charset="-128"/>
              </a:rPr>
              <a:t>　土木屋さんは何をすれば良い？（中級）</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§7</a:t>
            </a:r>
            <a:r>
              <a:rPr lang="ja-JP" altLang="en-US" sz="2400" dirty="0">
                <a:latin typeface="メイリオ" panose="020B0604030504040204" pitchFamily="50" charset="-128"/>
                <a:ea typeface="メイリオ" panose="020B0604030504040204" pitchFamily="50" charset="-128"/>
              </a:rPr>
              <a:t>　撮影タイミングは、ＭＣが作る。</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§8</a:t>
            </a:r>
            <a:r>
              <a:rPr lang="ja-JP" altLang="en-US" sz="2400" dirty="0">
                <a:latin typeface="メイリオ" panose="020B0604030504040204" pitchFamily="50" charset="-128"/>
                <a:ea typeface="メイリオ" panose="020B0604030504040204" pitchFamily="50" charset="-128"/>
              </a:rPr>
              <a:t>　新聞記事の写真とストーリー仕立て用写真は違う。</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§9</a:t>
            </a:r>
            <a:r>
              <a:rPr lang="ja-JP" altLang="en-US" sz="2400" dirty="0">
                <a:latin typeface="メイリオ" panose="020B0604030504040204" pitchFamily="50" charset="-128"/>
                <a:ea typeface="メイリオ" panose="020B0604030504040204" pitchFamily="50" charset="-128"/>
              </a:rPr>
              <a:t>　土木屋さんの色々なイベントでの撮影例</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§10 </a:t>
            </a:r>
            <a:r>
              <a:rPr lang="ja-JP" altLang="en-US" sz="2400" dirty="0">
                <a:latin typeface="メイリオ" panose="020B0604030504040204" pitchFamily="50" charset="-128"/>
                <a:ea typeface="メイリオ" panose="020B0604030504040204" pitchFamily="50" charset="-128"/>
              </a:rPr>
              <a:t>捨てることから始まる写真の選び方</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§11 </a:t>
            </a:r>
            <a:r>
              <a:rPr lang="ja-JP" altLang="en-US" sz="2400" dirty="0">
                <a:latin typeface="メイリオ" panose="020B0604030504040204" pitchFamily="50" charset="-128"/>
                <a:ea typeface="メイリオ" panose="020B0604030504040204" pitchFamily="50" charset="-128"/>
              </a:rPr>
              <a:t>著作権法</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　</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おまけ</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§1</a:t>
            </a:r>
            <a:r>
              <a:rPr lang="ja-JP" altLang="en-US" sz="2400" dirty="0">
                <a:latin typeface="メイリオ" panose="020B0604030504040204" pitchFamily="50" charset="-128"/>
                <a:ea typeface="メイリオ" panose="020B0604030504040204" pitchFamily="50" charset="-128"/>
              </a:rPr>
              <a:t>　どんぐりかい</a:t>
            </a:r>
            <a:r>
              <a:rPr lang="ja-JP" altLang="en-US" sz="2400" dirty="0" err="1">
                <a:latin typeface="メイリオ" panose="020B0604030504040204" pitchFamily="50" charset="-128"/>
                <a:ea typeface="メイリオ" panose="020B0604030504040204" pitchFamily="50" charset="-128"/>
              </a:rPr>
              <a:t>ぎの</a:t>
            </a:r>
            <a:r>
              <a:rPr lang="ja-JP" altLang="en-US" sz="2400" dirty="0">
                <a:latin typeface="メイリオ" panose="020B0604030504040204" pitchFamily="50" charset="-128"/>
                <a:ea typeface="メイリオ" panose="020B0604030504040204" pitchFamily="50" charset="-128"/>
              </a:rPr>
              <a:t>コスト分析</a:t>
            </a:r>
            <a:endParaRPr lang="en-US" altLang="ja-JP" sz="2400" dirty="0">
              <a:latin typeface="メイリオ" panose="020B0604030504040204" pitchFamily="50" charset="-128"/>
              <a:ea typeface="メイリオ" panose="020B0604030504040204" pitchFamily="50" charset="-128"/>
            </a:endParaRPr>
          </a:p>
          <a:p>
            <a:r>
              <a:rPr lang="en-US" altLang="ja-JP" sz="2400" dirty="0">
                <a:latin typeface="メイリオ" panose="020B0604030504040204" pitchFamily="50" charset="-128"/>
                <a:ea typeface="メイリオ" panose="020B0604030504040204" pitchFamily="50" charset="-128"/>
              </a:rPr>
              <a:t>§2</a:t>
            </a:r>
            <a:r>
              <a:rPr lang="ja-JP" altLang="en-US" sz="2400" dirty="0">
                <a:latin typeface="メイリオ" panose="020B0604030504040204" pitchFamily="50" charset="-128"/>
                <a:ea typeface="メイリオ" panose="020B0604030504040204" pitchFamily="50" charset="-128"/>
              </a:rPr>
              <a:t>　北海道通信社の社会貢献記事数から</a:t>
            </a:r>
            <a:r>
              <a:rPr lang="ja-JP" altLang="en-US" sz="1400" dirty="0"/>
              <a:t>　</a:t>
            </a:r>
            <a:endParaRPr kumimoji="1" lang="ja-JP" altLang="en-US" sz="1600" dirty="0"/>
          </a:p>
        </p:txBody>
      </p:sp>
    </p:spTree>
    <p:extLst>
      <p:ext uri="{BB962C8B-B14F-4D97-AF65-F5344CB8AC3E}">
        <p14:creationId xmlns:p14="http://schemas.microsoft.com/office/powerpoint/2010/main" val="4151146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72816"/>
            <a:ext cx="7596336" cy="5064224"/>
          </a:xfrm>
          <a:prstGeom prst="rect">
            <a:avLst/>
          </a:prstGeom>
        </p:spPr>
      </p:pic>
      <p:sp>
        <p:nvSpPr>
          <p:cNvPr id="2" name="タイトル 1"/>
          <p:cNvSpPr>
            <a:spLocks noGrp="1"/>
          </p:cNvSpPr>
          <p:nvPr>
            <p:ph type="title"/>
          </p:nvPr>
        </p:nvSpPr>
        <p:spPr>
          <a:xfrm>
            <a:off x="0" y="273843"/>
            <a:ext cx="8229600" cy="698751"/>
          </a:xfrm>
        </p:spPr>
        <p:txBody>
          <a:bodyPr>
            <a:noAutofit/>
          </a:bodyPr>
          <a:lstStyle/>
          <a:p>
            <a:r>
              <a:rPr lang="ja-JP" altLang="en-US" sz="3200" dirty="0">
                <a:latin typeface="メイリオ" panose="020B0604030504040204" pitchFamily="50" charset="-128"/>
                <a:ea typeface="メイリオ" panose="020B0604030504040204" pitchFamily="50" charset="-128"/>
              </a:rPr>
              <a:t>今日のテーマは、</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“親子”と“土木技術者”と“トンネル”</a:t>
            </a:r>
            <a:endParaRPr kumimoji="1" lang="ja-JP" altLang="en-US" sz="3200" dirty="0">
              <a:solidFill>
                <a:schemeClr val="tx1">
                  <a:lumMod val="95000"/>
                </a:schemeClr>
              </a:solidFill>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20</a:t>
            </a:fld>
            <a:endParaRPr kumimoji="1" lang="ja-JP" altLang="en-US" sz="2400"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3" name="テキスト ボックス 12"/>
          <p:cNvSpPr txBox="1"/>
          <p:nvPr/>
        </p:nvSpPr>
        <p:spPr>
          <a:xfrm>
            <a:off x="0" y="1172650"/>
            <a:ext cx="9144000" cy="276999"/>
          </a:xfrm>
          <a:prstGeom prst="rect">
            <a:avLst/>
          </a:prstGeom>
          <a:noFill/>
        </p:spPr>
        <p:txBody>
          <a:bodyPr wrap="square" rtlCol="0">
            <a:spAutoFit/>
          </a:bodyPr>
          <a:lstStyle/>
          <a:p>
            <a:pPr algn="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4" name="円/楕円 13"/>
          <p:cNvSpPr/>
          <p:nvPr/>
        </p:nvSpPr>
        <p:spPr>
          <a:xfrm>
            <a:off x="1835696" y="4005064"/>
            <a:ext cx="1279646" cy="1322242"/>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1" name="円/楕円 10"/>
          <p:cNvSpPr/>
          <p:nvPr/>
        </p:nvSpPr>
        <p:spPr>
          <a:xfrm>
            <a:off x="4716721" y="5264373"/>
            <a:ext cx="1279646" cy="1322242"/>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4247456" y="1293502"/>
            <a:ext cx="4896544" cy="2123658"/>
          </a:xfrm>
          <a:prstGeom prst="rect">
            <a:avLst/>
          </a:prstGeom>
          <a:solidFill>
            <a:schemeClr val="bg2">
              <a:alpha val="48000"/>
            </a:schemeClr>
          </a:solidFill>
        </p:spPr>
        <p:txBody>
          <a:bodyPr wrap="square" rtlCol="0">
            <a:spAutoFit/>
          </a:bodyPr>
          <a:lstStyle/>
          <a:p>
            <a:pPr algn="r"/>
            <a:r>
              <a:rPr lang="ja-JP" altLang="en-US" sz="2400" dirty="0">
                <a:solidFill>
                  <a:srgbClr val="00B0F0"/>
                </a:solidFill>
                <a:latin typeface="メイリオ" panose="020B0604030504040204" pitchFamily="50" charset="-128"/>
                <a:ea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rPr>
              <a:t>正面から撮らなくても伝わる。</a:t>
            </a:r>
            <a:endParaRPr lang="en-US" altLang="ja-JP" sz="2400" dirty="0">
              <a:latin typeface="メイリオ" panose="020B0604030504040204" pitchFamily="50" charset="-128"/>
              <a:ea typeface="メイリオ" panose="020B0604030504040204" pitchFamily="50" charset="-128"/>
            </a:endParaRPr>
          </a:p>
          <a:p>
            <a:pPr algn="r"/>
            <a:r>
              <a:rPr kumimoji="1" lang="ja-JP" altLang="en-US" sz="2400" dirty="0">
                <a:latin typeface="メイリオ" panose="020B0604030504040204" pitchFamily="50" charset="-128"/>
                <a:ea typeface="メイリオ" panose="020B0604030504040204" pitchFamily="50" charset="-128"/>
              </a:rPr>
              <a:t>実態は親子！</a:t>
            </a:r>
            <a:r>
              <a:rPr kumimoji="1" lang="ja-JP" altLang="en-US" sz="2400" dirty="0" err="1">
                <a:latin typeface="メイリオ" panose="020B0604030504040204" pitchFamily="50" charset="-128"/>
                <a:ea typeface="メイリオ" panose="020B0604030504040204" pitchFamily="50" charset="-128"/>
              </a:rPr>
              <a:t>だっ</a:t>
            </a:r>
            <a:r>
              <a:rPr kumimoji="1" lang="ja-JP" altLang="en-US" sz="2400" dirty="0">
                <a:latin typeface="メイリオ" panose="020B0604030504040204" pitchFamily="50" charset="-128"/>
                <a:ea typeface="メイリオ" panose="020B0604030504040204" pitchFamily="50" charset="-128"/>
              </a:rPr>
              <a:t>たりする。</a:t>
            </a:r>
            <a:endParaRPr kumimoji="1" lang="en-US" altLang="ja-JP" sz="2400" dirty="0">
              <a:latin typeface="メイリオ" panose="020B0604030504040204" pitchFamily="50" charset="-128"/>
              <a:ea typeface="メイリオ" panose="020B0604030504040204" pitchFamily="50" charset="-128"/>
            </a:endParaRPr>
          </a:p>
          <a:p>
            <a:pPr algn="r"/>
            <a:r>
              <a:rPr lang="ja-JP" altLang="en-US" sz="2400" dirty="0">
                <a:latin typeface="メイリオ" panose="020B0604030504040204" pitchFamily="50" charset="-128"/>
                <a:ea typeface="メイリオ" panose="020B0604030504040204" pitchFamily="50" charset="-128"/>
              </a:rPr>
              <a:t>手前はアドリブ！</a:t>
            </a:r>
            <a:endParaRPr kumimoji="1" lang="en-US" altLang="ja-JP" sz="2400" dirty="0">
              <a:latin typeface="メイリオ" panose="020B0604030504040204" pitchFamily="50" charset="-128"/>
              <a:ea typeface="メイリオ" panose="020B0604030504040204" pitchFamily="50" charset="-128"/>
            </a:endParaRPr>
          </a:p>
          <a:p>
            <a:pPr algn="r"/>
            <a:r>
              <a:rPr lang="ja-JP" altLang="en-US" sz="2400" dirty="0">
                <a:latin typeface="メイリオ" panose="020B0604030504040204" pitchFamily="50" charset="-128"/>
                <a:ea typeface="メイリオ" panose="020B0604030504040204" pitchFamily="50" charset="-128"/>
              </a:rPr>
              <a:t>逃がさず撮れるかが勝負！</a:t>
            </a:r>
            <a:endParaRPr kumimoji="1" lang="en-US" altLang="ja-JP" sz="2400" dirty="0">
              <a:latin typeface="メイリオ" panose="020B0604030504040204" pitchFamily="50" charset="-128"/>
              <a:ea typeface="メイリオ" panose="020B0604030504040204" pitchFamily="50" charset="-128"/>
            </a:endParaRPr>
          </a:p>
          <a:p>
            <a:pPr algn="r"/>
            <a:endParaRPr kumimoji="1" lang="en-US" altLang="ja-JP" sz="2400" dirty="0">
              <a:latin typeface="メイリオ" panose="020B0604030504040204" pitchFamily="50" charset="-128"/>
              <a:ea typeface="メイリオ" panose="020B0604030504040204" pitchFamily="50" charset="-128"/>
            </a:endParaRPr>
          </a:p>
          <a:p>
            <a:pPr algn="r"/>
            <a:endParaRPr kumimoji="1"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14394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4" y="1772816"/>
            <a:ext cx="7662710" cy="5108473"/>
          </a:xfrm>
          <a:prstGeom prst="rect">
            <a:avLst/>
          </a:prstGeom>
        </p:spPr>
      </p:pic>
      <p:sp>
        <p:nvSpPr>
          <p:cNvPr id="2" name="タイトル 1"/>
          <p:cNvSpPr>
            <a:spLocks noGrp="1"/>
          </p:cNvSpPr>
          <p:nvPr>
            <p:ph type="title"/>
          </p:nvPr>
        </p:nvSpPr>
        <p:spPr>
          <a:xfrm>
            <a:off x="0" y="273843"/>
            <a:ext cx="8229600" cy="698751"/>
          </a:xfrm>
        </p:spPr>
        <p:txBody>
          <a:bodyPr>
            <a:noAutofit/>
          </a:bodyPr>
          <a:lstStyle/>
          <a:p>
            <a:r>
              <a:rPr lang="ja-JP" altLang="en-US" sz="3200" dirty="0">
                <a:latin typeface="メイリオ" panose="020B0604030504040204" pitchFamily="50" charset="-128"/>
                <a:ea typeface="メイリオ" panose="020B0604030504040204" pitchFamily="50" charset="-128"/>
              </a:rPr>
              <a:t>今日のテーマは、</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“親子”と“土木技術者”と“トンネル”</a:t>
            </a:r>
            <a:endParaRPr kumimoji="1" lang="ja-JP" altLang="en-US" sz="3200" dirty="0">
              <a:solidFill>
                <a:schemeClr val="tx1">
                  <a:lumMod val="95000"/>
                </a:schemeClr>
              </a:solidFill>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21</a:t>
            </a:fld>
            <a:endParaRPr kumimoji="1" lang="ja-JP" altLang="en-US" sz="2400"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3" name="テキスト ボックス 12"/>
          <p:cNvSpPr txBox="1"/>
          <p:nvPr/>
        </p:nvSpPr>
        <p:spPr>
          <a:xfrm>
            <a:off x="0" y="1172650"/>
            <a:ext cx="9144000" cy="276999"/>
          </a:xfrm>
          <a:prstGeom prst="rect">
            <a:avLst/>
          </a:prstGeom>
          <a:noFill/>
        </p:spPr>
        <p:txBody>
          <a:bodyPr wrap="square" rtlCol="0">
            <a:spAutoFit/>
          </a:bodyPr>
          <a:lstStyle/>
          <a:p>
            <a:pPr algn="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4108896" y="4857252"/>
            <a:ext cx="4896544" cy="830997"/>
          </a:xfrm>
          <a:prstGeom prst="rect">
            <a:avLst/>
          </a:prstGeom>
          <a:noFill/>
        </p:spPr>
        <p:txBody>
          <a:bodyPr wrap="square" rtlCol="0">
            <a:spAutoFit/>
          </a:bodyPr>
          <a:lstStyle/>
          <a:p>
            <a:pPr algn="r"/>
            <a:r>
              <a:rPr lang="ja-JP" altLang="en-US" sz="2400" dirty="0">
                <a:solidFill>
                  <a:srgbClr val="00B0F0"/>
                </a:solidFill>
                <a:latin typeface="メイリオ" panose="020B0604030504040204" pitchFamily="50" charset="-128"/>
                <a:ea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rPr>
              <a:t>正面から撮らなくても伝わる。</a:t>
            </a:r>
            <a:endParaRPr lang="en-US" altLang="ja-JP" sz="2400" dirty="0">
              <a:latin typeface="メイリオ" panose="020B0604030504040204" pitchFamily="50" charset="-128"/>
              <a:ea typeface="メイリオ" panose="020B0604030504040204" pitchFamily="50" charset="-128"/>
            </a:endParaRPr>
          </a:p>
          <a:p>
            <a:pPr algn="r"/>
            <a:r>
              <a:rPr kumimoji="1" lang="ja-JP" altLang="en-US" sz="2400" dirty="0">
                <a:latin typeface="メイリオ" panose="020B0604030504040204" pitchFamily="50" charset="-128"/>
                <a:ea typeface="メイリオ" panose="020B0604030504040204" pitchFamily="50" charset="-128"/>
              </a:rPr>
              <a:t>実態は孫と祖父！</a:t>
            </a:r>
            <a:endParaRPr kumimoji="1" lang="ja-JP" altLang="en-US" sz="12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36022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C:\Users\nakayama-m22ab\Desktop\6362387462014102913591102.jpg"/>
          <p:cNvPicPr>
            <a:picLocks noChangeAspect="1" noChangeArrowheads="1"/>
          </p:cNvPicPr>
          <p:nvPr/>
        </p:nvPicPr>
        <p:blipFill>
          <a:blip r:embed="rId3" cstate="print"/>
          <a:srcRect/>
          <a:stretch>
            <a:fillRect/>
          </a:stretch>
        </p:blipFill>
        <p:spPr bwMode="auto">
          <a:xfrm>
            <a:off x="0" y="1412776"/>
            <a:ext cx="7561786" cy="5445224"/>
          </a:xfrm>
          <a:prstGeom prst="rect">
            <a:avLst/>
          </a:prstGeom>
          <a:noFill/>
        </p:spPr>
      </p:pic>
      <p:sp>
        <p:nvSpPr>
          <p:cNvPr id="2" name="タイトル 1"/>
          <p:cNvSpPr>
            <a:spLocks noGrp="1"/>
          </p:cNvSpPr>
          <p:nvPr>
            <p:ph type="title"/>
          </p:nvPr>
        </p:nvSpPr>
        <p:spPr>
          <a:xfrm>
            <a:off x="0" y="0"/>
            <a:ext cx="91440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今日のテーマは、</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“こども”と“土木技術者”と“トンネル”とすれば！</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22</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0" y="6150114"/>
            <a:ext cx="5472608" cy="707886"/>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「冠婚葬祭写真」</a:t>
            </a:r>
            <a:endParaRPr lang="en-US" altLang="ja-JP" sz="2000"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横断幕で子どもの自由を奪ってはならない！</a:t>
            </a:r>
          </a:p>
        </p:txBody>
      </p:sp>
      <p:sp>
        <p:nvSpPr>
          <p:cNvPr id="15" name="テキスト ボックス 14"/>
          <p:cNvSpPr txBox="1"/>
          <p:nvPr/>
        </p:nvSpPr>
        <p:spPr>
          <a:xfrm>
            <a:off x="0" y="1412776"/>
            <a:ext cx="1259632" cy="1200329"/>
          </a:xfrm>
          <a:prstGeom prst="rect">
            <a:avLst/>
          </a:prstGeom>
          <a:solidFill>
            <a:schemeClr val="tx1">
              <a:alpha val="40000"/>
            </a:schemeClr>
          </a:solidFill>
        </p:spPr>
        <p:txBody>
          <a:bodyPr wrap="square" rtlCol="0">
            <a:spAutoFit/>
          </a:bodyPr>
          <a:lstStyle/>
          <a:p>
            <a:pPr algn="ctr"/>
            <a:r>
              <a:rPr kumimoji="1" lang="en-US" altLang="ja-JP" sz="7200" b="1" dirty="0">
                <a:solidFill>
                  <a:srgbClr val="FF5757"/>
                </a:solidFill>
                <a:latin typeface="メイリオ" panose="020B0604030504040204" pitchFamily="50" charset="-128"/>
                <a:ea typeface="メイリオ" panose="020B0604030504040204" pitchFamily="50" charset="-128"/>
              </a:rPr>
              <a:t>×</a:t>
            </a:r>
            <a:endParaRPr kumimoji="1" lang="ja-JP" altLang="en-US" sz="7200" b="1" dirty="0">
              <a:solidFill>
                <a:srgbClr val="FF5757"/>
              </a:solidFill>
              <a:latin typeface="メイリオ" panose="020B0604030504040204" pitchFamily="50" charset="-128"/>
              <a:ea typeface="メイリオ" panose="020B0604030504040204" pitchFamily="50" charset="-128"/>
            </a:endParaRPr>
          </a:p>
        </p:txBody>
      </p:sp>
      <p:sp>
        <p:nvSpPr>
          <p:cNvPr id="17" name="テキスト ボックス 16"/>
          <p:cNvSpPr txBox="1"/>
          <p:nvPr/>
        </p:nvSpPr>
        <p:spPr>
          <a:xfrm>
            <a:off x="1547664" y="1700808"/>
            <a:ext cx="4032448" cy="1569660"/>
          </a:xfrm>
          <a:prstGeom prst="rect">
            <a:avLst/>
          </a:prstGeom>
          <a:noFill/>
        </p:spPr>
        <p:txBody>
          <a:bodyPr wrap="square" rtlCol="0">
            <a:spAutoFit/>
          </a:bodyPr>
          <a:lstStyle/>
          <a:p>
            <a:r>
              <a:rPr lang="ja-JP" altLang="en-US" sz="2800" b="1" dirty="0">
                <a:latin typeface="メイリオ" panose="020B0604030504040204" pitchFamily="50" charset="-128"/>
                <a:ea typeface="メイリオ" panose="020B0604030504040204" pitchFamily="50" charset="-128"/>
              </a:rPr>
              <a:t>３テーマが</a:t>
            </a:r>
            <a:endParaRPr lang="en-US" altLang="ja-JP" sz="2800" b="1" dirty="0">
              <a:latin typeface="メイリオ" panose="020B0604030504040204" pitchFamily="50" charset="-128"/>
              <a:ea typeface="メイリオ" panose="020B0604030504040204" pitchFamily="50" charset="-128"/>
            </a:endParaRPr>
          </a:p>
          <a:p>
            <a:r>
              <a:rPr lang="ja-JP" altLang="en-US" sz="2800" b="1" dirty="0">
                <a:latin typeface="メイリオ" panose="020B0604030504040204" pitchFamily="50" charset="-128"/>
                <a:ea typeface="メイリオ" panose="020B0604030504040204" pitchFamily="50" charset="-128"/>
              </a:rPr>
              <a:t>そろっていても</a:t>
            </a:r>
            <a:r>
              <a:rPr lang="en-US" altLang="ja-JP" sz="2800" b="1" dirty="0">
                <a:latin typeface="メイリオ" panose="020B0604030504040204" pitchFamily="50" charset="-128"/>
                <a:ea typeface="メイリオ" panose="020B0604030504040204" pitchFamily="50" charset="-128"/>
              </a:rPr>
              <a:t>…</a:t>
            </a:r>
          </a:p>
          <a:p>
            <a:r>
              <a:rPr lang="ja-JP" altLang="en-US" sz="2800" b="1" dirty="0">
                <a:latin typeface="メイリオ" panose="020B0604030504040204" pitchFamily="50" charset="-128"/>
                <a:ea typeface="メイリオ" panose="020B0604030504040204" pitchFamily="50" charset="-128"/>
              </a:rPr>
              <a:t>こどもらしさが無い</a:t>
            </a:r>
            <a:endParaRPr lang="en-US" altLang="ja-JP" sz="2800" b="1"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5724128" y="1484784"/>
            <a:ext cx="3419872" cy="707886"/>
          </a:xfrm>
          <a:prstGeom prst="rect">
            <a:avLst/>
          </a:prstGeom>
          <a:solidFill>
            <a:schemeClr val="bg2">
              <a:alpha val="50000"/>
            </a:schemeClr>
          </a:solid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こどもに元気が無い！</a:t>
            </a:r>
            <a:endParaRPr lang="en-US" altLang="ja-JP" sz="2000" dirty="0">
              <a:latin typeface="メイリオ" panose="020B0604030504040204" pitchFamily="50" charset="-128"/>
              <a:ea typeface="メイリオ" panose="020B0604030504040204" pitchFamily="50" charset="-128"/>
            </a:endParaRPr>
          </a:p>
          <a:p>
            <a:pPr algn="r"/>
            <a:r>
              <a:rPr lang="ja-JP" altLang="en-US" sz="2000" dirty="0">
                <a:latin typeface="メイリオ" panose="020B0604030504040204" pitchFamily="50" charset="-128"/>
                <a:ea typeface="メイリオ" panose="020B0604030504040204" pitchFamily="50" charset="-128"/>
              </a:rPr>
              <a:t>こどもらしさが無い！</a:t>
            </a:r>
            <a:endParaRPr lang="en-US" altLang="ja-JP"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20151103_厚賀トンネルに遺跡を残そう\02.jpg"/>
          <p:cNvPicPr>
            <a:picLocks noChangeAspect="1" noChangeArrowheads="1"/>
          </p:cNvPicPr>
          <p:nvPr/>
        </p:nvPicPr>
        <p:blipFill>
          <a:blip r:embed="rId3" cstate="print"/>
          <a:srcRect/>
          <a:stretch>
            <a:fillRect/>
          </a:stretch>
        </p:blipFill>
        <p:spPr bwMode="auto">
          <a:xfrm>
            <a:off x="0" y="1772816"/>
            <a:ext cx="9144000" cy="4822893"/>
          </a:xfrm>
          <a:prstGeom prst="rect">
            <a:avLst/>
          </a:prstGeom>
          <a:noFill/>
        </p:spPr>
      </p:pic>
      <p:sp>
        <p:nvSpPr>
          <p:cNvPr id="2" name="タイトル 1"/>
          <p:cNvSpPr>
            <a:spLocks noGrp="1"/>
          </p:cNvSpPr>
          <p:nvPr>
            <p:ph type="title"/>
          </p:nvPr>
        </p:nvSpPr>
        <p:spPr>
          <a:xfrm>
            <a:off x="0" y="0"/>
            <a:ext cx="91440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今日のテーマは、</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“こども”と“土木技術者”と“トンネル”とすれば！</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23</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1124744"/>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▼どんぐりかい</a:t>
            </a:r>
            <a:r>
              <a:rPr lang="ja-JP" altLang="en-US" sz="1200" dirty="0" err="1">
                <a:latin typeface="メイリオ" panose="020B0604030504040204" pitchFamily="50" charset="-128"/>
                <a:ea typeface="メイリオ" panose="020B0604030504040204" pitchFamily="50" charset="-128"/>
              </a:rPr>
              <a:t>ぎ</a:t>
            </a:r>
            <a:r>
              <a:rPr lang="en-US" altLang="ja-JP" sz="1200" dirty="0">
                <a:latin typeface="メイリオ" panose="020B0604030504040204" pitchFamily="50" charset="-128"/>
                <a:ea typeface="メイリオ" panose="020B0604030504040204" pitchFamily="50" charset="-128"/>
              </a:rPr>
              <a:t>HP</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2014/11/03</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6" name="テキスト ボックス 15"/>
          <p:cNvSpPr txBox="1"/>
          <p:nvPr/>
        </p:nvSpPr>
        <p:spPr>
          <a:xfrm>
            <a:off x="4355976" y="1772816"/>
            <a:ext cx="4788024" cy="707886"/>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solidFill>
                  <a:schemeClr val="bg1">
                    <a:lumMod val="85000"/>
                    <a:lumOff val="15000"/>
                  </a:schemeClr>
                </a:solidFill>
                <a:latin typeface="メイリオ" panose="020B0604030504040204" pitchFamily="50" charset="-128"/>
                <a:ea typeface="メイリオ" panose="020B0604030504040204" pitchFamily="50" charset="-128"/>
              </a:rPr>
              <a:t>ＪＶ（土木技術者）はどこ？</a:t>
            </a:r>
            <a:endParaRPr lang="en-US" altLang="ja-JP" sz="2000" dirty="0">
              <a:solidFill>
                <a:schemeClr val="bg1">
                  <a:lumMod val="85000"/>
                  <a:lumOff val="15000"/>
                </a:schemeClr>
              </a:solidFill>
              <a:latin typeface="メイリオ" panose="020B0604030504040204" pitchFamily="50" charset="-128"/>
              <a:ea typeface="メイリオ" panose="020B0604030504040204" pitchFamily="50" charset="-128"/>
            </a:endParaRPr>
          </a:p>
          <a:p>
            <a:pPr algn="r"/>
            <a:r>
              <a:rPr lang="ja-JP" altLang="en-US" sz="2000" dirty="0">
                <a:solidFill>
                  <a:schemeClr val="bg1">
                    <a:lumMod val="85000"/>
                    <a:lumOff val="15000"/>
                  </a:schemeClr>
                </a:solidFill>
                <a:latin typeface="メイリオ" panose="020B0604030504040204" pitchFamily="50" charset="-128"/>
                <a:ea typeface="メイリオ" panose="020B0604030504040204" pitchFamily="50" charset="-128"/>
              </a:rPr>
              <a:t>みんな撮影者になってしまった。</a:t>
            </a:r>
            <a:endParaRPr lang="en-US" altLang="ja-JP" sz="2000" dirty="0">
              <a:solidFill>
                <a:schemeClr val="bg1">
                  <a:lumMod val="85000"/>
                  <a:lumOff val="15000"/>
                </a:schemeClr>
              </a:solidFill>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1187624" y="6093296"/>
            <a:ext cx="6911752" cy="400110"/>
          </a:xfrm>
          <a:prstGeom prst="rect">
            <a:avLst/>
          </a:prstGeom>
          <a:solidFill>
            <a:schemeClr val="tx1"/>
          </a:solidFill>
        </p:spPr>
        <p:txBody>
          <a:bodyPr wrap="square" rtlCol="0">
            <a:spAutoFit/>
          </a:bodyPr>
          <a:lstStyle/>
          <a:p>
            <a:pPr algn="ctr"/>
            <a:r>
              <a:rPr lang="ja-JP" altLang="en-US" sz="2000" dirty="0">
                <a:solidFill>
                  <a:schemeClr val="bg1">
                    <a:lumMod val="75000"/>
                    <a:lumOff val="25000"/>
                  </a:schemeClr>
                </a:solidFill>
                <a:latin typeface="メイリオ" panose="020B0604030504040204" pitchFamily="50" charset="-128"/>
                <a:ea typeface="メイリオ" panose="020B0604030504040204" pitchFamily="50" charset="-128"/>
              </a:rPr>
              <a:t>技術者本人が被写体であることを忘れてはならない！</a:t>
            </a:r>
            <a:r>
              <a:rPr lang="ja-JP" altLang="en-US" sz="1050" dirty="0">
                <a:latin typeface="メイリオ" panose="020B0604030504040204" pitchFamily="50" charset="-128"/>
                <a:ea typeface="メイリオ" panose="020B0604030504040204" pitchFamily="50" charset="-128"/>
              </a:rPr>
              <a:t>　</a:t>
            </a:r>
            <a:endParaRPr kumimoji="1" lang="ja-JP" altLang="en-US" sz="11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4" name="Picture 6" descr="http://urado.dousetsu.com/20151022_09533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12776"/>
            <a:ext cx="8160213" cy="544522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今日のテーマは、</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“新一郎先生”と“こども”とすれば！</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24</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0" y="1412776"/>
            <a:ext cx="1259632" cy="1200329"/>
          </a:xfrm>
          <a:prstGeom prst="rect">
            <a:avLst/>
          </a:prstGeom>
          <a:solidFill>
            <a:schemeClr val="tx1">
              <a:alpha val="40000"/>
            </a:schemeClr>
          </a:solidFill>
        </p:spPr>
        <p:txBody>
          <a:bodyPr wrap="square" rtlCol="0">
            <a:spAutoFit/>
          </a:bodyPr>
          <a:lstStyle/>
          <a:p>
            <a:pPr algn="ctr"/>
            <a:r>
              <a:rPr kumimoji="1" lang="en-US" altLang="ja-JP" sz="7200" b="1" dirty="0">
                <a:solidFill>
                  <a:srgbClr val="FF5757"/>
                </a:solidFill>
                <a:latin typeface="メイリオ" panose="020B0604030504040204" pitchFamily="50" charset="-128"/>
                <a:ea typeface="メイリオ" panose="020B0604030504040204" pitchFamily="50" charset="-128"/>
              </a:rPr>
              <a:t>×</a:t>
            </a:r>
            <a:endParaRPr kumimoji="1" lang="ja-JP" altLang="en-US" sz="7200" b="1" dirty="0">
              <a:solidFill>
                <a:srgbClr val="FF5757"/>
              </a:solidFill>
              <a:latin typeface="メイリオ" panose="020B0604030504040204" pitchFamily="50" charset="-128"/>
              <a:ea typeface="メイリオ" panose="020B0604030504040204" pitchFamily="50" charset="-128"/>
            </a:endParaRPr>
          </a:p>
        </p:txBody>
      </p:sp>
      <p:sp>
        <p:nvSpPr>
          <p:cNvPr id="17" name="テキスト ボックス 16"/>
          <p:cNvSpPr txBox="1"/>
          <p:nvPr/>
        </p:nvSpPr>
        <p:spPr>
          <a:xfrm>
            <a:off x="1907704" y="1961456"/>
            <a:ext cx="4608512" cy="461665"/>
          </a:xfrm>
          <a:prstGeom prst="rect">
            <a:avLst/>
          </a:prstGeom>
          <a:noFill/>
        </p:spPr>
        <p:txBody>
          <a:bodyPr wrap="square" rtlCol="0">
            <a:spAutoFit/>
          </a:bodyPr>
          <a:lstStyle/>
          <a:p>
            <a:r>
              <a:rPr lang="ja-JP" altLang="en-US" sz="2400" dirty="0">
                <a:latin typeface="メイリオ" panose="020B0604030504040204" pitchFamily="50" charset="-128"/>
                <a:ea typeface="メイリオ" panose="020B0604030504040204" pitchFamily="50" charset="-128"/>
              </a:rPr>
              <a:t>先生を引き立たせろ！</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3" name="フリーフォーム 2"/>
          <p:cNvSpPr/>
          <p:nvPr/>
        </p:nvSpPr>
        <p:spPr>
          <a:xfrm>
            <a:off x="-43543" y="3367314"/>
            <a:ext cx="9071429" cy="2612572"/>
          </a:xfrm>
          <a:custGeom>
            <a:avLst/>
            <a:gdLst>
              <a:gd name="connsiteX0" fmla="*/ 0 w 9071429"/>
              <a:gd name="connsiteY0" fmla="*/ 2177143 h 2612572"/>
              <a:gd name="connsiteX1" fmla="*/ 1262743 w 9071429"/>
              <a:gd name="connsiteY1" fmla="*/ 2133600 h 2612572"/>
              <a:gd name="connsiteX2" fmla="*/ 1480457 w 9071429"/>
              <a:gd name="connsiteY2" fmla="*/ 2119086 h 2612572"/>
              <a:gd name="connsiteX3" fmla="*/ 1524000 w 9071429"/>
              <a:gd name="connsiteY3" fmla="*/ 2104572 h 2612572"/>
              <a:gd name="connsiteX4" fmla="*/ 1640114 w 9071429"/>
              <a:gd name="connsiteY4" fmla="*/ 2090057 h 2612572"/>
              <a:gd name="connsiteX5" fmla="*/ 1814286 w 9071429"/>
              <a:gd name="connsiteY5" fmla="*/ 2046515 h 2612572"/>
              <a:gd name="connsiteX6" fmla="*/ 1915886 w 9071429"/>
              <a:gd name="connsiteY6" fmla="*/ 2017486 h 2612572"/>
              <a:gd name="connsiteX7" fmla="*/ 2061029 w 9071429"/>
              <a:gd name="connsiteY7" fmla="*/ 2002972 h 2612572"/>
              <a:gd name="connsiteX8" fmla="*/ 2206172 w 9071429"/>
              <a:gd name="connsiteY8" fmla="*/ 2017486 h 2612572"/>
              <a:gd name="connsiteX9" fmla="*/ 2249714 w 9071429"/>
              <a:gd name="connsiteY9" fmla="*/ 2032000 h 2612572"/>
              <a:gd name="connsiteX10" fmla="*/ 2380343 w 9071429"/>
              <a:gd name="connsiteY10" fmla="*/ 2061029 h 2612572"/>
              <a:gd name="connsiteX11" fmla="*/ 2438400 w 9071429"/>
              <a:gd name="connsiteY11" fmla="*/ 2075543 h 2612572"/>
              <a:gd name="connsiteX12" fmla="*/ 2569029 w 9071429"/>
              <a:gd name="connsiteY12" fmla="*/ 2090057 h 2612572"/>
              <a:gd name="connsiteX13" fmla="*/ 2656114 w 9071429"/>
              <a:gd name="connsiteY13" fmla="*/ 2104572 h 2612572"/>
              <a:gd name="connsiteX14" fmla="*/ 2714172 w 9071429"/>
              <a:gd name="connsiteY14" fmla="*/ 2119086 h 2612572"/>
              <a:gd name="connsiteX15" fmla="*/ 2830286 w 9071429"/>
              <a:gd name="connsiteY15" fmla="*/ 2133600 h 2612572"/>
              <a:gd name="connsiteX16" fmla="*/ 3062514 w 9071429"/>
              <a:gd name="connsiteY16" fmla="*/ 2162629 h 2612572"/>
              <a:gd name="connsiteX17" fmla="*/ 3236686 w 9071429"/>
              <a:gd name="connsiteY17" fmla="*/ 2133600 h 2612572"/>
              <a:gd name="connsiteX18" fmla="*/ 3207657 w 9071429"/>
              <a:gd name="connsiteY18" fmla="*/ 2046515 h 2612572"/>
              <a:gd name="connsiteX19" fmla="*/ 3178629 w 9071429"/>
              <a:gd name="connsiteY19" fmla="*/ 1973943 h 2612572"/>
              <a:gd name="connsiteX20" fmla="*/ 3149600 w 9071429"/>
              <a:gd name="connsiteY20" fmla="*/ 1799772 h 2612572"/>
              <a:gd name="connsiteX21" fmla="*/ 3135086 w 9071429"/>
              <a:gd name="connsiteY21" fmla="*/ 1683657 h 2612572"/>
              <a:gd name="connsiteX22" fmla="*/ 3120572 w 9071429"/>
              <a:gd name="connsiteY22" fmla="*/ 1640115 h 2612572"/>
              <a:gd name="connsiteX23" fmla="*/ 3149600 w 9071429"/>
              <a:gd name="connsiteY23" fmla="*/ 1059543 h 2612572"/>
              <a:gd name="connsiteX24" fmla="*/ 3164114 w 9071429"/>
              <a:gd name="connsiteY24" fmla="*/ 899886 h 2612572"/>
              <a:gd name="connsiteX25" fmla="*/ 3193143 w 9071429"/>
              <a:gd name="connsiteY25" fmla="*/ 391886 h 2612572"/>
              <a:gd name="connsiteX26" fmla="*/ 3207657 w 9071429"/>
              <a:gd name="connsiteY26" fmla="*/ 348343 h 2612572"/>
              <a:gd name="connsiteX27" fmla="*/ 3236686 w 9071429"/>
              <a:gd name="connsiteY27" fmla="*/ 246743 h 2612572"/>
              <a:gd name="connsiteX28" fmla="*/ 3309257 w 9071429"/>
              <a:gd name="connsiteY28" fmla="*/ 159657 h 2612572"/>
              <a:gd name="connsiteX29" fmla="*/ 3367314 w 9071429"/>
              <a:gd name="connsiteY29" fmla="*/ 130629 h 2612572"/>
              <a:gd name="connsiteX30" fmla="*/ 3439886 w 9071429"/>
              <a:gd name="connsiteY30" fmla="*/ 101600 h 2612572"/>
              <a:gd name="connsiteX31" fmla="*/ 3497943 w 9071429"/>
              <a:gd name="connsiteY31" fmla="*/ 87086 h 2612572"/>
              <a:gd name="connsiteX32" fmla="*/ 3585029 w 9071429"/>
              <a:gd name="connsiteY32" fmla="*/ 58057 h 2612572"/>
              <a:gd name="connsiteX33" fmla="*/ 3788229 w 9071429"/>
              <a:gd name="connsiteY33" fmla="*/ 0 h 2612572"/>
              <a:gd name="connsiteX34" fmla="*/ 3976914 w 9071429"/>
              <a:gd name="connsiteY34" fmla="*/ 14515 h 2612572"/>
              <a:gd name="connsiteX35" fmla="*/ 4151086 w 9071429"/>
              <a:gd name="connsiteY35" fmla="*/ 130629 h 2612572"/>
              <a:gd name="connsiteX36" fmla="*/ 4194629 w 9071429"/>
              <a:gd name="connsiteY36" fmla="*/ 159657 h 2612572"/>
              <a:gd name="connsiteX37" fmla="*/ 4267200 w 9071429"/>
              <a:gd name="connsiteY37" fmla="*/ 188686 h 2612572"/>
              <a:gd name="connsiteX38" fmla="*/ 4325257 w 9071429"/>
              <a:gd name="connsiteY38" fmla="*/ 232229 h 2612572"/>
              <a:gd name="connsiteX39" fmla="*/ 4368800 w 9071429"/>
              <a:gd name="connsiteY39" fmla="*/ 246743 h 2612572"/>
              <a:gd name="connsiteX40" fmla="*/ 4484914 w 9071429"/>
              <a:gd name="connsiteY40" fmla="*/ 319315 h 2612572"/>
              <a:gd name="connsiteX41" fmla="*/ 4513943 w 9071429"/>
              <a:gd name="connsiteY41" fmla="*/ 362857 h 2612572"/>
              <a:gd name="connsiteX42" fmla="*/ 4586514 w 9071429"/>
              <a:gd name="connsiteY42" fmla="*/ 478972 h 2612572"/>
              <a:gd name="connsiteX43" fmla="*/ 4630057 w 9071429"/>
              <a:gd name="connsiteY43" fmla="*/ 609600 h 2612572"/>
              <a:gd name="connsiteX44" fmla="*/ 4688114 w 9071429"/>
              <a:gd name="connsiteY44" fmla="*/ 1088572 h 2612572"/>
              <a:gd name="connsiteX45" fmla="*/ 4702629 w 9071429"/>
              <a:gd name="connsiteY45" fmla="*/ 1335315 h 2612572"/>
              <a:gd name="connsiteX46" fmla="*/ 4746172 w 9071429"/>
              <a:gd name="connsiteY46" fmla="*/ 1915886 h 2612572"/>
              <a:gd name="connsiteX47" fmla="*/ 4760686 w 9071429"/>
              <a:gd name="connsiteY47" fmla="*/ 1959429 h 2612572"/>
              <a:gd name="connsiteX48" fmla="*/ 4789714 w 9071429"/>
              <a:gd name="connsiteY48" fmla="*/ 2002972 h 2612572"/>
              <a:gd name="connsiteX49" fmla="*/ 4804229 w 9071429"/>
              <a:gd name="connsiteY49" fmla="*/ 2090057 h 2612572"/>
              <a:gd name="connsiteX50" fmla="*/ 4818743 w 9071429"/>
              <a:gd name="connsiteY50" fmla="*/ 2148115 h 2612572"/>
              <a:gd name="connsiteX51" fmla="*/ 4833257 w 9071429"/>
              <a:gd name="connsiteY51" fmla="*/ 2264229 h 2612572"/>
              <a:gd name="connsiteX52" fmla="*/ 4963886 w 9071429"/>
              <a:gd name="connsiteY52" fmla="*/ 2278743 h 2612572"/>
              <a:gd name="connsiteX53" fmla="*/ 5660572 w 9071429"/>
              <a:gd name="connsiteY53" fmla="*/ 2293257 h 2612572"/>
              <a:gd name="connsiteX54" fmla="*/ 6197600 w 9071429"/>
              <a:gd name="connsiteY54" fmla="*/ 2307772 h 2612572"/>
              <a:gd name="connsiteX55" fmla="*/ 6371772 w 9071429"/>
              <a:gd name="connsiteY55" fmla="*/ 2336800 h 2612572"/>
              <a:gd name="connsiteX56" fmla="*/ 6865257 w 9071429"/>
              <a:gd name="connsiteY56" fmla="*/ 2365829 h 2612572"/>
              <a:gd name="connsiteX57" fmla="*/ 6966857 w 9071429"/>
              <a:gd name="connsiteY57" fmla="*/ 2380343 h 2612572"/>
              <a:gd name="connsiteX58" fmla="*/ 7170057 w 9071429"/>
              <a:gd name="connsiteY58" fmla="*/ 2409372 h 2612572"/>
              <a:gd name="connsiteX59" fmla="*/ 7242629 w 9071429"/>
              <a:gd name="connsiteY59" fmla="*/ 2394857 h 2612572"/>
              <a:gd name="connsiteX60" fmla="*/ 7199086 w 9071429"/>
              <a:gd name="connsiteY60" fmla="*/ 2351315 h 2612572"/>
              <a:gd name="connsiteX61" fmla="*/ 7126514 w 9071429"/>
              <a:gd name="connsiteY61" fmla="*/ 2249715 h 2612572"/>
              <a:gd name="connsiteX62" fmla="*/ 7010400 w 9071429"/>
              <a:gd name="connsiteY62" fmla="*/ 2032000 h 2612572"/>
              <a:gd name="connsiteX63" fmla="*/ 6995886 w 9071429"/>
              <a:gd name="connsiteY63" fmla="*/ 1973943 h 2612572"/>
              <a:gd name="connsiteX64" fmla="*/ 6981372 w 9071429"/>
              <a:gd name="connsiteY64" fmla="*/ 1930400 h 2612572"/>
              <a:gd name="connsiteX65" fmla="*/ 6966857 w 9071429"/>
              <a:gd name="connsiteY65" fmla="*/ 1828800 h 2612572"/>
              <a:gd name="connsiteX66" fmla="*/ 6981372 w 9071429"/>
              <a:gd name="connsiteY66" fmla="*/ 1436915 h 2612572"/>
              <a:gd name="connsiteX67" fmla="*/ 6995886 w 9071429"/>
              <a:gd name="connsiteY67" fmla="*/ 1233715 h 2612572"/>
              <a:gd name="connsiteX68" fmla="*/ 7039429 w 9071429"/>
              <a:gd name="connsiteY68" fmla="*/ 1103086 h 2612572"/>
              <a:gd name="connsiteX69" fmla="*/ 7053943 w 9071429"/>
              <a:gd name="connsiteY69" fmla="*/ 1059543 h 2612572"/>
              <a:gd name="connsiteX70" fmla="*/ 7082972 w 9071429"/>
              <a:gd name="connsiteY70" fmla="*/ 957943 h 2612572"/>
              <a:gd name="connsiteX71" fmla="*/ 7126514 w 9071429"/>
              <a:gd name="connsiteY71" fmla="*/ 870857 h 2612572"/>
              <a:gd name="connsiteX72" fmla="*/ 7170057 w 9071429"/>
              <a:gd name="connsiteY72" fmla="*/ 812800 h 2612572"/>
              <a:gd name="connsiteX73" fmla="*/ 7228114 w 9071429"/>
              <a:gd name="connsiteY73" fmla="*/ 783772 h 2612572"/>
              <a:gd name="connsiteX74" fmla="*/ 7329714 w 9071429"/>
              <a:gd name="connsiteY74" fmla="*/ 696686 h 2612572"/>
              <a:gd name="connsiteX75" fmla="*/ 7387772 w 9071429"/>
              <a:gd name="connsiteY75" fmla="*/ 667657 h 2612572"/>
              <a:gd name="connsiteX76" fmla="*/ 7532914 w 9071429"/>
              <a:gd name="connsiteY76" fmla="*/ 551543 h 2612572"/>
              <a:gd name="connsiteX77" fmla="*/ 7620000 w 9071429"/>
              <a:gd name="connsiteY77" fmla="*/ 464457 h 2612572"/>
              <a:gd name="connsiteX78" fmla="*/ 7663543 w 9071429"/>
              <a:gd name="connsiteY78" fmla="*/ 449943 h 2612572"/>
              <a:gd name="connsiteX79" fmla="*/ 7779657 w 9071429"/>
              <a:gd name="connsiteY79" fmla="*/ 377372 h 2612572"/>
              <a:gd name="connsiteX80" fmla="*/ 7852229 w 9071429"/>
              <a:gd name="connsiteY80" fmla="*/ 348343 h 2612572"/>
              <a:gd name="connsiteX81" fmla="*/ 7895772 w 9071429"/>
              <a:gd name="connsiteY81" fmla="*/ 304800 h 2612572"/>
              <a:gd name="connsiteX82" fmla="*/ 8026400 w 9071429"/>
              <a:gd name="connsiteY82" fmla="*/ 261257 h 2612572"/>
              <a:gd name="connsiteX83" fmla="*/ 8084457 w 9071429"/>
              <a:gd name="connsiteY83" fmla="*/ 232229 h 2612572"/>
              <a:gd name="connsiteX84" fmla="*/ 8258629 w 9071429"/>
              <a:gd name="connsiteY84" fmla="*/ 246743 h 2612572"/>
              <a:gd name="connsiteX85" fmla="*/ 8302172 w 9071429"/>
              <a:gd name="connsiteY85" fmla="*/ 275772 h 2612572"/>
              <a:gd name="connsiteX86" fmla="*/ 8374743 w 9071429"/>
              <a:gd name="connsiteY86" fmla="*/ 290286 h 2612572"/>
              <a:gd name="connsiteX87" fmla="*/ 8418286 w 9071429"/>
              <a:gd name="connsiteY87" fmla="*/ 319315 h 2612572"/>
              <a:gd name="connsiteX88" fmla="*/ 8461829 w 9071429"/>
              <a:gd name="connsiteY88" fmla="*/ 333829 h 2612572"/>
              <a:gd name="connsiteX89" fmla="*/ 8490857 w 9071429"/>
              <a:gd name="connsiteY89" fmla="*/ 377372 h 2612572"/>
              <a:gd name="connsiteX90" fmla="*/ 8621486 w 9071429"/>
              <a:gd name="connsiteY90" fmla="*/ 725715 h 2612572"/>
              <a:gd name="connsiteX91" fmla="*/ 8650514 w 9071429"/>
              <a:gd name="connsiteY91" fmla="*/ 841829 h 2612572"/>
              <a:gd name="connsiteX92" fmla="*/ 8665029 w 9071429"/>
              <a:gd name="connsiteY92" fmla="*/ 928915 h 2612572"/>
              <a:gd name="connsiteX93" fmla="*/ 8679543 w 9071429"/>
              <a:gd name="connsiteY93" fmla="*/ 1030515 h 2612572"/>
              <a:gd name="connsiteX94" fmla="*/ 8694057 w 9071429"/>
              <a:gd name="connsiteY94" fmla="*/ 1103086 h 2612572"/>
              <a:gd name="connsiteX95" fmla="*/ 8737600 w 9071429"/>
              <a:gd name="connsiteY95" fmla="*/ 1451429 h 2612572"/>
              <a:gd name="connsiteX96" fmla="*/ 8752114 w 9071429"/>
              <a:gd name="connsiteY96" fmla="*/ 1712686 h 2612572"/>
              <a:gd name="connsiteX97" fmla="*/ 8694057 w 9071429"/>
              <a:gd name="connsiteY97" fmla="*/ 2293257 h 2612572"/>
              <a:gd name="connsiteX98" fmla="*/ 8665029 w 9071429"/>
              <a:gd name="connsiteY98" fmla="*/ 2365829 h 2612572"/>
              <a:gd name="connsiteX99" fmla="*/ 8650514 w 9071429"/>
              <a:gd name="connsiteY99" fmla="*/ 2409372 h 2612572"/>
              <a:gd name="connsiteX100" fmla="*/ 8621486 w 9071429"/>
              <a:gd name="connsiteY100" fmla="*/ 2452915 h 2612572"/>
              <a:gd name="connsiteX101" fmla="*/ 8592457 w 9071429"/>
              <a:gd name="connsiteY101" fmla="*/ 2510972 h 2612572"/>
              <a:gd name="connsiteX102" fmla="*/ 8534400 w 9071429"/>
              <a:gd name="connsiteY102" fmla="*/ 2598057 h 2612572"/>
              <a:gd name="connsiteX103" fmla="*/ 8606972 w 9071429"/>
              <a:gd name="connsiteY103" fmla="*/ 2612572 h 2612572"/>
              <a:gd name="connsiteX104" fmla="*/ 8708572 w 9071429"/>
              <a:gd name="connsiteY104" fmla="*/ 2598057 h 2612572"/>
              <a:gd name="connsiteX105" fmla="*/ 8795657 w 9071429"/>
              <a:gd name="connsiteY105" fmla="*/ 2583543 h 2612572"/>
              <a:gd name="connsiteX106" fmla="*/ 8853714 w 9071429"/>
              <a:gd name="connsiteY106" fmla="*/ 2569029 h 2612572"/>
              <a:gd name="connsiteX107" fmla="*/ 8955314 w 9071429"/>
              <a:gd name="connsiteY107" fmla="*/ 2554515 h 2612572"/>
              <a:gd name="connsiteX108" fmla="*/ 9071429 w 9071429"/>
              <a:gd name="connsiteY108" fmla="*/ 2540000 h 261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9071429" h="2612572">
                <a:moveTo>
                  <a:pt x="0" y="2177143"/>
                </a:moveTo>
                <a:lnTo>
                  <a:pt x="1262743" y="2133600"/>
                </a:lnTo>
                <a:cubicBezTo>
                  <a:pt x="1335420" y="2130750"/>
                  <a:pt x="1408169" y="2127118"/>
                  <a:pt x="1480457" y="2119086"/>
                </a:cubicBezTo>
                <a:cubicBezTo>
                  <a:pt x="1495663" y="2117396"/>
                  <a:pt x="1508947" y="2107309"/>
                  <a:pt x="1524000" y="2104572"/>
                </a:cubicBezTo>
                <a:cubicBezTo>
                  <a:pt x="1562377" y="2097594"/>
                  <a:pt x="1601409" y="2094895"/>
                  <a:pt x="1640114" y="2090057"/>
                </a:cubicBezTo>
                <a:cubicBezTo>
                  <a:pt x="1772174" y="2037234"/>
                  <a:pt x="1650490" y="2079275"/>
                  <a:pt x="1814286" y="2046515"/>
                </a:cubicBezTo>
                <a:cubicBezTo>
                  <a:pt x="1917686" y="2025835"/>
                  <a:pt x="1789617" y="2035524"/>
                  <a:pt x="1915886" y="2017486"/>
                </a:cubicBezTo>
                <a:cubicBezTo>
                  <a:pt x="1964020" y="2010610"/>
                  <a:pt x="2012648" y="2007810"/>
                  <a:pt x="2061029" y="2002972"/>
                </a:cubicBezTo>
                <a:cubicBezTo>
                  <a:pt x="2109410" y="2007810"/>
                  <a:pt x="2158115" y="2010093"/>
                  <a:pt x="2206172" y="2017486"/>
                </a:cubicBezTo>
                <a:cubicBezTo>
                  <a:pt x="2221293" y="2019812"/>
                  <a:pt x="2235004" y="2027797"/>
                  <a:pt x="2249714" y="2032000"/>
                </a:cubicBezTo>
                <a:cubicBezTo>
                  <a:pt x="2311667" y="2049701"/>
                  <a:pt x="2312991" y="2046062"/>
                  <a:pt x="2380343" y="2061029"/>
                </a:cubicBezTo>
                <a:cubicBezTo>
                  <a:pt x="2399816" y="2065356"/>
                  <a:pt x="2418684" y="2072510"/>
                  <a:pt x="2438400" y="2075543"/>
                </a:cubicBezTo>
                <a:cubicBezTo>
                  <a:pt x="2481702" y="2082205"/>
                  <a:pt x="2525602" y="2084267"/>
                  <a:pt x="2569029" y="2090057"/>
                </a:cubicBezTo>
                <a:cubicBezTo>
                  <a:pt x="2598200" y="2093946"/>
                  <a:pt x="2627257" y="2098800"/>
                  <a:pt x="2656114" y="2104572"/>
                </a:cubicBezTo>
                <a:cubicBezTo>
                  <a:pt x="2675675" y="2108484"/>
                  <a:pt x="2694495" y="2115807"/>
                  <a:pt x="2714172" y="2119086"/>
                </a:cubicBezTo>
                <a:cubicBezTo>
                  <a:pt x="2752647" y="2125498"/>
                  <a:pt x="2791581" y="2128762"/>
                  <a:pt x="2830286" y="2133600"/>
                </a:cubicBezTo>
                <a:cubicBezTo>
                  <a:pt x="2916387" y="2155126"/>
                  <a:pt x="2951624" y="2167250"/>
                  <a:pt x="3062514" y="2162629"/>
                </a:cubicBezTo>
                <a:cubicBezTo>
                  <a:pt x="3121321" y="2160179"/>
                  <a:pt x="3178629" y="2143276"/>
                  <a:pt x="3236686" y="2133600"/>
                </a:cubicBezTo>
                <a:cubicBezTo>
                  <a:pt x="3227010" y="2104572"/>
                  <a:pt x="3218114" y="2075271"/>
                  <a:pt x="3207657" y="2046515"/>
                </a:cubicBezTo>
                <a:cubicBezTo>
                  <a:pt x="3198753" y="2022030"/>
                  <a:pt x="3184088" y="1999419"/>
                  <a:pt x="3178629" y="1973943"/>
                </a:cubicBezTo>
                <a:cubicBezTo>
                  <a:pt x="3120295" y="1701717"/>
                  <a:pt x="3192680" y="1929016"/>
                  <a:pt x="3149600" y="1799772"/>
                </a:cubicBezTo>
                <a:cubicBezTo>
                  <a:pt x="3144762" y="1761067"/>
                  <a:pt x="3142064" y="1722034"/>
                  <a:pt x="3135086" y="1683657"/>
                </a:cubicBezTo>
                <a:cubicBezTo>
                  <a:pt x="3132349" y="1668605"/>
                  <a:pt x="3120572" y="1655414"/>
                  <a:pt x="3120572" y="1640115"/>
                </a:cubicBezTo>
                <a:cubicBezTo>
                  <a:pt x="3120572" y="1183550"/>
                  <a:pt x="3104081" y="1287146"/>
                  <a:pt x="3149600" y="1059543"/>
                </a:cubicBezTo>
                <a:cubicBezTo>
                  <a:pt x="3154438" y="1006324"/>
                  <a:pt x="3161510" y="953261"/>
                  <a:pt x="3164114" y="899886"/>
                </a:cubicBezTo>
                <a:cubicBezTo>
                  <a:pt x="3172941" y="718941"/>
                  <a:pt x="3151255" y="559443"/>
                  <a:pt x="3193143" y="391886"/>
                </a:cubicBezTo>
                <a:cubicBezTo>
                  <a:pt x="3196854" y="377043"/>
                  <a:pt x="3203454" y="363054"/>
                  <a:pt x="3207657" y="348343"/>
                </a:cubicBezTo>
                <a:cubicBezTo>
                  <a:pt x="3213856" y="326647"/>
                  <a:pt x="3225088" y="269939"/>
                  <a:pt x="3236686" y="246743"/>
                </a:cubicBezTo>
                <a:cubicBezTo>
                  <a:pt x="3250831" y="218452"/>
                  <a:pt x="3284290" y="177491"/>
                  <a:pt x="3309257" y="159657"/>
                </a:cubicBezTo>
                <a:cubicBezTo>
                  <a:pt x="3326863" y="147081"/>
                  <a:pt x="3347542" y="139416"/>
                  <a:pt x="3367314" y="130629"/>
                </a:cubicBezTo>
                <a:cubicBezTo>
                  <a:pt x="3391123" y="120047"/>
                  <a:pt x="3415169" y="109839"/>
                  <a:pt x="3439886" y="101600"/>
                </a:cubicBezTo>
                <a:cubicBezTo>
                  <a:pt x="3458810" y="95292"/>
                  <a:pt x="3478836" y="92818"/>
                  <a:pt x="3497943" y="87086"/>
                </a:cubicBezTo>
                <a:cubicBezTo>
                  <a:pt x="3527251" y="78293"/>
                  <a:pt x="3556213" y="68348"/>
                  <a:pt x="3585029" y="58057"/>
                </a:cubicBezTo>
                <a:cubicBezTo>
                  <a:pt x="3742165" y="1937"/>
                  <a:pt x="3650782" y="22909"/>
                  <a:pt x="3788229" y="0"/>
                </a:cubicBezTo>
                <a:cubicBezTo>
                  <a:pt x="3851124" y="4838"/>
                  <a:pt x="3915717" y="-784"/>
                  <a:pt x="3976914" y="14515"/>
                </a:cubicBezTo>
                <a:cubicBezTo>
                  <a:pt x="4035778" y="29231"/>
                  <a:pt x="4103359" y="94834"/>
                  <a:pt x="4151086" y="130629"/>
                </a:cubicBezTo>
                <a:cubicBezTo>
                  <a:pt x="4165041" y="141095"/>
                  <a:pt x="4179027" y="151856"/>
                  <a:pt x="4194629" y="159657"/>
                </a:cubicBezTo>
                <a:cubicBezTo>
                  <a:pt x="4217932" y="171309"/>
                  <a:pt x="4244425" y="176033"/>
                  <a:pt x="4267200" y="188686"/>
                </a:cubicBezTo>
                <a:cubicBezTo>
                  <a:pt x="4288346" y="200434"/>
                  <a:pt x="4304254" y="220227"/>
                  <a:pt x="4325257" y="232229"/>
                </a:cubicBezTo>
                <a:cubicBezTo>
                  <a:pt x="4338541" y="239820"/>
                  <a:pt x="4354738" y="240716"/>
                  <a:pt x="4368800" y="246743"/>
                </a:cubicBezTo>
                <a:cubicBezTo>
                  <a:pt x="4409040" y="263989"/>
                  <a:pt x="4453658" y="288059"/>
                  <a:pt x="4484914" y="319315"/>
                </a:cubicBezTo>
                <a:cubicBezTo>
                  <a:pt x="4497249" y="331650"/>
                  <a:pt x="4503804" y="348662"/>
                  <a:pt x="4513943" y="362857"/>
                </a:cubicBezTo>
                <a:cubicBezTo>
                  <a:pt x="4551333" y="415203"/>
                  <a:pt x="4563782" y="419869"/>
                  <a:pt x="4586514" y="478972"/>
                </a:cubicBezTo>
                <a:cubicBezTo>
                  <a:pt x="4602990" y="521811"/>
                  <a:pt x="4630057" y="609600"/>
                  <a:pt x="4630057" y="609600"/>
                </a:cubicBezTo>
                <a:cubicBezTo>
                  <a:pt x="4677521" y="1020957"/>
                  <a:pt x="4655693" y="861619"/>
                  <a:pt x="4688114" y="1088572"/>
                </a:cubicBezTo>
                <a:cubicBezTo>
                  <a:pt x="4692952" y="1170820"/>
                  <a:pt x="4699400" y="1252988"/>
                  <a:pt x="4702629" y="1335315"/>
                </a:cubicBezTo>
                <a:cubicBezTo>
                  <a:pt x="4723867" y="1876874"/>
                  <a:pt x="4664019" y="1669427"/>
                  <a:pt x="4746172" y="1915886"/>
                </a:cubicBezTo>
                <a:cubicBezTo>
                  <a:pt x="4751010" y="1930400"/>
                  <a:pt x="4752200" y="1946699"/>
                  <a:pt x="4760686" y="1959429"/>
                </a:cubicBezTo>
                <a:lnTo>
                  <a:pt x="4789714" y="2002972"/>
                </a:lnTo>
                <a:cubicBezTo>
                  <a:pt x="4794552" y="2032000"/>
                  <a:pt x="4798457" y="2061200"/>
                  <a:pt x="4804229" y="2090057"/>
                </a:cubicBezTo>
                <a:cubicBezTo>
                  <a:pt x="4808141" y="2109618"/>
                  <a:pt x="4815464" y="2128438"/>
                  <a:pt x="4818743" y="2148115"/>
                </a:cubicBezTo>
                <a:cubicBezTo>
                  <a:pt x="4825155" y="2186590"/>
                  <a:pt x="4804264" y="2238136"/>
                  <a:pt x="4833257" y="2264229"/>
                </a:cubicBezTo>
                <a:cubicBezTo>
                  <a:pt x="4865821" y="2293537"/>
                  <a:pt x="4920102" y="2277207"/>
                  <a:pt x="4963886" y="2278743"/>
                </a:cubicBezTo>
                <a:cubicBezTo>
                  <a:pt x="5196022" y="2286888"/>
                  <a:pt x="5428357" y="2287793"/>
                  <a:pt x="5660572" y="2293257"/>
                </a:cubicBezTo>
                <a:lnTo>
                  <a:pt x="6197600" y="2307772"/>
                </a:lnTo>
                <a:cubicBezTo>
                  <a:pt x="6280281" y="2335332"/>
                  <a:pt x="6232879" y="2322911"/>
                  <a:pt x="6371772" y="2336800"/>
                </a:cubicBezTo>
                <a:cubicBezTo>
                  <a:pt x="6598850" y="2359508"/>
                  <a:pt x="6568714" y="2352936"/>
                  <a:pt x="6865257" y="2365829"/>
                </a:cubicBezTo>
                <a:cubicBezTo>
                  <a:pt x="6899124" y="2370667"/>
                  <a:pt x="6932856" y="2376565"/>
                  <a:pt x="6966857" y="2380343"/>
                </a:cubicBezTo>
                <a:cubicBezTo>
                  <a:pt x="7157649" y="2401542"/>
                  <a:pt x="7071266" y="2376440"/>
                  <a:pt x="7170057" y="2409372"/>
                </a:cubicBezTo>
                <a:cubicBezTo>
                  <a:pt x="7194248" y="2404534"/>
                  <a:pt x="7231596" y="2416922"/>
                  <a:pt x="7242629" y="2394857"/>
                </a:cubicBezTo>
                <a:cubicBezTo>
                  <a:pt x="7251809" y="2376498"/>
                  <a:pt x="7212444" y="2366900"/>
                  <a:pt x="7199086" y="2351315"/>
                </a:cubicBezTo>
                <a:cubicBezTo>
                  <a:pt x="7187180" y="2337424"/>
                  <a:pt x="7138602" y="2271473"/>
                  <a:pt x="7126514" y="2249715"/>
                </a:cubicBezTo>
                <a:cubicBezTo>
                  <a:pt x="7086571" y="2177818"/>
                  <a:pt x="7010400" y="2032000"/>
                  <a:pt x="7010400" y="2032000"/>
                </a:cubicBezTo>
                <a:cubicBezTo>
                  <a:pt x="7005562" y="2012648"/>
                  <a:pt x="7001366" y="1993123"/>
                  <a:pt x="6995886" y="1973943"/>
                </a:cubicBezTo>
                <a:cubicBezTo>
                  <a:pt x="6991683" y="1959232"/>
                  <a:pt x="6984373" y="1945402"/>
                  <a:pt x="6981372" y="1930400"/>
                </a:cubicBezTo>
                <a:cubicBezTo>
                  <a:pt x="6974663" y="1896854"/>
                  <a:pt x="6971695" y="1862667"/>
                  <a:pt x="6966857" y="1828800"/>
                </a:cubicBezTo>
                <a:cubicBezTo>
                  <a:pt x="6971695" y="1698172"/>
                  <a:pt x="6975003" y="1567478"/>
                  <a:pt x="6981372" y="1436915"/>
                </a:cubicBezTo>
                <a:cubicBezTo>
                  <a:pt x="6984681" y="1369090"/>
                  <a:pt x="6985813" y="1300870"/>
                  <a:pt x="6995886" y="1233715"/>
                </a:cubicBezTo>
                <a:cubicBezTo>
                  <a:pt x="6995888" y="1233700"/>
                  <a:pt x="7032169" y="1124865"/>
                  <a:pt x="7039429" y="1103086"/>
                </a:cubicBezTo>
                <a:cubicBezTo>
                  <a:pt x="7044267" y="1088572"/>
                  <a:pt x="7050232" y="1074386"/>
                  <a:pt x="7053943" y="1059543"/>
                </a:cubicBezTo>
                <a:cubicBezTo>
                  <a:pt x="7060535" y="1033176"/>
                  <a:pt x="7071071" y="984721"/>
                  <a:pt x="7082972" y="957943"/>
                </a:cubicBezTo>
                <a:cubicBezTo>
                  <a:pt x="7096153" y="928285"/>
                  <a:pt x="7109816" y="898687"/>
                  <a:pt x="7126514" y="870857"/>
                </a:cubicBezTo>
                <a:cubicBezTo>
                  <a:pt x="7138960" y="850114"/>
                  <a:pt x="7151690" y="828543"/>
                  <a:pt x="7170057" y="812800"/>
                </a:cubicBezTo>
                <a:cubicBezTo>
                  <a:pt x="7186485" y="798719"/>
                  <a:pt x="7209766" y="795239"/>
                  <a:pt x="7228114" y="783772"/>
                </a:cubicBezTo>
                <a:cubicBezTo>
                  <a:pt x="7427038" y="659446"/>
                  <a:pt x="7163473" y="815430"/>
                  <a:pt x="7329714" y="696686"/>
                </a:cubicBezTo>
                <a:cubicBezTo>
                  <a:pt x="7347321" y="684110"/>
                  <a:pt x="7369424" y="679124"/>
                  <a:pt x="7387772" y="667657"/>
                </a:cubicBezTo>
                <a:cubicBezTo>
                  <a:pt x="7418900" y="648202"/>
                  <a:pt x="7516531" y="566561"/>
                  <a:pt x="7532914" y="551543"/>
                </a:cubicBezTo>
                <a:cubicBezTo>
                  <a:pt x="7563176" y="523803"/>
                  <a:pt x="7581054" y="477439"/>
                  <a:pt x="7620000" y="464457"/>
                </a:cubicBezTo>
                <a:cubicBezTo>
                  <a:pt x="7634514" y="459619"/>
                  <a:pt x="7650112" y="457269"/>
                  <a:pt x="7663543" y="449943"/>
                </a:cubicBezTo>
                <a:cubicBezTo>
                  <a:pt x="7703612" y="428087"/>
                  <a:pt x="7737279" y="394323"/>
                  <a:pt x="7779657" y="377372"/>
                </a:cubicBezTo>
                <a:lnTo>
                  <a:pt x="7852229" y="348343"/>
                </a:lnTo>
                <a:cubicBezTo>
                  <a:pt x="7866743" y="333829"/>
                  <a:pt x="7878366" y="315679"/>
                  <a:pt x="7895772" y="304800"/>
                </a:cubicBezTo>
                <a:cubicBezTo>
                  <a:pt x="7959295" y="265099"/>
                  <a:pt x="7964176" y="284591"/>
                  <a:pt x="8026400" y="261257"/>
                </a:cubicBezTo>
                <a:cubicBezTo>
                  <a:pt x="8046659" y="253660"/>
                  <a:pt x="8065105" y="241905"/>
                  <a:pt x="8084457" y="232229"/>
                </a:cubicBezTo>
                <a:cubicBezTo>
                  <a:pt x="8142514" y="237067"/>
                  <a:pt x="8201502" y="235318"/>
                  <a:pt x="8258629" y="246743"/>
                </a:cubicBezTo>
                <a:cubicBezTo>
                  <a:pt x="8275734" y="250164"/>
                  <a:pt x="8285839" y="269647"/>
                  <a:pt x="8302172" y="275772"/>
                </a:cubicBezTo>
                <a:cubicBezTo>
                  <a:pt x="8325271" y="284434"/>
                  <a:pt x="8350553" y="285448"/>
                  <a:pt x="8374743" y="290286"/>
                </a:cubicBezTo>
                <a:cubicBezTo>
                  <a:pt x="8389257" y="299962"/>
                  <a:pt x="8402684" y="311514"/>
                  <a:pt x="8418286" y="319315"/>
                </a:cubicBezTo>
                <a:cubicBezTo>
                  <a:pt x="8431970" y="326157"/>
                  <a:pt x="8449882" y="324272"/>
                  <a:pt x="8461829" y="333829"/>
                </a:cubicBezTo>
                <a:cubicBezTo>
                  <a:pt x="8475450" y="344726"/>
                  <a:pt x="8481882" y="362414"/>
                  <a:pt x="8490857" y="377372"/>
                </a:cubicBezTo>
                <a:cubicBezTo>
                  <a:pt x="8578077" y="522740"/>
                  <a:pt x="8567297" y="508955"/>
                  <a:pt x="8621486" y="725715"/>
                </a:cubicBezTo>
                <a:cubicBezTo>
                  <a:pt x="8631162" y="764420"/>
                  <a:pt x="8643955" y="802476"/>
                  <a:pt x="8650514" y="841829"/>
                </a:cubicBezTo>
                <a:cubicBezTo>
                  <a:pt x="8655352" y="870858"/>
                  <a:pt x="8660554" y="899828"/>
                  <a:pt x="8665029" y="928915"/>
                </a:cubicBezTo>
                <a:cubicBezTo>
                  <a:pt x="8670231" y="962728"/>
                  <a:pt x="8673919" y="996770"/>
                  <a:pt x="8679543" y="1030515"/>
                </a:cubicBezTo>
                <a:cubicBezTo>
                  <a:pt x="8683599" y="1054849"/>
                  <a:pt x="8690209" y="1078718"/>
                  <a:pt x="8694057" y="1103086"/>
                </a:cubicBezTo>
                <a:cubicBezTo>
                  <a:pt x="8711187" y="1211573"/>
                  <a:pt x="8729621" y="1339716"/>
                  <a:pt x="8737600" y="1451429"/>
                </a:cubicBezTo>
                <a:cubicBezTo>
                  <a:pt x="8743814" y="1538427"/>
                  <a:pt x="8747276" y="1625600"/>
                  <a:pt x="8752114" y="1712686"/>
                </a:cubicBezTo>
                <a:cubicBezTo>
                  <a:pt x="8736352" y="1980648"/>
                  <a:pt x="8772398" y="2097399"/>
                  <a:pt x="8694057" y="2293257"/>
                </a:cubicBezTo>
                <a:cubicBezTo>
                  <a:pt x="8684381" y="2317448"/>
                  <a:pt x="8674177" y="2341434"/>
                  <a:pt x="8665029" y="2365829"/>
                </a:cubicBezTo>
                <a:cubicBezTo>
                  <a:pt x="8659657" y="2380154"/>
                  <a:pt x="8657356" y="2395688"/>
                  <a:pt x="8650514" y="2409372"/>
                </a:cubicBezTo>
                <a:cubicBezTo>
                  <a:pt x="8642713" y="2424974"/>
                  <a:pt x="8630141" y="2437769"/>
                  <a:pt x="8621486" y="2452915"/>
                </a:cubicBezTo>
                <a:cubicBezTo>
                  <a:pt x="8610751" y="2471701"/>
                  <a:pt x="8603589" y="2492419"/>
                  <a:pt x="8592457" y="2510972"/>
                </a:cubicBezTo>
                <a:cubicBezTo>
                  <a:pt x="8574507" y="2540888"/>
                  <a:pt x="8534400" y="2598057"/>
                  <a:pt x="8534400" y="2598057"/>
                </a:cubicBezTo>
                <a:cubicBezTo>
                  <a:pt x="8558591" y="2602895"/>
                  <a:pt x="8582302" y="2612572"/>
                  <a:pt x="8606972" y="2612572"/>
                </a:cubicBezTo>
                <a:cubicBezTo>
                  <a:pt x="8641183" y="2612572"/>
                  <a:pt x="8674759" y="2603259"/>
                  <a:pt x="8708572" y="2598057"/>
                </a:cubicBezTo>
                <a:cubicBezTo>
                  <a:pt x="8737659" y="2593582"/>
                  <a:pt x="8766800" y="2589314"/>
                  <a:pt x="8795657" y="2583543"/>
                </a:cubicBezTo>
                <a:cubicBezTo>
                  <a:pt x="8815218" y="2579631"/>
                  <a:pt x="8834088" y="2572597"/>
                  <a:pt x="8853714" y="2569029"/>
                </a:cubicBezTo>
                <a:cubicBezTo>
                  <a:pt x="8887373" y="2562909"/>
                  <a:pt x="8921447" y="2559353"/>
                  <a:pt x="8955314" y="2554515"/>
                </a:cubicBezTo>
                <a:cubicBezTo>
                  <a:pt x="9021806" y="2532350"/>
                  <a:pt x="8983557" y="2540000"/>
                  <a:pt x="9071429" y="2540000"/>
                </a:cubicBezTo>
              </a:path>
            </a:pathLst>
          </a:custGeom>
          <a:noFill/>
          <a:ln w="50800">
            <a:solidFill>
              <a:srgbClr val="FF57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757"/>
              </a:solidFill>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4355976" y="2564904"/>
            <a:ext cx="4788024"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ツートップじゃだめ！</a:t>
            </a:r>
            <a:endParaRPr lang="en-US" altLang="ja-JP" sz="2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762392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35609"/>
            <a:ext cx="8229600" cy="585079"/>
          </a:xfrm>
        </p:spPr>
        <p:txBody>
          <a:bodyPr>
            <a:noAutofit/>
          </a:bodyPr>
          <a:lstStyle/>
          <a:p>
            <a:pPr algn="l" eaLnBrk="1" hangingPunct="1">
              <a:defRPr/>
            </a:pPr>
            <a:r>
              <a:rPr lang="ja-JP" altLang="en-US" sz="3200" dirty="0">
                <a:solidFill>
                  <a:schemeClr val="tx1">
                    <a:lumMod val="50000"/>
                    <a:lumOff val="50000"/>
                  </a:schemeClr>
                </a:solidFill>
                <a:latin typeface="メイリオ" panose="020B0604030504040204" pitchFamily="50" charset="-128"/>
                <a:ea typeface="メイリオ" panose="020B0604030504040204" pitchFamily="50" charset="-128"/>
              </a:rPr>
              <a:t>忘れずに撮っておくこと！</a:t>
            </a:r>
            <a:endParaRPr lang="ja-JP" altLang="en-US" sz="3200" b="1" dirty="0">
              <a:solidFill>
                <a:schemeClr val="tx1">
                  <a:lumMod val="50000"/>
                  <a:lumOff val="50000"/>
                </a:schemeClr>
              </a:solidFill>
              <a:latin typeface="メイリオ" panose="020B0604030504040204" pitchFamily="50" charset="-128"/>
              <a:ea typeface="メイリオ" panose="020B0604030504040204" pitchFamily="50" charset="-128"/>
            </a:endParaRPr>
          </a:p>
        </p:txBody>
      </p:sp>
      <p:sp>
        <p:nvSpPr>
          <p:cNvPr id="15364" name="Text Box 6"/>
          <p:cNvSpPr txBox="1">
            <a:spLocks noChangeArrowheads="1"/>
          </p:cNvSpPr>
          <p:nvPr/>
        </p:nvSpPr>
        <p:spPr bwMode="auto">
          <a:xfrm>
            <a:off x="314325" y="908720"/>
            <a:ext cx="8578155" cy="4524315"/>
          </a:xfrm>
          <a:prstGeom prst="rect">
            <a:avLst/>
          </a:prstGeom>
          <a:noFill/>
          <a:ln w="9525">
            <a:noFill/>
            <a:miter lim="800000"/>
            <a:headEnd/>
            <a:tailEnd/>
          </a:ln>
        </p:spPr>
        <p:txBody>
          <a:bodyPr wrap="square">
            <a:spAutoFit/>
          </a:bodyPr>
          <a:lstStyle/>
          <a:p>
            <a:pPr eaLnBrk="1" hangingPunct="1">
              <a:defRPr/>
            </a:pPr>
            <a:r>
              <a:rPr lang="ja-JP" altLang="en-US" sz="2400" dirty="0">
                <a:latin typeface="メイリオ" panose="020B0604030504040204" pitchFamily="50" charset="-128"/>
                <a:ea typeface="メイリオ" panose="020B0604030504040204" pitchFamily="50" charset="-128"/>
              </a:rPr>
              <a:t>１　準備中の写真は絶対に撮っておく。</a:t>
            </a:r>
            <a:endParaRPr lang="en-US" altLang="ja-JP" sz="2400" dirty="0">
              <a:latin typeface="メイリオ" panose="020B0604030504040204" pitchFamily="50" charset="-128"/>
              <a:ea typeface="メイリオ" panose="020B0604030504040204" pitchFamily="50" charset="-128"/>
            </a:endParaRPr>
          </a:p>
          <a:p>
            <a:pPr eaLnBrk="1" hangingPunct="1">
              <a:defRPr/>
            </a:pPr>
            <a:r>
              <a:rPr lang="ja-JP" altLang="en-US" sz="2400" dirty="0">
                <a:latin typeface="メイリオ" panose="020B0604030504040204" pitchFamily="50" charset="-128"/>
                <a:ea typeface="メイリオ" panose="020B0604030504040204" pitchFamily="50" charset="-128"/>
              </a:rPr>
              <a:t> 打合せの写真、 買い出しの写真、 会場設営の写真、 その日の天気がわかる写真など各一枚 ”あの日は雨だったけど何々して楽しかったよね！”とか、人間の記憶は楽しいことより苦しいことの方が強く残るので、その両者の記憶を繋ぐと良い。数年後にＨＰでそれらの写真を見たとき記憶が蘇る。 ＨＰの書き出しがし易い 準備の状況は後進への引き継ぎとなる。</a:t>
            </a:r>
            <a:endParaRPr lang="en-US" altLang="ja-JP" sz="2400" dirty="0">
              <a:latin typeface="メイリオ" panose="020B0604030504040204" pitchFamily="50" charset="-128"/>
              <a:ea typeface="メイリオ" panose="020B0604030504040204" pitchFamily="50" charset="-128"/>
            </a:endParaRPr>
          </a:p>
          <a:p>
            <a:pPr eaLnBrk="1" hangingPunct="1">
              <a:defRPr/>
            </a:pPr>
            <a:endParaRPr lang="en-US" altLang="ja-JP" sz="2400" dirty="0">
              <a:latin typeface="メイリオ" panose="020B0604030504040204" pitchFamily="50" charset="-128"/>
              <a:ea typeface="メイリオ" panose="020B0604030504040204" pitchFamily="50" charset="-128"/>
            </a:endParaRPr>
          </a:p>
          <a:p>
            <a:pPr eaLnBrk="1" hangingPunct="1">
              <a:defRPr/>
            </a:pPr>
            <a:r>
              <a:rPr lang="ja-JP" altLang="en-US" sz="2400" dirty="0">
                <a:latin typeface="メイリオ" panose="020B0604030504040204" pitchFamily="50" charset="-128"/>
                <a:ea typeface="メイリオ" panose="020B0604030504040204" pitchFamily="50" charset="-128"/>
              </a:rPr>
              <a:t>２　片付けの写真は絶対に撮っておく。</a:t>
            </a:r>
            <a:endParaRPr lang="en-US" altLang="ja-JP" sz="2400" dirty="0">
              <a:latin typeface="メイリオ" panose="020B0604030504040204" pitchFamily="50" charset="-128"/>
              <a:ea typeface="メイリオ" panose="020B0604030504040204" pitchFamily="50" charset="-128"/>
            </a:endParaRPr>
          </a:p>
          <a:p>
            <a:pPr eaLnBrk="1" hangingPunct="1">
              <a:defRPr/>
            </a:pPr>
            <a:r>
              <a:rPr lang="ja-JP" altLang="en-US" sz="2400" dirty="0">
                <a:latin typeface="メイリオ" panose="020B0604030504040204" pitchFamily="50" charset="-128"/>
                <a:ea typeface="メイリオ" panose="020B0604030504040204" pitchFamily="50" charset="-128"/>
              </a:rPr>
              <a:t>苦労を記録に残す。見た人（一般市民、発注者幹部）は後片付けも大変だなと同情する。 </a:t>
            </a:r>
            <a:endParaRPr lang="ja-JP" altLang="en-US" sz="1400"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2293" name="スライド番号プレースホルダ 8"/>
          <p:cNvSpPr>
            <a:spLocks noGrp="1"/>
          </p:cNvSpPr>
          <p:nvPr>
            <p:ph type="sldNum" sz="quarter" idx="12"/>
          </p:nvPr>
        </p:nvSpPr>
        <p:spPr>
          <a:xfrm>
            <a:off x="8423275" y="6381750"/>
            <a:ext cx="720725" cy="476250"/>
          </a:xfrm>
          <a:noFill/>
        </p:spPr>
        <p:txBody>
          <a:bodyPr/>
          <a:lstStyle/>
          <a:p>
            <a:pPr algn="ctr"/>
            <a:fld id="{BB100D1F-5444-4BAD-9C55-ACE5A98DBC8B}" type="slidenum">
              <a:rPr lang="en-US" altLang="ja-JP" sz="2400">
                <a:latin typeface="メイリオ" panose="020B0604030504040204" pitchFamily="50" charset="-128"/>
                <a:ea typeface="メイリオ" panose="020B0604030504040204" pitchFamily="50" charset="-128"/>
              </a:rPr>
              <a:pPr algn="ctr"/>
              <a:t>25</a:t>
            </a:fld>
            <a:endParaRPr lang="en-US" altLang="ja-JP" sz="2400" dirty="0">
              <a:latin typeface="メイリオ" panose="020B0604030504040204" pitchFamily="50" charset="-128"/>
              <a:ea typeface="メイリオ" panose="020B0604030504040204" pitchFamily="50" charset="-128"/>
            </a:endParaRPr>
          </a:p>
        </p:txBody>
      </p:sp>
      <p:cxnSp>
        <p:nvCxnSpPr>
          <p:cNvPr id="6" name="直線コネクタ 5"/>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プレゼン資料を工夫してみる！</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26</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8326289" y="-827067"/>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251520" y="2996952"/>
            <a:ext cx="8892480" cy="400110"/>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（例）単なるゴミ拾いも、こう見せると</a:t>
            </a:r>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p:cNvSpPr/>
          <p:nvPr/>
        </p:nvSpPr>
        <p:spPr>
          <a:xfrm>
            <a:off x="251520" y="1268760"/>
            <a:ext cx="8640960" cy="4968552"/>
          </a:xfrm>
          <a:prstGeom prst="rect">
            <a:avLst/>
          </a:prstGeom>
          <a:solidFill>
            <a:schemeClr val="tx1"/>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単なるゴミ拾いも、こう見せると</a:t>
            </a:r>
            <a:r>
              <a:rPr kumimoji="1" lang="en-US" altLang="ja-JP" sz="3200" b="0" dirty="0">
                <a:effectLst/>
                <a:latin typeface="メイリオ" panose="020B0604030504040204" pitchFamily="50" charset="-128"/>
                <a:ea typeface="メイリオ" panose="020B0604030504040204" pitchFamily="50" charset="-128"/>
              </a:rPr>
              <a:t>…</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27</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　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より</a:t>
            </a:r>
            <a:endParaRPr lang="ja-JP" altLang="en-US" sz="1400" dirty="0">
              <a:latin typeface="メイリオ" panose="020B0604030504040204" pitchFamily="50" charset="-128"/>
              <a:ea typeface="メイリオ" panose="020B0604030504040204" pitchFamily="50" charset="-128"/>
            </a:endParaRPr>
          </a:p>
        </p:txBody>
      </p:sp>
      <p:pic>
        <p:nvPicPr>
          <p:cNvPr id="12292" name="Picture 4" descr="https://bp1.basepage.com/mblog/6362/6362387462014032617241503.JPG"/>
          <p:cNvPicPr>
            <a:picLocks noChangeAspect="1" noChangeArrowheads="1"/>
          </p:cNvPicPr>
          <p:nvPr/>
        </p:nvPicPr>
        <p:blipFill>
          <a:blip r:embed="rId3" cstate="print"/>
          <a:srcRect/>
          <a:stretch>
            <a:fillRect/>
          </a:stretch>
        </p:blipFill>
        <p:spPr bwMode="auto">
          <a:xfrm>
            <a:off x="3419872" y="2060848"/>
            <a:ext cx="2400267" cy="1800200"/>
          </a:xfrm>
          <a:prstGeom prst="rect">
            <a:avLst/>
          </a:prstGeom>
          <a:noFill/>
        </p:spPr>
      </p:pic>
      <p:sp>
        <p:nvSpPr>
          <p:cNvPr id="13" name="テキスト ボックス 12"/>
          <p:cNvSpPr txBox="1"/>
          <p:nvPr/>
        </p:nvSpPr>
        <p:spPr>
          <a:xfrm>
            <a:off x="3419872" y="3501008"/>
            <a:ext cx="2016224"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2014/03/26</a:t>
            </a:r>
            <a:endParaRPr kumimoji="1" lang="ja-JP" altLang="en-US" dirty="0">
              <a:latin typeface="メイリオ" panose="020B0604030504040204" pitchFamily="50" charset="-128"/>
              <a:ea typeface="メイリオ" panose="020B0604030504040204" pitchFamily="50" charset="-128"/>
            </a:endParaRPr>
          </a:p>
        </p:txBody>
      </p:sp>
      <p:pic>
        <p:nvPicPr>
          <p:cNvPr id="12294" name="Picture 6" descr="https://bp1.basepage.com/mblog/6362/6362387462014030521040303.JPG"/>
          <p:cNvPicPr>
            <a:picLocks noChangeAspect="1" noChangeArrowheads="1"/>
          </p:cNvPicPr>
          <p:nvPr/>
        </p:nvPicPr>
        <p:blipFill>
          <a:blip r:embed="rId4" cstate="print"/>
          <a:srcRect/>
          <a:stretch>
            <a:fillRect/>
          </a:stretch>
        </p:blipFill>
        <p:spPr bwMode="auto">
          <a:xfrm>
            <a:off x="539553" y="2060848"/>
            <a:ext cx="2400267" cy="1800200"/>
          </a:xfrm>
          <a:prstGeom prst="rect">
            <a:avLst/>
          </a:prstGeom>
          <a:noFill/>
        </p:spPr>
      </p:pic>
      <p:sp>
        <p:nvSpPr>
          <p:cNvPr id="14" name="テキスト ボックス 13"/>
          <p:cNvSpPr txBox="1"/>
          <p:nvPr/>
        </p:nvSpPr>
        <p:spPr>
          <a:xfrm>
            <a:off x="539553" y="3501008"/>
            <a:ext cx="2016224"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2014/03/05</a:t>
            </a:r>
            <a:endParaRPr kumimoji="1" lang="ja-JP" altLang="en-US" dirty="0">
              <a:latin typeface="メイリオ" panose="020B0604030504040204" pitchFamily="50" charset="-128"/>
              <a:ea typeface="メイリオ" panose="020B0604030504040204" pitchFamily="50" charset="-128"/>
            </a:endParaRPr>
          </a:p>
        </p:txBody>
      </p:sp>
      <p:pic>
        <p:nvPicPr>
          <p:cNvPr id="12296" name="Picture 8" descr="https://bp1.basepage.com/mblog/6362/6362387462015040216183201.JPG"/>
          <p:cNvPicPr>
            <a:picLocks noChangeAspect="1" noChangeArrowheads="1"/>
          </p:cNvPicPr>
          <p:nvPr/>
        </p:nvPicPr>
        <p:blipFill>
          <a:blip r:embed="rId5" cstate="print"/>
          <a:srcRect/>
          <a:stretch>
            <a:fillRect/>
          </a:stretch>
        </p:blipFill>
        <p:spPr bwMode="auto">
          <a:xfrm>
            <a:off x="6300193" y="2060848"/>
            <a:ext cx="2400266" cy="1800200"/>
          </a:xfrm>
          <a:prstGeom prst="rect">
            <a:avLst/>
          </a:prstGeom>
          <a:noFill/>
        </p:spPr>
      </p:pic>
      <p:sp>
        <p:nvSpPr>
          <p:cNvPr id="15" name="テキスト ボックス 14"/>
          <p:cNvSpPr txBox="1"/>
          <p:nvPr/>
        </p:nvSpPr>
        <p:spPr>
          <a:xfrm>
            <a:off x="6300193" y="3501008"/>
            <a:ext cx="2016224"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2014/04/02</a:t>
            </a:r>
            <a:endParaRPr kumimoji="1" lang="ja-JP" altLang="en-US" dirty="0">
              <a:latin typeface="メイリオ" panose="020B0604030504040204" pitchFamily="50" charset="-128"/>
              <a:ea typeface="メイリオ" panose="020B0604030504040204" pitchFamily="50" charset="-128"/>
            </a:endParaRPr>
          </a:p>
        </p:txBody>
      </p:sp>
      <p:pic>
        <p:nvPicPr>
          <p:cNvPr id="12298" name="Picture 10" descr="https://bp1.basepage.com/mblog/6362/6362387462015040917313002.JPG"/>
          <p:cNvPicPr>
            <a:picLocks noChangeAspect="1" noChangeArrowheads="1"/>
          </p:cNvPicPr>
          <p:nvPr/>
        </p:nvPicPr>
        <p:blipFill>
          <a:blip r:embed="rId6" cstate="print"/>
          <a:srcRect/>
          <a:stretch>
            <a:fillRect/>
          </a:stretch>
        </p:blipFill>
        <p:spPr bwMode="auto">
          <a:xfrm>
            <a:off x="539552" y="4149080"/>
            <a:ext cx="2400267" cy="1800200"/>
          </a:xfrm>
          <a:prstGeom prst="rect">
            <a:avLst/>
          </a:prstGeom>
          <a:noFill/>
        </p:spPr>
      </p:pic>
      <p:sp>
        <p:nvSpPr>
          <p:cNvPr id="17" name="テキスト ボックス 16"/>
          <p:cNvSpPr txBox="1"/>
          <p:nvPr/>
        </p:nvSpPr>
        <p:spPr>
          <a:xfrm>
            <a:off x="539553" y="5589240"/>
            <a:ext cx="2016224"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2014/04/09</a:t>
            </a:r>
            <a:endParaRPr kumimoji="1" lang="ja-JP" altLang="en-US" dirty="0">
              <a:latin typeface="メイリオ" panose="020B0604030504040204" pitchFamily="50" charset="-128"/>
              <a:ea typeface="メイリオ" panose="020B0604030504040204" pitchFamily="50" charset="-128"/>
            </a:endParaRPr>
          </a:p>
        </p:txBody>
      </p:sp>
      <p:pic>
        <p:nvPicPr>
          <p:cNvPr id="12300" name="Picture 12" descr="https://bp1.basepage.com/mblog/6362/6362387462014051910261502.JPG"/>
          <p:cNvPicPr>
            <a:picLocks noChangeAspect="1" noChangeArrowheads="1"/>
          </p:cNvPicPr>
          <p:nvPr/>
        </p:nvPicPr>
        <p:blipFill>
          <a:blip r:embed="rId7" cstate="print"/>
          <a:srcRect/>
          <a:stretch>
            <a:fillRect/>
          </a:stretch>
        </p:blipFill>
        <p:spPr bwMode="auto">
          <a:xfrm>
            <a:off x="3419872" y="4149080"/>
            <a:ext cx="2424947" cy="1818710"/>
          </a:xfrm>
          <a:prstGeom prst="rect">
            <a:avLst/>
          </a:prstGeom>
          <a:noFill/>
        </p:spPr>
      </p:pic>
      <p:sp>
        <p:nvSpPr>
          <p:cNvPr id="19" name="テキスト ボックス 18"/>
          <p:cNvSpPr txBox="1"/>
          <p:nvPr/>
        </p:nvSpPr>
        <p:spPr>
          <a:xfrm>
            <a:off x="3419872" y="5589240"/>
            <a:ext cx="2016224" cy="369332"/>
          </a:xfrm>
          <a:prstGeom prst="rect">
            <a:avLst/>
          </a:prstGeom>
          <a:noFill/>
        </p:spPr>
        <p:txBody>
          <a:bodyPr wrap="square" rtlCol="0">
            <a:spAutoFit/>
          </a:bodyPr>
          <a:lstStyle/>
          <a:p>
            <a:r>
              <a:rPr lang="en-US" altLang="ja-JP" dirty="0">
                <a:latin typeface="メイリオ" panose="020B0604030504040204" pitchFamily="50" charset="-128"/>
                <a:ea typeface="メイリオ" panose="020B0604030504040204" pitchFamily="50" charset="-128"/>
              </a:rPr>
              <a:t>2014/05/19</a:t>
            </a:r>
            <a:endParaRPr kumimoji="1" lang="ja-JP" altLang="en-US" dirty="0">
              <a:latin typeface="メイリオ" panose="020B0604030504040204" pitchFamily="50" charset="-128"/>
              <a:ea typeface="メイリオ" panose="020B0604030504040204" pitchFamily="50" charset="-128"/>
            </a:endParaRPr>
          </a:p>
        </p:txBody>
      </p:sp>
      <p:pic>
        <p:nvPicPr>
          <p:cNvPr id="12302" name="Picture 14" descr="https://bp1.basepage.com/mblog/6362/6362387462014052813582603.JPG"/>
          <p:cNvPicPr>
            <a:picLocks noChangeAspect="1" noChangeArrowheads="1"/>
          </p:cNvPicPr>
          <p:nvPr/>
        </p:nvPicPr>
        <p:blipFill>
          <a:blip r:embed="rId8" cstate="print"/>
          <a:srcRect/>
          <a:stretch>
            <a:fillRect/>
          </a:stretch>
        </p:blipFill>
        <p:spPr bwMode="auto">
          <a:xfrm>
            <a:off x="6300193" y="4149080"/>
            <a:ext cx="2400267" cy="1800200"/>
          </a:xfrm>
          <a:prstGeom prst="rect">
            <a:avLst/>
          </a:prstGeom>
          <a:noFill/>
        </p:spPr>
      </p:pic>
      <p:sp>
        <p:nvSpPr>
          <p:cNvPr id="21" name="テキスト ボックス 20"/>
          <p:cNvSpPr txBox="1"/>
          <p:nvPr/>
        </p:nvSpPr>
        <p:spPr>
          <a:xfrm>
            <a:off x="6300193" y="5589240"/>
            <a:ext cx="2016224" cy="369332"/>
          </a:xfrm>
          <a:prstGeom prst="rect">
            <a:avLst/>
          </a:prstGeom>
          <a:noFill/>
        </p:spPr>
        <p:txBody>
          <a:bodyPr wrap="square" rtlCol="0">
            <a:spAutoFit/>
          </a:bodyPr>
          <a:lstStyle/>
          <a:p>
            <a:r>
              <a:rPr lang="en-US" altLang="ja-JP" dirty="0">
                <a:solidFill>
                  <a:schemeClr val="bg1">
                    <a:lumMod val="65000"/>
                    <a:lumOff val="35000"/>
                  </a:schemeClr>
                </a:solidFill>
                <a:latin typeface="メイリオ" panose="020B0604030504040204" pitchFamily="50" charset="-128"/>
                <a:ea typeface="メイリオ" panose="020B0604030504040204" pitchFamily="50" charset="-128"/>
              </a:rPr>
              <a:t>2014/05/28</a:t>
            </a:r>
            <a:endParaRPr kumimoji="1" lang="ja-JP" altLang="en-US" dirty="0">
              <a:solidFill>
                <a:schemeClr val="bg1">
                  <a:lumMod val="65000"/>
                  <a:lumOff val="35000"/>
                </a:schemeClr>
              </a:solidFill>
              <a:latin typeface="メイリオ" panose="020B0604030504040204" pitchFamily="50" charset="-128"/>
              <a:ea typeface="メイリオ" panose="020B0604030504040204" pitchFamily="50" charset="-128"/>
            </a:endParaRPr>
          </a:p>
        </p:txBody>
      </p:sp>
      <p:sp>
        <p:nvSpPr>
          <p:cNvPr id="23" name="テキスト ボックス 22"/>
          <p:cNvSpPr txBox="1"/>
          <p:nvPr/>
        </p:nvSpPr>
        <p:spPr>
          <a:xfrm>
            <a:off x="1691680" y="1412776"/>
            <a:ext cx="5832648" cy="461665"/>
          </a:xfrm>
          <a:prstGeom prst="rect">
            <a:avLst/>
          </a:prstGeom>
          <a:noFill/>
        </p:spPr>
        <p:txBody>
          <a:bodyPr wrap="square" rtlCol="0">
            <a:spAutoFit/>
          </a:bodyPr>
          <a:lstStyle/>
          <a:p>
            <a:r>
              <a:rPr kumimoji="1" lang="ja-JP" altLang="en-US" sz="2400" b="1" dirty="0">
                <a:solidFill>
                  <a:schemeClr val="bg1">
                    <a:lumMod val="65000"/>
                    <a:lumOff val="35000"/>
                  </a:schemeClr>
                </a:solidFill>
                <a:latin typeface="メイリオ" panose="020B0604030504040204" pitchFamily="50" charset="-128"/>
                <a:ea typeface="メイリオ" panose="020B0604030504040204" pitchFamily="50" charset="-128"/>
              </a:rPr>
              <a:t>通算</a:t>
            </a:r>
            <a:r>
              <a:rPr kumimoji="1" lang="en-US" altLang="ja-JP" sz="2400" b="1" dirty="0">
                <a:solidFill>
                  <a:schemeClr val="bg1">
                    <a:lumMod val="65000"/>
                    <a:lumOff val="35000"/>
                  </a:schemeClr>
                </a:solidFill>
                <a:latin typeface="メイリオ" panose="020B0604030504040204" pitchFamily="50" charset="-128"/>
                <a:ea typeface="メイリオ" panose="020B0604030504040204" pitchFamily="50" charset="-128"/>
              </a:rPr>
              <a:t>152</a:t>
            </a:r>
            <a:r>
              <a:rPr kumimoji="1" lang="ja-JP" altLang="en-US" sz="2400" b="1" dirty="0">
                <a:solidFill>
                  <a:schemeClr val="bg1">
                    <a:lumMod val="65000"/>
                    <a:lumOff val="35000"/>
                  </a:schemeClr>
                </a:solidFill>
                <a:latin typeface="メイリオ" panose="020B0604030504040204" pitchFamily="50" charset="-128"/>
                <a:ea typeface="メイリオ" panose="020B0604030504040204" pitchFamily="50" charset="-128"/>
              </a:rPr>
              <a:t>回の清掃奉仕をしました。</a:t>
            </a:r>
          </a:p>
        </p:txBody>
      </p:sp>
      <p:sp>
        <p:nvSpPr>
          <p:cNvPr id="24" name="テキスト ボックス 23"/>
          <p:cNvSpPr txBox="1"/>
          <p:nvPr/>
        </p:nvSpPr>
        <p:spPr>
          <a:xfrm>
            <a:off x="7668344" y="1268760"/>
            <a:ext cx="1224136" cy="461665"/>
          </a:xfrm>
          <a:prstGeom prst="rect">
            <a:avLst/>
          </a:prstGeom>
          <a:solidFill>
            <a:schemeClr val="tx1"/>
          </a:solidFill>
        </p:spPr>
        <p:txBody>
          <a:bodyPr wrap="square" rtlCol="0">
            <a:spAutoFit/>
          </a:bodyPr>
          <a:lstStyle/>
          <a:p>
            <a:pPr algn="ctr"/>
            <a:r>
              <a:rPr kumimoji="1" lang="ja-JP" altLang="en-US" sz="2400" dirty="0">
                <a:solidFill>
                  <a:schemeClr val="bg1"/>
                </a:solidFill>
                <a:latin typeface="メイリオ" panose="020B0604030504040204" pitchFamily="50" charset="-128"/>
                <a:ea typeface="メイリオ" panose="020B0604030504040204" pitchFamily="50" charset="-128"/>
              </a:rPr>
              <a:t>（例）</a:t>
            </a:r>
          </a:p>
        </p:txBody>
      </p:sp>
      <p:sp>
        <p:nvSpPr>
          <p:cNvPr id="26" name="テキスト ボックス 25"/>
          <p:cNvSpPr txBox="1"/>
          <p:nvPr/>
        </p:nvSpPr>
        <p:spPr>
          <a:xfrm>
            <a:off x="0" y="6334780"/>
            <a:ext cx="7452320" cy="523220"/>
          </a:xfrm>
          <a:prstGeom prst="rect">
            <a:avLst/>
          </a:prstGeom>
          <a:noFill/>
        </p:spPr>
        <p:txBody>
          <a:bodyPr wrap="square" rtlCol="0">
            <a:spAutoFit/>
          </a:bodyPr>
          <a:lstStyle/>
          <a:p>
            <a:r>
              <a:rPr lang="ja-JP" altLang="en-US" sz="2800" b="1" dirty="0">
                <a:latin typeface="メイリオ" panose="020B0604030504040204" pitchFamily="50" charset="-128"/>
                <a:ea typeface="メイリオ" panose="020B0604030504040204" pitchFamily="50" charset="-128"/>
              </a:rPr>
              <a:t>格子状に並べるのは、工事写真＝「証拠」</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cxnSp>
        <p:nvCxnSpPr>
          <p:cNvPr id="25" name="直線コネクタ 24"/>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円/楕円 26"/>
          <p:cNvSpPr/>
          <p:nvPr/>
        </p:nvSpPr>
        <p:spPr>
          <a:xfrm>
            <a:off x="395536" y="1431032"/>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latin typeface="メイリオ" panose="020B0604030504040204" pitchFamily="50" charset="-128"/>
                <a:ea typeface="メイリオ" panose="020B0604030504040204" pitchFamily="50" charset="-128"/>
              </a:rPr>
              <a:t>A</a:t>
            </a:r>
            <a:endParaRPr lang="ja-JP" altLang="en-US" sz="6600" b="1" dirty="0">
              <a:solidFill>
                <a:schemeClr val="bg1">
                  <a:lumMod val="50000"/>
                  <a:lumOff val="50000"/>
                </a:schemeClr>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正方形/長方形 21"/>
          <p:cNvSpPr/>
          <p:nvPr/>
        </p:nvSpPr>
        <p:spPr>
          <a:xfrm>
            <a:off x="251520" y="1268760"/>
            <a:ext cx="8640960" cy="4968552"/>
          </a:xfrm>
          <a:prstGeom prst="rect">
            <a:avLst/>
          </a:prstGeom>
          <a:solidFill>
            <a:schemeClr val="tx1"/>
          </a:solidFill>
          <a:ln>
            <a:solidFill>
              <a:schemeClr val="tx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12300" name="Picture 12" descr="https://bp1.basepage.com/mblog/6362/6362387462014051910261502.JPG"/>
          <p:cNvPicPr>
            <a:picLocks noChangeAspect="1" noChangeArrowheads="1"/>
          </p:cNvPicPr>
          <p:nvPr/>
        </p:nvPicPr>
        <p:blipFill>
          <a:blip r:embed="rId3" cstate="print"/>
          <a:srcRect/>
          <a:stretch>
            <a:fillRect/>
          </a:stretch>
        </p:blipFill>
        <p:spPr bwMode="auto">
          <a:xfrm>
            <a:off x="6804248" y="4437112"/>
            <a:ext cx="1728192" cy="1296144"/>
          </a:xfrm>
          <a:prstGeom prst="rect">
            <a:avLst/>
          </a:prstGeom>
          <a:noFill/>
        </p:spPr>
      </p:pic>
      <p:pic>
        <p:nvPicPr>
          <p:cNvPr id="12306" name="Picture 18" descr="https://bp1.basepage.com/mblog/6362/6362387462014070309180903.JPG"/>
          <p:cNvPicPr>
            <a:picLocks noChangeAspect="1" noChangeArrowheads="1"/>
          </p:cNvPicPr>
          <p:nvPr/>
        </p:nvPicPr>
        <p:blipFill>
          <a:blip r:embed="rId4" cstate="print"/>
          <a:srcRect/>
          <a:stretch>
            <a:fillRect/>
          </a:stretch>
        </p:blipFill>
        <p:spPr bwMode="auto">
          <a:xfrm>
            <a:off x="755576" y="3068960"/>
            <a:ext cx="1656184" cy="1242138"/>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単なるゴミ拾いも、こう見せると</a:t>
            </a:r>
            <a:r>
              <a:rPr kumimoji="1" lang="en-US" altLang="ja-JP" sz="3200" b="0" dirty="0">
                <a:effectLst/>
                <a:latin typeface="メイリオ" panose="020B0604030504040204" pitchFamily="50" charset="-128"/>
                <a:ea typeface="メイリオ" panose="020B0604030504040204" pitchFamily="50" charset="-128"/>
              </a:rPr>
              <a:t>…</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28</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　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より</a:t>
            </a:r>
            <a:endParaRPr lang="ja-JP" altLang="en-US" sz="1400" dirty="0">
              <a:latin typeface="メイリオ" panose="020B0604030504040204" pitchFamily="50" charset="-128"/>
              <a:ea typeface="メイリオ" panose="020B0604030504040204" pitchFamily="50" charset="-128"/>
            </a:endParaRPr>
          </a:p>
        </p:txBody>
      </p:sp>
      <p:pic>
        <p:nvPicPr>
          <p:cNvPr id="12292" name="Picture 4" descr="https://bp1.basepage.com/mblog/6362/6362387462014032617241503.JPG"/>
          <p:cNvPicPr>
            <a:picLocks noChangeAspect="1" noChangeArrowheads="1"/>
          </p:cNvPicPr>
          <p:nvPr/>
        </p:nvPicPr>
        <p:blipFill>
          <a:blip r:embed="rId5" cstate="print"/>
          <a:srcRect/>
          <a:stretch>
            <a:fillRect/>
          </a:stretch>
        </p:blipFill>
        <p:spPr bwMode="auto">
          <a:xfrm>
            <a:off x="3635896" y="4941168"/>
            <a:ext cx="1728192" cy="1296144"/>
          </a:xfrm>
          <a:prstGeom prst="rect">
            <a:avLst/>
          </a:prstGeom>
          <a:noFill/>
        </p:spPr>
      </p:pic>
      <p:pic>
        <p:nvPicPr>
          <p:cNvPr id="12298" name="Picture 10" descr="https://bp1.basepage.com/mblog/6362/6362387462015040917313002.JPG"/>
          <p:cNvPicPr>
            <a:picLocks noChangeAspect="1" noChangeArrowheads="1"/>
          </p:cNvPicPr>
          <p:nvPr/>
        </p:nvPicPr>
        <p:blipFill>
          <a:blip r:embed="rId6" cstate="print"/>
          <a:srcRect/>
          <a:stretch>
            <a:fillRect/>
          </a:stretch>
        </p:blipFill>
        <p:spPr bwMode="auto">
          <a:xfrm>
            <a:off x="1115616" y="4581128"/>
            <a:ext cx="1728192" cy="1296144"/>
          </a:xfrm>
          <a:prstGeom prst="rect">
            <a:avLst/>
          </a:prstGeom>
          <a:noFill/>
        </p:spPr>
      </p:pic>
      <p:pic>
        <p:nvPicPr>
          <p:cNvPr id="12302" name="Picture 14" descr="https://bp1.basepage.com/mblog/6362/6362387462014052813582603.JPG"/>
          <p:cNvPicPr>
            <a:picLocks noChangeAspect="1" noChangeArrowheads="1"/>
          </p:cNvPicPr>
          <p:nvPr/>
        </p:nvPicPr>
        <p:blipFill>
          <a:blip r:embed="rId7" cstate="print"/>
          <a:srcRect/>
          <a:stretch>
            <a:fillRect/>
          </a:stretch>
        </p:blipFill>
        <p:spPr bwMode="auto">
          <a:xfrm>
            <a:off x="5220072" y="4725144"/>
            <a:ext cx="1656183" cy="1242137"/>
          </a:xfrm>
          <a:prstGeom prst="rect">
            <a:avLst/>
          </a:prstGeom>
          <a:noFill/>
        </p:spPr>
      </p:pic>
      <p:pic>
        <p:nvPicPr>
          <p:cNvPr id="25" name="Picture 2" descr="\\10.107.236.85\11_share_fullcon\11-700_library\11-762_photograph-02_イベント=event\20150529_どんぐりかいぎ_育樹会\20150529_111223.jpg"/>
          <p:cNvPicPr>
            <a:picLocks noChangeAspect="1" noChangeArrowheads="1"/>
          </p:cNvPicPr>
          <p:nvPr/>
        </p:nvPicPr>
        <p:blipFill>
          <a:blip r:embed="rId8" cstate="print"/>
          <a:srcRect/>
          <a:stretch>
            <a:fillRect/>
          </a:stretch>
        </p:blipFill>
        <p:spPr bwMode="auto">
          <a:xfrm>
            <a:off x="3851920" y="1340768"/>
            <a:ext cx="4968552" cy="3312368"/>
          </a:xfrm>
          <a:prstGeom prst="rect">
            <a:avLst/>
          </a:prstGeom>
          <a:noFill/>
        </p:spPr>
      </p:pic>
      <p:sp>
        <p:nvSpPr>
          <p:cNvPr id="24" name="テキスト ボックス 23"/>
          <p:cNvSpPr txBox="1"/>
          <p:nvPr/>
        </p:nvSpPr>
        <p:spPr>
          <a:xfrm>
            <a:off x="8172400" y="1268760"/>
            <a:ext cx="720080" cy="461665"/>
          </a:xfrm>
          <a:prstGeom prst="rect">
            <a:avLst/>
          </a:prstGeom>
          <a:solidFill>
            <a:schemeClr val="tx1"/>
          </a:solidFill>
        </p:spPr>
        <p:txBody>
          <a:bodyPr wrap="square" rtlCol="0">
            <a:spAutoFit/>
          </a:bodyPr>
          <a:lstStyle/>
          <a:p>
            <a:pPr algn="ctr"/>
            <a:r>
              <a:rPr kumimoji="1" lang="ja-JP" altLang="en-US" sz="2400" dirty="0">
                <a:solidFill>
                  <a:schemeClr val="bg1"/>
                </a:solidFill>
                <a:latin typeface="メイリオ" panose="020B0604030504040204" pitchFamily="50" charset="-128"/>
                <a:ea typeface="メイリオ" panose="020B0604030504040204" pitchFamily="50" charset="-128"/>
              </a:rPr>
              <a:t>例</a:t>
            </a:r>
          </a:p>
        </p:txBody>
      </p:sp>
      <p:pic>
        <p:nvPicPr>
          <p:cNvPr id="12294" name="Picture 6" descr="https://bp1.basepage.com/mblog/6362/6362387462014030521040303.JPG"/>
          <p:cNvPicPr>
            <a:picLocks noChangeAspect="1" noChangeArrowheads="1"/>
          </p:cNvPicPr>
          <p:nvPr/>
        </p:nvPicPr>
        <p:blipFill>
          <a:blip r:embed="rId9" cstate="print"/>
          <a:srcRect/>
          <a:stretch>
            <a:fillRect/>
          </a:stretch>
        </p:blipFill>
        <p:spPr bwMode="auto">
          <a:xfrm>
            <a:off x="2195736" y="3861048"/>
            <a:ext cx="1728192" cy="1296144"/>
          </a:xfrm>
          <a:prstGeom prst="rect">
            <a:avLst/>
          </a:prstGeom>
          <a:noFill/>
        </p:spPr>
      </p:pic>
      <p:pic>
        <p:nvPicPr>
          <p:cNvPr id="12304" name="Picture 16" descr="https://bp1.basepage.com/mblog/6362/6362387462014060422532802.JPG"/>
          <p:cNvPicPr>
            <a:picLocks noChangeAspect="1" noChangeArrowheads="1"/>
          </p:cNvPicPr>
          <p:nvPr/>
        </p:nvPicPr>
        <p:blipFill>
          <a:blip r:embed="rId10" cstate="print"/>
          <a:srcRect/>
          <a:stretch>
            <a:fillRect/>
          </a:stretch>
        </p:blipFill>
        <p:spPr bwMode="auto">
          <a:xfrm>
            <a:off x="2051720" y="2132856"/>
            <a:ext cx="1728192" cy="1296144"/>
          </a:xfrm>
          <a:prstGeom prst="rect">
            <a:avLst/>
          </a:prstGeom>
          <a:noFill/>
        </p:spPr>
      </p:pic>
      <p:pic>
        <p:nvPicPr>
          <p:cNvPr id="12296" name="Picture 8" descr="https://bp1.basepage.com/mblog/6362/6362387462015040216183201.JPG"/>
          <p:cNvPicPr>
            <a:picLocks noChangeAspect="1" noChangeArrowheads="1"/>
          </p:cNvPicPr>
          <p:nvPr/>
        </p:nvPicPr>
        <p:blipFill>
          <a:blip r:embed="rId11" cstate="print"/>
          <a:srcRect/>
          <a:stretch>
            <a:fillRect/>
          </a:stretch>
        </p:blipFill>
        <p:spPr bwMode="auto">
          <a:xfrm>
            <a:off x="755576" y="1700808"/>
            <a:ext cx="1656183" cy="1242138"/>
          </a:xfrm>
          <a:prstGeom prst="rect">
            <a:avLst/>
          </a:prstGeom>
          <a:noFill/>
        </p:spPr>
      </p:pic>
      <p:sp>
        <p:nvSpPr>
          <p:cNvPr id="23" name="テキスト ボックス 22"/>
          <p:cNvSpPr txBox="1"/>
          <p:nvPr/>
        </p:nvSpPr>
        <p:spPr>
          <a:xfrm>
            <a:off x="3491880" y="5373216"/>
            <a:ext cx="5328592" cy="830997"/>
          </a:xfrm>
          <a:prstGeom prst="rect">
            <a:avLst/>
          </a:prstGeom>
          <a:solidFill>
            <a:schemeClr val="tx1">
              <a:lumMod val="75000"/>
              <a:alpha val="50000"/>
            </a:schemeClr>
          </a:solidFill>
        </p:spPr>
        <p:txBody>
          <a:bodyPr wrap="square" rtlCol="0">
            <a:spAutoFit/>
          </a:bodyPr>
          <a:lstStyle/>
          <a:p>
            <a:r>
              <a:rPr kumimoji="1" lang="ja-JP" altLang="en-US" sz="2400" b="1" dirty="0">
                <a:solidFill>
                  <a:schemeClr val="bg1">
                    <a:lumMod val="85000"/>
                    <a:lumOff val="15000"/>
                  </a:schemeClr>
                </a:solidFill>
                <a:latin typeface="メイリオ" panose="020B0604030504040204" pitchFamily="50" charset="-128"/>
                <a:ea typeface="メイリオ" panose="020B0604030504040204" pitchFamily="50" charset="-128"/>
              </a:rPr>
              <a:t>通算</a:t>
            </a:r>
            <a:r>
              <a:rPr kumimoji="1" lang="en-US" altLang="ja-JP" sz="2400" b="1" dirty="0">
                <a:solidFill>
                  <a:schemeClr val="bg1">
                    <a:lumMod val="85000"/>
                    <a:lumOff val="15000"/>
                  </a:schemeClr>
                </a:solidFill>
                <a:latin typeface="メイリオ" panose="020B0604030504040204" pitchFamily="50" charset="-128"/>
                <a:ea typeface="メイリオ" panose="020B0604030504040204" pitchFamily="50" charset="-128"/>
              </a:rPr>
              <a:t>37</a:t>
            </a:r>
            <a:r>
              <a:rPr kumimoji="1" lang="ja-JP" altLang="en-US" sz="2400" b="1" dirty="0">
                <a:solidFill>
                  <a:schemeClr val="bg1">
                    <a:lumMod val="85000"/>
                    <a:lumOff val="15000"/>
                  </a:schemeClr>
                </a:solidFill>
                <a:latin typeface="メイリオ" panose="020B0604030504040204" pitchFamily="50" charset="-128"/>
                <a:ea typeface="メイリオ" panose="020B0604030504040204" pitchFamily="50" charset="-128"/>
              </a:rPr>
              <a:t>回の清掃活動から</a:t>
            </a:r>
            <a:endParaRPr kumimoji="1" lang="en-US" altLang="ja-JP" sz="2400" b="1" dirty="0">
              <a:solidFill>
                <a:schemeClr val="bg1">
                  <a:lumMod val="85000"/>
                  <a:lumOff val="15000"/>
                </a:schemeClr>
              </a:solidFill>
              <a:latin typeface="メイリオ" panose="020B0604030504040204" pitchFamily="50" charset="-128"/>
              <a:ea typeface="メイリオ" panose="020B0604030504040204" pitchFamily="50" charset="-128"/>
            </a:endParaRPr>
          </a:p>
          <a:p>
            <a:r>
              <a:rPr kumimoji="1" lang="ja-JP" altLang="en-US" sz="2400" b="1" dirty="0">
                <a:solidFill>
                  <a:schemeClr val="bg1">
                    <a:lumMod val="85000"/>
                    <a:lumOff val="15000"/>
                  </a:schemeClr>
                </a:solidFill>
                <a:latin typeface="メイリオ" panose="020B0604030504040204" pitchFamily="50" charset="-128"/>
                <a:ea typeface="メイリオ" panose="020B0604030504040204" pitchFamily="50" charset="-128"/>
              </a:rPr>
              <a:t>地元のみなさんと心が通じています。</a:t>
            </a:r>
          </a:p>
        </p:txBody>
      </p:sp>
      <p:sp>
        <p:nvSpPr>
          <p:cNvPr id="29" name="円/楕円 28"/>
          <p:cNvSpPr/>
          <p:nvPr/>
        </p:nvSpPr>
        <p:spPr>
          <a:xfrm>
            <a:off x="395536" y="1412776"/>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latin typeface="メイリオ" panose="020B0604030504040204" pitchFamily="50" charset="-128"/>
                <a:ea typeface="メイリオ" panose="020B0604030504040204" pitchFamily="50" charset="-128"/>
              </a:rPr>
              <a:t>B</a:t>
            </a:r>
            <a:endParaRPr lang="ja-JP" altLang="en-US" sz="6600" b="1" dirty="0">
              <a:solidFill>
                <a:schemeClr val="bg1">
                  <a:lumMod val="50000"/>
                  <a:lumOff val="50000"/>
                </a:schemeClr>
              </a:solidFill>
              <a:latin typeface="メイリオ" panose="020B0604030504040204" pitchFamily="50" charset="-128"/>
              <a:ea typeface="メイリオ" panose="020B0604030504040204" pitchFamily="50" charset="-128"/>
            </a:endParaRPr>
          </a:p>
        </p:txBody>
      </p:sp>
      <p:cxnSp>
        <p:nvCxnSpPr>
          <p:cNvPr id="21" name="直線コネクタ 20"/>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0.107.236.85\11_share_fullcon\11-700_library\11-762_photograph-02_イベント=event\20150529_どんぐりかいぎ_育樹会\20150529_111223.jpg"/>
          <p:cNvPicPr>
            <a:picLocks noChangeAspect="1" noChangeArrowheads="1"/>
          </p:cNvPicPr>
          <p:nvPr/>
        </p:nvPicPr>
        <p:blipFill>
          <a:blip r:embed="rId3" cstate="print"/>
          <a:srcRect/>
          <a:stretch>
            <a:fillRect/>
          </a:stretch>
        </p:blipFill>
        <p:spPr bwMode="auto">
          <a:xfrm>
            <a:off x="1547664" y="1268760"/>
            <a:ext cx="8383860" cy="5589240"/>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単なるゴミ拾いも、こう見せると</a:t>
            </a:r>
            <a:r>
              <a:rPr lang="en-US" altLang="ja-JP" sz="3200" dirty="0">
                <a:latin typeface="メイリオ" panose="020B0604030504040204" pitchFamily="50" charset="-128"/>
                <a:ea typeface="メイリオ" panose="020B0604030504040204" pitchFamily="50" charset="-128"/>
              </a:rPr>
              <a:t>…</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29</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　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より</a:t>
            </a:r>
            <a:endParaRPr lang="ja-JP" altLang="en-US" sz="1400" dirty="0">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1547664" y="6027003"/>
            <a:ext cx="5328592" cy="830997"/>
          </a:xfrm>
          <a:prstGeom prst="rect">
            <a:avLst/>
          </a:prstGeom>
          <a:solidFill>
            <a:schemeClr val="tx1">
              <a:lumMod val="50000"/>
              <a:alpha val="60000"/>
            </a:schemeClr>
          </a:solidFill>
        </p:spPr>
        <p:txBody>
          <a:bodyPr wrap="square" rtlCol="0">
            <a:spAutoFit/>
          </a:bodyPr>
          <a:lstStyle/>
          <a:p>
            <a:r>
              <a:rPr kumimoji="1" lang="ja-JP" altLang="en-US" sz="2400" b="1" dirty="0">
                <a:latin typeface="メイリオ" panose="020B0604030504040204" pitchFamily="50" charset="-128"/>
                <a:ea typeface="メイリオ" panose="020B0604030504040204" pitchFamily="50" charset="-128"/>
              </a:rPr>
              <a:t>通算</a:t>
            </a:r>
            <a:r>
              <a:rPr kumimoji="1" lang="en-US" altLang="ja-JP" sz="2400" b="1" dirty="0">
                <a:latin typeface="メイリオ" panose="020B0604030504040204" pitchFamily="50" charset="-128"/>
                <a:ea typeface="メイリオ" panose="020B0604030504040204" pitchFamily="50" charset="-128"/>
              </a:rPr>
              <a:t>37</a:t>
            </a:r>
            <a:r>
              <a:rPr kumimoji="1" lang="ja-JP" altLang="en-US" sz="2400" b="1" dirty="0">
                <a:latin typeface="メイリオ" panose="020B0604030504040204" pitchFamily="50" charset="-128"/>
                <a:ea typeface="メイリオ" panose="020B0604030504040204" pitchFamily="50" charset="-128"/>
              </a:rPr>
              <a:t>回の清掃活動から</a:t>
            </a:r>
            <a:endParaRPr kumimoji="1" lang="en-US" altLang="ja-JP" sz="2400" b="1" dirty="0">
              <a:latin typeface="メイリオ" panose="020B0604030504040204" pitchFamily="50" charset="-128"/>
              <a:ea typeface="メイリオ" panose="020B0604030504040204" pitchFamily="50" charset="-128"/>
            </a:endParaRPr>
          </a:p>
          <a:p>
            <a:r>
              <a:rPr kumimoji="1" lang="ja-JP" altLang="en-US" sz="2400" b="1" dirty="0">
                <a:latin typeface="メイリオ" panose="020B0604030504040204" pitchFamily="50" charset="-128"/>
                <a:ea typeface="メイリオ" panose="020B0604030504040204" pitchFamily="50" charset="-128"/>
              </a:rPr>
              <a:t>地元のみなさんと心が通じています。</a:t>
            </a:r>
          </a:p>
        </p:txBody>
      </p:sp>
      <p:sp>
        <p:nvSpPr>
          <p:cNvPr id="7" name="テキスト ボックス 6"/>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8" name="円/楕円 7"/>
          <p:cNvSpPr/>
          <p:nvPr/>
        </p:nvSpPr>
        <p:spPr>
          <a:xfrm>
            <a:off x="7797552" y="908720"/>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latin typeface="メイリオ" panose="020B0604030504040204" pitchFamily="50" charset="-128"/>
                <a:ea typeface="メイリオ" panose="020B0604030504040204" pitchFamily="50" charset="-128"/>
              </a:rPr>
              <a:t>C</a:t>
            </a:r>
            <a:endParaRPr lang="ja-JP" altLang="en-US" sz="6600" b="1" dirty="0">
              <a:solidFill>
                <a:schemeClr val="bg1">
                  <a:lumMod val="50000"/>
                  <a:lumOff val="50000"/>
                </a:schemeClr>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5868144" y="1988840"/>
            <a:ext cx="2232248"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t>･草刈り</a:t>
            </a:r>
            <a:endParaRPr lang="en-US" altLang="ja-JP" sz="2800" dirty="0"/>
          </a:p>
          <a:p>
            <a:r>
              <a:rPr lang="ja-JP" altLang="en-US" sz="2800" dirty="0"/>
              <a:t>･清掃</a:t>
            </a:r>
            <a:endParaRPr lang="en-US" altLang="ja-JP" sz="2800" dirty="0"/>
          </a:p>
          <a:p>
            <a:r>
              <a:rPr lang="ja-JP" altLang="en-US" sz="2800" dirty="0"/>
              <a:t>･雪下ろし</a:t>
            </a:r>
            <a:endParaRPr kumimoji="1" lang="ja-JP" altLang="en-US" sz="2800" dirty="0"/>
          </a:p>
        </p:txBody>
      </p:sp>
      <p:sp>
        <p:nvSpPr>
          <p:cNvPr id="15" name="角丸四角形 14"/>
          <p:cNvSpPr/>
          <p:nvPr/>
        </p:nvSpPr>
        <p:spPr>
          <a:xfrm>
            <a:off x="971600" y="1988840"/>
            <a:ext cx="2592288" cy="151216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800" dirty="0"/>
              <a:t>･植樹会</a:t>
            </a:r>
            <a:endParaRPr lang="en-US" altLang="ja-JP" sz="2800" dirty="0"/>
          </a:p>
          <a:p>
            <a:r>
              <a:rPr lang="ja-JP" altLang="en-US" sz="2800" dirty="0"/>
              <a:t>･現場見学会</a:t>
            </a:r>
            <a:endParaRPr kumimoji="1" lang="ja-JP" altLang="en-US" sz="2800" dirty="0"/>
          </a:p>
        </p:txBody>
      </p:sp>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イベント写真の範囲</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3</a:t>
            </a:fld>
            <a:endParaRPr kumimoji="1" lang="ja-JP" altLang="en-US" sz="2400" dirty="0"/>
          </a:p>
        </p:txBody>
      </p:sp>
      <p:sp>
        <p:nvSpPr>
          <p:cNvPr id="31" name="テキスト ボックス 30"/>
          <p:cNvSpPr txBox="1"/>
          <p:nvPr/>
        </p:nvSpPr>
        <p:spPr>
          <a:xfrm>
            <a:off x="467544" y="1196752"/>
            <a:ext cx="8424936" cy="400110"/>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企画運営の難易度や規模にかかわらず、イベント写真の範囲です。</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テキスト ボックス 19"/>
          <p:cNvSpPr txBox="1"/>
          <p:nvPr/>
        </p:nvSpPr>
        <p:spPr>
          <a:xfrm>
            <a:off x="971600" y="5589240"/>
            <a:ext cx="7272808"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ここで、イベントと定義するものは</a:t>
            </a:r>
            <a:endParaRPr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これらすべてです。</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21" name="テキスト ボックス 20"/>
          <p:cNvSpPr txBox="1"/>
          <p:nvPr/>
        </p:nvSpPr>
        <p:spPr>
          <a:xfrm>
            <a:off x="3995936" y="2132856"/>
            <a:ext cx="1368152" cy="1631216"/>
          </a:xfrm>
          <a:prstGeom prst="rect">
            <a:avLst/>
          </a:prstGeom>
          <a:noFill/>
        </p:spPr>
        <p:txBody>
          <a:bodyPr wrap="square" rtlCol="0">
            <a:spAutoFit/>
          </a:bodyPr>
          <a:lstStyle/>
          <a:p>
            <a:pPr algn="ctr"/>
            <a:r>
              <a:rPr kumimoji="1" lang="ja-JP" altLang="en-US" sz="2000" dirty="0"/>
              <a:t>難易度</a:t>
            </a:r>
            <a:r>
              <a:rPr kumimoji="1" lang="ja-JP" altLang="en-US" sz="8000" dirty="0"/>
              <a:t>＞</a:t>
            </a:r>
          </a:p>
        </p:txBody>
      </p:sp>
      <p:sp>
        <p:nvSpPr>
          <p:cNvPr id="22" name="テキスト ボックス 21"/>
          <p:cNvSpPr txBox="1"/>
          <p:nvPr/>
        </p:nvSpPr>
        <p:spPr>
          <a:xfrm>
            <a:off x="971600" y="3717032"/>
            <a:ext cx="3816424" cy="1477328"/>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企業の取組み</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en-US" altLang="ja-JP" dirty="0">
                <a:latin typeface="メイリオ" panose="020B0604030504040204" pitchFamily="50" charset="-128"/>
                <a:ea typeface="メイリオ" panose="020B0604030504040204" pitchFamily="50" charset="-128"/>
              </a:rPr>
              <a:t>CSR</a:t>
            </a:r>
          </a:p>
          <a:p>
            <a:r>
              <a:rPr lang="ja-JP" altLang="en-US" dirty="0">
                <a:latin typeface="メイリオ" panose="020B0604030504040204" pitchFamily="50" charset="-128"/>
                <a:ea typeface="メイリオ" panose="020B0604030504040204" pitchFamily="50" charset="-128"/>
              </a:rPr>
              <a:t>（企業の社会的責任）</a:t>
            </a:r>
          </a:p>
          <a:p>
            <a:endParaRPr kumimoji="1" lang="en-US" altLang="ja-JP" dirty="0"/>
          </a:p>
        </p:txBody>
      </p:sp>
      <p:sp>
        <p:nvSpPr>
          <p:cNvPr id="23" name="テキスト ボックス 22"/>
          <p:cNvSpPr txBox="1"/>
          <p:nvPr/>
        </p:nvSpPr>
        <p:spPr>
          <a:xfrm>
            <a:off x="5868144" y="3717032"/>
            <a:ext cx="2376264" cy="1200329"/>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現場単位の取組み</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社会貢献活動</a:t>
            </a:r>
            <a:endParaRPr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ボランティア</a:t>
            </a:r>
            <a:endParaRPr kumimoji="1" lang="en-US" altLang="ja-JP" dirty="0">
              <a:latin typeface="メイリオ" panose="020B0604030504040204" pitchFamily="50" charset="-128"/>
              <a:ea typeface="メイリオ" panose="020B0604030504040204" pitchFamily="50" charset="-128"/>
            </a:endParaRPr>
          </a:p>
        </p:txBody>
      </p:sp>
      <p:sp>
        <p:nvSpPr>
          <p:cNvPr id="24" name="角丸四角形 23"/>
          <p:cNvSpPr/>
          <p:nvPr/>
        </p:nvSpPr>
        <p:spPr>
          <a:xfrm>
            <a:off x="611560" y="1700808"/>
            <a:ext cx="7920880" cy="3888432"/>
          </a:xfrm>
          <a:prstGeom prst="round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p:nvSpPr>
        <p:spPr>
          <a:xfrm>
            <a:off x="2771800" y="1916832"/>
            <a:ext cx="720080" cy="648072"/>
          </a:xfrm>
          <a:prstGeom prst="ellipse">
            <a:avLst/>
          </a:prstGeom>
          <a:solidFill>
            <a:srgbClr val="FF57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t>高</a:t>
            </a:r>
          </a:p>
        </p:txBody>
      </p:sp>
      <p:sp>
        <p:nvSpPr>
          <p:cNvPr id="26" name="円/楕円 25"/>
          <p:cNvSpPr/>
          <p:nvPr/>
        </p:nvSpPr>
        <p:spPr>
          <a:xfrm>
            <a:off x="7308304" y="1844824"/>
            <a:ext cx="720080" cy="648072"/>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dirty="0"/>
              <a:t>低</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「単なるゴミ拾い」</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どちらが記事を書き易いでしょうか？</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30</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323528" y="1484784"/>
            <a:ext cx="8568952" cy="3970318"/>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通算１５２回の清掃活動を新聞社に投げかけたとします。</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どちらが記事を書き易いでしょうか？</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A</a:t>
            </a:r>
            <a:r>
              <a:rPr lang="ja-JP" altLang="en-US" dirty="0">
                <a:latin typeface="メイリオ" panose="020B0604030504040204" pitchFamily="50" charset="-128"/>
                <a:ea typeface="メイリオ" panose="020B0604030504040204" pitchFamily="50" charset="-128"/>
              </a:rPr>
              <a:t>の場合</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「１５２回も清掃活動したので記事にしてください！」</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a:t>
            </a:r>
            <a:r>
              <a:rPr lang="en-US" altLang="ja-JP" dirty="0">
                <a:latin typeface="メイリオ" panose="020B0604030504040204" pitchFamily="50" charset="-128"/>
                <a:ea typeface="メイリオ" panose="020B0604030504040204" pitchFamily="50" charset="-128"/>
              </a:rPr>
              <a:t>B</a:t>
            </a:r>
            <a:r>
              <a:rPr lang="ja-JP" altLang="en-US" dirty="0">
                <a:latin typeface="メイリオ" panose="020B0604030504040204" pitchFamily="50" charset="-128"/>
                <a:ea typeface="メイリオ" panose="020B0604030504040204" pitchFamily="50" charset="-128"/>
              </a:rPr>
              <a:t>の場合</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最初の内は、ＪＶのみで清掃を行っていましたが、途中から一人二人と地元の方が参加してくれるようになって、いつの間にか通算３７回にもなり、参加される住民の方もどんどん増え、地域のコミュニティとしてひとり暮らしのご老人の健康の確認にも一役買っているとうれしいです。</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　いまでは、みなさんから地元の催し物のお誘いも増え、農産物をＪＶ事務所におす</a:t>
            </a:r>
            <a:r>
              <a:rPr lang="ja-JP" altLang="en-US" dirty="0" err="1">
                <a:latin typeface="メイリオ" panose="020B0604030504040204" pitchFamily="50" charset="-128"/>
                <a:ea typeface="メイリオ" panose="020B0604030504040204" pitchFamily="50" charset="-128"/>
              </a:rPr>
              <a:t>そ</a:t>
            </a:r>
            <a:r>
              <a:rPr lang="ja-JP" altLang="en-US" dirty="0">
                <a:latin typeface="メイリオ" panose="020B0604030504040204" pitchFamily="50" charset="-128"/>
                <a:ea typeface="メイリオ" panose="020B0604030504040204" pitchFamily="50" charset="-128"/>
              </a:rPr>
              <a:t>わけいただいたり、小学校の学芸会の来賓として招待されたい</a:t>
            </a:r>
            <a:r>
              <a:rPr lang="en-US" altLang="ja-JP" dirty="0">
                <a:latin typeface="メイリオ" panose="020B0604030504040204" pitchFamily="50" charset="-128"/>
                <a:ea typeface="メイリオ" panose="020B0604030504040204" pitchFamily="50" charset="-128"/>
              </a:rPr>
              <a:t>….</a:t>
            </a:r>
            <a:r>
              <a:rPr lang="ja-JP" altLang="en-US" dirty="0">
                <a:latin typeface="メイリオ" panose="020B0604030504040204" pitchFamily="50" charset="-128"/>
                <a:ea typeface="メイリオ" panose="020B0604030504040204" pitchFamily="50" charset="-128"/>
              </a:rPr>
              <a:t>」</a:t>
            </a:r>
            <a:endParaRPr lang="en-US" altLang="ja-JP" dirty="0">
              <a:latin typeface="メイリオ" panose="020B0604030504040204" pitchFamily="50" charset="-128"/>
              <a:ea typeface="メイリオ" panose="020B0604030504040204" pitchFamily="50" charset="-128"/>
            </a:endParaRPr>
          </a:p>
          <a:p>
            <a:endParaRPr lang="en-US" altLang="ja-JP"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0" y="5445224"/>
            <a:ext cx="8388424" cy="954107"/>
          </a:xfrm>
          <a:prstGeom prst="rect">
            <a:avLst/>
          </a:prstGeom>
          <a:noFill/>
        </p:spPr>
        <p:txBody>
          <a:bodyPr wrap="square" rtlCol="0">
            <a:spAutoFit/>
          </a:bodyPr>
          <a:lstStyle/>
          <a:p>
            <a:r>
              <a:rPr lang="ja-JP" altLang="en-US" sz="2800" b="1" dirty="0">
                <a:latin typeface="メイリオ" panose="020B0604030504040204" pitchFamily="50" charset="-128"/>
                <a:ea typeface="メイリオ" panose="020B0604030504040204" pitchFamily="50" charset="-128"/>
              </a:rPr>
              <a:t>話に膨らみがある方が書き易いし好感がもたれる。</a:t>
            </a:r>
            <a:endParaRPr lang="en-US" altLang="ja-JP" sz="2800" b="1" dirty="0">
              <a:latin typeface="メイリオ" panose="020B0604030504040204" pitchFamily="50" charset="-128"/>
              <a:ea typeface="メイリオ" panose="020B0604030504040204" pitchFamily="50" charset="-128"/>
            </a:endParaRPr>
          </a:p>
          <a:p>
            <a:r>
              <a:rPr lang="ja-JP" altLang="en-US" sz="2800" b="1" dirty="0">
                <a:latin typeface="メイリオ" panose="020B0604030504040204" pitchFamily="50" charset="-128"/>
                <a:ea typeface="メイリオ" panose="020B0604030504040204" pitchFamily="50" charset="-128"/>
              </a:rPr>
              <a:t>次の記事への布石にもなる。</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24" name="図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700808"/>
            <a:ext cx="6084168" cy="456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8" name="タイトル 1"/>
          <p:cNvSpPr>
            <a:spLocks noGrp="1"/>
          </p:cNvSpPr>
          <p:nvPr>
            <p:ph type="title"/>
          </p:nvPr>
        </p:nvSpPr>
        <p:spPr bwMode="auto">
          <a:xfrm>
            <a:off x="179388" y="404813"/>
            <a:ext cx="8856662" cy="587375"/>
          </a:xfrm>
        </p:spPr>
        <p:txBody>
          <a:bodyPr wrap="square" numCol="1" anchorCtr="0" compatLnSpc="1">
            <a:prstTxWarp prst="textNoShape">
              <a:avLst/>
            </a:prstTxWarp>
            <a:normAutofit fontScale="90000"/>
          </a:bodyPr>
          <a:lstStyle/>
          <a:p>
            <a:pPr eaLnBrk="1" hangingPunct="1"/>
            <a:r>
              <a:rPr lang="ja-JP" altLang="en-US" sz="3600">
                <a:effectLst/>
                <a:latin typeface="メイリオ" panose="020B0604030504040204" pitchFamily="50" charset="-128"/>
                <a:ea typeface="メイリオ" panose="020B0604030504040204" pitchFamily="50" charset="-128"/>
              </a:rPr>
              <a:t>１１　ＣＳＲ</a:t>
            </a:r>
            <a:r>
              <a:rPr lang="en-US" altLang="ja-JP" sz="3600">
                <a:effectLst/>
                <a:latin typeface="メイリオ" panose="020B0604030504040204" pitchFamily="50" charset="-128"/>
                <a:ea typeface="メイリオ" panose="020B0604030504040204" pitchFamily="50" charset="-128"/>
              </a:rPr>
              <a:t>(</a:t>
            </a:r>
            <a:r>
              <a:rPr lang="ja-JP" altLang="en-US" sz="3600">
                <a:effectLst/>
                <a:latin typeface="メイリオ" panose="020B0604030504040204" pitchFamily="50" charset="-128"/>
                <a:ea typeface="メイリオ" panose="020B0604030504040204" pitchFamily="50" charset="-128"/>
              </a:rPr>
              <a:t>企業の社会的責任</a:t>
            </a:r>
            <a:r>
              <a:rPr lang="en-US" altLang="ja-JP" sz="3600">
                <a:effectLst/>
                <a:latin typeface="メイリオ" panose="020B0604030504040204" pitchFamily="50" charset="-128"/>
                <a:ea typeface="メイリオ" panose="020B0604030504040204" pitchFamily="50" charset="-128"/>
              </a:rPr>
              <a:t>)</a:t>
            </a:r>
            <a:r>
              <a:rPr lang="ja-JP" altLang="en-US" sz="3600">
                <a:effectLst/>
                <a:latin typeface="メイリオ" panose="020B0604030504040204" pitchFamily="50" charset="-128"/>
                <a:ea typeface="メイリオ" panose="020B0604030504040204" pitchFamily="50" charset="-128"/>
              </a:rPr>
              <a:t>その１</a:t>
            </a:r>
          </a:p>
        </p:txBody>
      </p:sp>
      <p:sp>
        <p:nvSpPr>
          <p:cNvPr id="5" name="タイトル 1"/>
          <p:cNvSpPr txBox="1">
            <a:spLocks/>
          </p:cNvSpPr>
          <p:nvPr/>
        </p:nvSpPr>
        <p:spPr>
          <a:xfrm>
            <a:off x="908050" y="1341438"/>
            <a:ext cx="7543800" cy="4895850"/>
          </a:xfrm>
          <a:prstGeom prst="rect">
            <a:avLst/>
          </a:prstGeom>
        </p:spPr>
        <p:txBody>
          <a:bodyPr anchor="b"/>
          <a:lstStyle>
            <a:lvl1pPr algn="l" defTabSz="914400" rtl="0" eaLnBrk="1" latinLnBrk="0" hangingPunct="1">
              <a:spcBef>
                <a:spcPct val="0"/>
              </a:spcBef>
              <a:buNone/>
              <a:defRPr kumimoji="1"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fontAlgn="auto">
              <a:spcAft>
                <a:spcPts val="0"/>
              </a:spcAft>
              <a:defRPr/>
            </a:pPr>
            <a:endParaRPr lang="ja-JP" altLang="en-US" sz="1800" dirty="0">
              <a:latin typeface="メイリオ" panose="020B0604030504040204" pitchFamily="50" charset="-128"/>
              <a:ea typeface="メイリオ" panose="020B0604030504040204" pitchFamily="50" charset="-128"/>
            </a:endParaRPr>
          </a:p>
        </p:txBody>
      </p:sp>
      <p:sp>
        <p:nvSpPr>
          <p:cNvPr id="111620" name="スライド番号プレースホルダ 4"/>
          <p:cNvSpPr>
            <a:spLocks noGrp="1"/>
          </p:cNvSpPr>
          <p:nvPr>
            <p:ph type="sldNum" sz="quarter" idx="12"/>
          </p:nvPr>
        </p:nvSpPr>
        <p:spPr bwMode="auto">
          <a:xfrm>
            <a:off x="8101013" y="6381750"/>
            <a:ext cx="1042987"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Palatino Linotype" panose="02040502050505030304" pitchFamily="18" charset="0"/>
                <a:ea typeface="HGS明朝E" panose="02020900000000000000" pitchFamily="18" charset="-128"/>
              </a:defRPr>
            </a:lvl1pPr>
            <a:lvl2pPr marL="742950" indent="-285750">
              <a:defRPr kumimoji="1">
                <a:solidFill>
                  <a:schemeClr val="tx1"/>
                </a:solidFill>
                <a:latin typeface="Palatino Linotype" panose="02040502050505030304" pitchFamily="18" charset="0"/>
                <a:ea typeface="HGS明朝E" panose="02020900000000000000" pitchFamily="18" charset="-128"/>
              </a:defRPr>
            </a:lvl2pPr>
            <a:lvl3pPr marL="1143000" indent="-228600">
              <a:defRPr kumimoji="1">
                <a:solidFill>
                  <a:schemeClr val="tx1"/>
                </a:solidFill>
                <a:latin typeface="Palatino Linotype" panose="02040502050505030304" pitchFamily="18" charset="0"/>
                <a:ea typeface="HGS明朝E" panose="02020900000000000000" pitchFamily="18" charset="-128"/>
              </a:defRPr>
            </a:lvl3pPr>
            <a:lvl4pPr marL="1600200" indent="-228600">
              <a:defRPr kumimoji="1">
                <a:solidFill>
                  <a:schemeClr val="tx1"/>
                </a:solidFill>
                <a:latin typeface="Palatino Linotype" panose="02040502050505030304" pitchFamily="18" charset="0"/>
                <a:ea typeface="HGS明朝E" panose="02020900000000000000" pitchFamily="18" charset="-128"/>
              </a:defRPr>
            </a:lvl4pPr>
            <a:lvl5pPr marL="2057400" indent="-228600">
              <a:defRPr kumimoji="1">
                <a:solidFill>
                  <a:schemeClr val="tx1"/>
                </a:solidFill>
                <a:latin typeface="Palatino Linotype" panose="02040502050505030304" pitchFamily="18" charset="0"/>
                <a:ea typeface="HGS明朝E" panose="02020900000000000000" pitchFamily="18" charset="-128"/>
              </a:defRPr>
            </a:lvl5pPr>
            <a:lvl6pPr marL="25146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6pPr>
            <a:lvl7pPr marL="29718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7pPr>
            <a:lvl8pPr marL="34290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8pPr>
            <a:lvl9pPr marL="38862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9pPr>
          </a:lstStyle>
          <a:p>
            <a:pPr algn="ctr"/>
            <a:fld id="{3A8C2B53-D3B0-443B-9E52-2DC1E1767523}" type="slidenum">
              <a:rPr lang="ja-JP" altLang="en-US" sz="2400">
                <a:latin typeface="メイリオ" panose="020B0604030504040204" pitchFamily="50" charset="-128"/>
                <a:ea typeface="メイリオ" panose="020B0604030504040204" pitchFamily="50" charset="-128"/>
              </a:rPr>
              <a:pPr algn="ctr"/>
              <a:t>31</a:t>
            </a:fld>
            <a:endParaRPr lang="ja-JP" altLang="en-US" sz="2400">
              <a:latin typeface="メイリオ" panose="020B0604030504040204" pitchFamily="50" charset="-128"/>
              <a:ea typeface="メイリオ" panose="020B0604030504040204" pitchFamily="50" charset="-128"/>
            </a:endParaRPr>
          </a:p>
        </p:txBody>
      </p:sp>
      <p:sp>
        <p:nvSpPr>
          <p:cNvPr id="8" name="テキスト ボックス 7"/>
          <p:cNvSpPr txBox="1"/>
          <p:nvPr/>
        </p:nvSpPr>
        <p:spPr>
          <a:xfrm>
            <a:off x="0" y="1049338"/>
            <a:ext cx="6343650" cy="584775"/>
          </a:xfrm>
          <a:prstGeom prst="rect">
            <a:avLst/>
          </a:prstGeom>
          <a:solidFill>
            <a:srgbClr val="FFC000"/>
          </a:solidFill>
          <a:ln>
            <a:noFill/>
          </a:ln>
        </p:spPr>
        <p:txBody>
          <a:bodyPr>
            <a:spAutoFit/>
          </a:bodyPr>
          <a:lstStyle/>
          <a:p>
            <a:pPr eaLnBrk="1" fontAlgn="auto" hangingPunct="1">
              <a:spcBef>
                <a:spcPts val="0"/>
              </a:spcBef>
              <a:spcAft>
                <a:spcPts val="0"/>
              </a:spcAft>
              <a:defRPr/>
            </a:pPr>
            <a:r>
              <a:rPr lang="ja-JP" altLang="en-US" sz="3200" dirty="0">
                <a:solidFill>
                  <a:srgbClr val="0070C0"/>
                </a:solidFill>
                <a:latin typeface="メイリオ" panose="020B0604030504040204" pitchFamily="50" charset="-128"/>
                <a:ea typeface="メイリオ" panose="020B0604030504040204" pitchFamily="50" charset="-128"/>
              </a:rPr>
              <a:t>帯広市を緑と花で美しくする活動</a:t>
            </a:r>
          </a:p>
        </p:txBody>
      </p:sp>
      <p:pic>
        <p:nvPicPr>
          <p:cNvPr id="111623" name="図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0516" y="1024309"/>
            <a:ext cx="2163158" cy="5366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 name="直線コネクタ 26"/>
          <p:cNvCxnSpPr/>
          <p:nvPr/>
        </p:nvCxnSpPr>
        <p:spPr>
          <a:xfrm>
            <a:off x="684213" y="6308725"/>
            <a:ext cx="799147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グループ化 9"/>
          <p:cNvGrpSpPr/>
          <p:nvPr/>
        </p:nvGrpSpPr>
        <p:grpSpPr>
          <a:xfrm>
            <a:off x="171116" y="6367207"/>
            <a:ext cx="6705140" cy="380802"/>
            <a:chOff x="171116" y="6367207"/>
            <a:chExt cx="5776530" cy="380802"/>
          </a:xfrm>
        </p:grpSpPr>
        <p:sp>
          <p:nvSpPr>
            <p:cNvPr id="11" name="フッター プレースホルダ 24"/>
            <p:cNvSpPr txBox="1">
              <a:spLocks noChangeArrowheads="1"/>
            </p:cNvSpPr>
            <p:nvPr/>
          </p:nvSpPr>
          <p:spPr bwMode="auto">
            <a:xfrm>
              <a:off x="597757" y="6415804"/>
              <a:ext cx="5349889" cy="29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defRPr kumimoji="1">
                  <a:solidFill>
                    <a:schemeClr val="tx1"/>
                  </a:solidFill>
                  <a:latin typeface="Palatino Linotype" panose="02040502050505030304" pitchFamily="18" charset="0"/>
                  <a:ea typeface="HGS明朝E" panose="02020900000000000000" pitchFamily="18" charset="-128"/>
                </a:defRPr>
              </a:lvl1pPr>
              <a:lvl2pPr marL="742950" indent="-285750">
                <a:defRPr kumimoji="1">
                  <a:solidFill>
                    <a:schemeClr val="tx1"/>
                  </a:solidFill>
                  <a:latin typeface="Palatino Linotype" panose="02040502050505030304" pitchFamily="18" charset="0"/>
                  <a:ea typeface="HGS明朝E" panose="02020900000000000000" pitchFamily="18" charset="-128"/>
                </a:defRPr>
              </a:lvl2pPr>
              <a:lvl3pPr marL="1143000" indent="-228600">
                <a:defRPr kumimoji="1">
                  <a:solidFill>
                    <a:schemeClr val="tx1"/>
                  </a:solidFill>
                  <a:latin typeface="Palatino Linotype" panose="02040502050505030304" pitchFamily="18" charset="0"/>
                  <a:ea typeface="HGS明朝E" panose="02020900000000000000" pitchFamily="18" charset="-128"/>
                </a:defRPr>
              </a:lvl3pPr>
              <a:lvl4pPr marL="1600200" indent="-228600">
                <a:defRPr kumimoji="1">
                  <a:solidFill>
                    <a:schemeClr val="tx1"/>
                  </a:solidFill>
                  <a:latin typeface="Palatino Linotype" panose="02040502050505030304" pitchFamily="18" charset="0"/>
                  <a:ea typeface="HGS明朝E" panose="02020900000000000000" pitchFamily="18" charset="-128"/>
                </a:defRPr>
              </a:lvl4pPr>
              <a:lvl5pPr marL="2057400" indent="-228600">
                <a:defRPr kumimoji="1">
                  <a:solidFill>
                    <a:schemeClr val="tx1"/>
                  </a:solidFill>
                  <a:latin typeface="Palatino Linotype" panose="02040502050505030304" pitchFamily="18" charset="0"/>
                  <a:ea typeface="HGS明朝E" panose="02020900000000000000" pitchFamily="18" charset="-128"/>
                </a:defRPr>
              </a:lvl5pPr>
              <a:lvl6pPr marL="25146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6pPr>
              <a:lvl7pPr marL="29718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7pPr>
              <a:lvl8pPr marL="34290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8pPr>
              <a:lvl9pPr marL="38862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9pPr>
            </a:lstStyle>
            <a:p>
              <a:pPr eaLnBrk="1" hangingPunct="1"/>
              <a:r>
                <a:rPr lang="en-US" altLang="ja-JP" sz="1100" dirty="0">
                  <a:solidFill>
                    <a:schemeClr val="tx1">
                      <a:lumMod val="75000"/>
                    </a:schemeClr>
                  </a:solidFill>
                  <a:latin typeface="メイリオ" panose="020B0604030504040204" pitchFamily="50" charset="-128"/>
                  <a:ea typeface="メイリオ" panose="020B0604030504040204" pitchFamily="50" charset="-128"/>
                  <a:cs typeface="Tahoma" panose="020B0604030504040204" pitchFamily="34" charset="0"/>
                </a:rPr>
                <a:t>[201528-0925]</a:t>
              </a:r>
              <a:r>
                <a:rPr lang="ja-JP" altLang="en-US" sz="1100" dirty="0">
                  <a:solidFill>
                    <a:schemeClr val="tx1">
                      <a:lumMod val="75000"/>
                    </a:schemeClr>
                  </a:solidFill>
                  <a:latin typeface="メイリオ" panose="020B0604030504040204" pitchFamily="50" charset="-128"/>
                  <a:ea typeface="メイリオ" panose="020B0604030504040204" pitchFamily="50" charset="-128"/>
                  <a:cs typeface="Tahoma" panose="020B0604030504040204" pitchFamily="34" charset="0"/>
                </a:rPr>
                <a:t>一般国道３８号　帯広市　帯広舗装維持外一連工事／東光舗道</a:t>
              </a:r>
              <a:r>
                <a:rPr lang="en-US" altLang="ja-JP" sz="1100" dirty="0">
                  <a:solidFill>
                    <a:schemeClr val="tx1">
                      <a:lumMod val="75000"/>
                    </a:schemeClr>
                  </a:solidFill>
                  <a:latin typeface="メイリオ" panose="020B0604030504040204" pitchFamily="50" charset="-128"/>
                  <a:ea typeface="メイリオ" panose="020B0604030504040204" pitchFamily="50" charset="-128"/>
                  <a:cs typeface="Tahoma" panose="020B0604030504040204" pitchFamily="34" charset="0"/>
                </a:rPr>
                <a:t>(</a:t>
              </a:r>
              <a:r>
                <a:rPr lang="ja-JP" altLang="en-US" sz="1100" dirty="0">
                  <a:solidFill>
                    <a:schemeClr val="tx1">
                      <a:lumMod val="75000"/>
                    </a:schemeClr>
                  </a:solidFill>
                  <a:latin typeface="メイリオ" panose="020B0604030504040204" pitchFamily="50" charset="-128"/>
                  <a:ea typeface="メイリオ" panose="020B0604030504040204" pitchFamily="50" charset="-128"/>
                  <a:cs typeface="Tahoma" panose="020B0604030504040204" pitchFamily="34" charset="0"/>
                </a:rPr>
                <a:t>株</a:t>
              </a:r>
              <a:r>
                <a:rPr lang="en-US" altLang="ja-JP" sz="1100" dirty="0">
                  <a:solidFill>
                    <a:schemeClr val="tx1">
                      <a:lumMod val="75000"/>
                    </a:schemeClr>
                  </a:solidFill>
                  <a:latin typeface="メイリオ" panose="020B0604030504040204" pitchFamily="50" charset="-128"/>
                  <a:ea typeface="メイリオ" panose="020B0604030504040204" pitchFamily="50" charset="-128"/>
                  <a:cs typeface="Tahoma" panose="020B0604030504040204" pitchFamily="34" charset="0"/>
                </a:rPr>
                <a:t>)</a:t>
              </a:r>
            </a:p>
          </p:txBody>
        </p:sp>
        <p:pic>
          <p:nvPicPr>
            <p:cNvPr id="12" name="Picture 2" descr="C:\Users\nakayama-m22ab\Desktop\logo_tohko_x256.gif"/>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71116" y="6367207"/>
              <a:ext cx="404503" cy="380802"/>
            </a:xfrm>
            <a:prstGeom prst="rect">
              <a:avLst/>
            </a:prstGeom>
            <a:noFill/>
          </p:spPr>
        </p:pic>
      </p:grpSp>
      <p:sp>
        <p:nvSpPr>
          <p:cNvPr id="13" name="テキスト ボックス 12"/>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lang="en-US" altLang="ja-JP" sz="7200" b="1" dirty="0">
                <a:solidFill>
                  <a:srgbClr val="FF5757"/>
                </a:solidFill>
                <a:latin typeface="メイリオ" panose="020B0604030504040204" pitchFamily="50" charset="-128"/>
                <a:ea typeface="メイリオ" panose="020B0604030504040204" pitchFamily="50" charset="-128"/>
              </a:rPr>
              <a:t>×</a:t>
            </a:r>
            <a:endParaRPr lang="ja-JP" altLang="en-US" sz="7200" b="1" dirty="0">
              <a:solidFill>
                <a:srgbClr val="FF5757"/>
              </a:solidFill>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323528" y="5661248"/>
            <a:ext cx="4032448" cy="369332"/>
          </a:xfrm>
          <a:prstGeom prst="rect">
            <a:avLst/>
          </a:prstGeom>
          <a:solidFill>
            <a:schemeClr val="tx1"/>
          </a:solidFill>
        </p:spPr>
        <p:txBody>
          <a:bodyPr wrap="square" rtlCol="0">
            <a:spAutoFit/>
          </a:bodyPr>
          <a:lstStyle/>
          <a:p>
            <a:r>
              <a:rPr lang="ja-JP" altLang="en-US" dirty="0">
                <a:solidFill>
                  <a:schemeClr val="bg1">
                    <a:lumMod val="85000"/>
                    <a:lumOff val="15000"/>
                  </a:schemeClr>
                </a:solidFill>
                <a:latin typeface="メイリオ" panose="020B0604030504040204" pitchFamily="50" charset="-128"/>
                <a:ea typeface="メイリオ" panose="020B0604030504040204" pitchFamily="50" charset="-128"/>
              </a:rPr>
              <a:t>少しでも、なんとかしてみよう！</a:t>
            </a:r>
            <a:endParaRPr kumimoji="1" lang="ja-JP" altLang="en-US" dirty="0">
              <a:solidFill>
                <a:schemeClr val="bg1">
                  <a:lumMod val="85000"/>
                  <a:lumOff val="15000"/>
                </a:schemeClr>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24" name="図 5"/>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3415" y="1755973"/>
            <a:ext cx="9447598" cy="7090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618" name="タイトル 1"/>
          <p:cNvSpPr>
            <a:spLocks noGrp="1"/>
          </p:cNvSpPr>
          <p:nvPr>
            <p:ph type="title"/>
          </p:nvPr>
        </p:nvSpPr>
        <p:spPr bwMode="auto">
          <a:xfrm>
            <a:off x="179388" y="404813"/>
            <a:ext cx="8856662" cy="587375"/>
          </a:xfrm>
        </p:spPr>
        <p:txBody>
          <a:bodyPr wrap="square" numCol="1" anchorCtr="0" compatLnSpc="1">
            <a:prstTxWarp prst="textNoShape">
              <a:avLst/>
            </a:prstTxWarp>
            <a:normAutofit fontScale="90000"/>
          </a:bodyPr>
          <a:lstStyle/>
          <a:p>
            <a:pPr eaLnBrk="1" hangingPunct="1"/>
            <a:r>
              <a:rPr lang="ja-JP" altLang="en-US" sz="3600">
                <a:effectLst/>
                <a:latin typeface="メイリオ" panose="020B0604030504040204" pitchFamily="50" charset="-128"/>
                <a:ea typeface="メイリオ" panose="020B0604030504040204" pitchFamily="50" charset="-128"/>
              </a:rPr>
              <a:t>１１　ＣＳＲ</a:t>
            </a:r>
            <a:r>
              <a:rPr lang="en-US" altLang="ja-JP" sz="3600">
                <a:effectLst/>
                <a:latin typeface="メイリオ" panose="020B0604030504040204" pitchFamily="50" charset="-128"/>
                <a:ea typeface="メイリオ" panose="020B0604030504040204" pitchFamily="50" charset="-128"/>
              </a:rPr>
              <a:t>(</a:t>
            </a:r>
            <a:r>
              <a:rPr lang="ja-JP" altLang="en-US" sz="3600">
                <a:effectLst/>
                <a:latin typeface="メイリオ" panose="020B0604030504040204" pitchFamily="50" charset="-128"/>
                <a:ea typeface="メイリオ" panose="020B0604030504040204" pitchFamily="50" charset="-128"/>
              </a:rPr>
              <a:t>企業の社会的責任</a:t>
            </a:r>
            <a:r>
              <a:rPr lang="en-US" altLang="ja-JP" sz="3600">
                <a:effectLst/>
                <a:latin typeface="メイリオ" panose="020B0604030504040204" pitchFamily="50" charset="-128"/>
                <a:ea typeface="メイリオ" panose="020B0604030504040204" pitchFamily="50" charset="-128"/>
              </a:rPr>
              <a:t>)</a:t>
            </a:r>
            <a:r>
              <a:rPr lang="ja-JP" altLang="en-US" sz="3600">
                <a:effectLst/>
                <a:latin typeface="メイリオ" panose="020B0604030504040204" pitchFamily="50" charset="-128"/>
                <a:ea typeface="メイリオ" panose="020B0604030504040204" pitchFamily="50" charset="-128"/>
              </a:rPr>
              <a:t>その１</a:t>
            </a:r>
          </a:p>
        </p:txBody>
      </p:sp>
      <p:sp>
        <p:nvSpPr>
          <p:cNvPr id="5" name="タイトル 1"/>
          <p:cNvSpPr txBox="1">
            <a:spLocks/>
          </p:cNvSpPr>
          <p:nvPr/>
        </p:nvSpPr>
        <p:spPr>
          <a:xfrm>
            <a:off x="908050" y="1341438"/>
            <a:ext cx="7543800" cy="4895850"/>
          </a:xfrm>
          <a:prstGeom prst="rect">
            <a:avLst/>
          </a:prstGeom>
        </p:spPr>
        <p:txBody>
          <a:bodyPr anchor="b"/>
          <a:lstStyle>
            <a:lvl1pPr algn="l" defTabSz="914400" rtl="0" eaLnBrk="1" latinLnBrk="0" hangingPunct="1">
              <a:spcBef>
                <a:spcPct val="0"/>
              </a:spcBef>
              <a:buNone/>
              <a:defRPr kumimoji="1"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pPr fontAlgn="auto">
              <a:spcAft>
                <a:spcPts val="0"/>
              </a:spcAft>
              <a:defRPr/>
            </a:pPr>
            <a:endParaRPr lang="ja-JP" altLang="en-US" sz="1800" dirty="0"/>
          </a:p>
        </p:txBody>
      </p:sp>
      <p:sp>
        <p:nvSpPr>
          <p:cNvPr id="111620" name="スライド番号プレースホルダ 4"/>
          <p:cNvSpPr>
            <a:spLocks noGrp="1"/>
          </p:cNvSpPr>
          <p:nvPr>
            <p:ph type="sldNum" sz="quarter" idx="12"/>
          </p:nvPr>
        </p:nvSpPr>
        <p:spPr bwMode="auto">
          <a:xfrm>
            <a:off x="8101013" y="6381750"/>
            <a:ext cx="1042987" cy="476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Palatino Linotype" panose="02040502050505030304" pitchFamily="18" charset="0"/>
                <a:ea typeface="HGS明朝E" panose="02020900000000000000" pitchFamily="18" charset="-128"/>
              </a:defRPr>
            </a:lvl1pPr>
            <a:lvl2pPr marL="742950" indent="-285750">
              <a:defRPr kumimoji="1">
                <a:solidFill>
                  <a:schemeClr val="tx1"/>
                </a:solidFill>
                <a:latin typeface="Palatino Linotype" panose="02040502050505030304" pitchFamily="18" charset="0"/>
                <a:ea typeface="HGS明朝E" panose="02020900000000000000" pitchFamily="18" charset="-128"/>
              </a:defRPr>
            </a:lvl2pPr>
            <a:lvl3pPr marL="1143000" indent="-228600">
              <a:defRPr kumimoji="1">
                <a:solidFill>
                  <a:schemeClr val="tx1"/>
                </a:solidFill>
                <a:latin typeface="Palatino Linotype" panose="02040502050505030304" pitchFamily="18" charset="0"/>
                <a:ea typeface="HGS明朝E" panose="02020900000000000000" pitchFamily="18" charset="-128"/>
              </a:defRPr>
            </a:lvl3pPr>
            <a:lvl4pPr marL="1600200" indent="-228600">
              <a:defRPr kumimoji="1">
                <a:solidFill>
                  <a:schemeClr val="tx1"/>
                </a:solidFill>
                <a:latin typeface="Palatino Linotype" panose="02040502050505030304" pitchFamily="18" charset="0"/>
                <a:ea typeface="HGS明朝E" panose="02020900000000000000" pitchFamily="18" charset="-128"/>
              </a:defRPr>
            </a:lvl4pPr>
            <a:lvl5pPr marL="2057400" indent="-228600">
              <a:defRPr kumimoji="1">
                <a:solidFill>
                  <a:schemeClr val="tx1"/>
                </a:solidFill>
                <a:latin typeface="Palatino Linotype" panose="02040502050505030304" pitchFamily="18" charset="0"/>
                <a:ea typeface="HGS明朝E" panose="02020900000000000000" pitchFamily="18" charset="-128"/>
              </a:defRPr>
            </a:lvl5pPr>
            <a:lvl6pPr marL="25146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6pPr>
            <a:lvl7pPr marL="29718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7pPr>
            <a:lvl8pPr marL="34290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8pPr>
            <a:lvl9pPr marL="38862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9pPr>
          </a:lstStyle>
          <a:p>
            <a:pPr algn="ctr"/>
            <a:fld id="{3A8C2B53-D3B0-443B-9E52-2DC1E1767523}" type="slidenum">
              <a:rPr lang="ja-JP" altLang="en-US" sz="2400"/>
              <a:pPr algn="ctr"/>
              <a:t>32</a:t>
            </a:fld>
            <a:endParaRPr lang="ja-JP" altLang="en-US" sz="2400"/>
          </a:p>
        </p:txBody>
      </p:sp>
      <p:sp>
        <p:nvSpPr>
          <p:cNvPr id="8" name="テキスト ボックス 7"/>
          <p:cNvSpPr txBox="1"/>
          <p:nvPr/>
        </p:nvSpPr>
        <p:spPr>
          <a:xfrm>
            <a:off x="0" y="1049338"/>
            <a:ext cx="6343650" cy="1076325"/>
          </a:xfrm>
          <a:prstGeom prst="rect">
            <a:avLst/>
          </a:prstGeom>
          <a:solidFill>
            <a:srgbClr val="FFC000"/>
          </a:solidFill>
          <a:ln>
            <a:noFill/>
          </a:ln>
        </p:spPr>
        <p:txBody>
          <a:bodyPr>
            <a:spAutoFit/>
          </a:bodyPr>
          <a:lstStyle/>
          <a:p>
            <a:pPr eaLnBrk="1" fontAlgn="auto" hangingPunct="1">
              <a:spcBef>
                <a:spcPts val="0"/>
              </a:spcBef>
              <a:spcAft>
                <a:spcPts val="0"/>
              </a:spcAft>
              <a:defRPr/>
            </a:pPr>
            <a:r>
              <a:rPr lang="ja-JP" altLang="en-US" sz="3200" dirty="0">
                <a:solidFill>
                  <a:srgbClr val="0070C0"/>
                </a:solidFill>
                <a:latin typeface="メイリオ" panose="020B0604030504040204" pitchFamily="50" charset="-128"/>
                <a:ea typeface="メイリオ" panose="020B0604030504040204" pitchFamily="50" charset="-128"/>
              </a:rPr>
              <a:t>３２年前から継続</a:t>
            </a:r>
            <a:endParaRPr lang="en-US" altLang="ja-JP" sz="3200" dirty="0">
              <a:solidFill>
                <a:srgbClr val="0070C0"/>
              </a:solidFill>
              <a:latin typeface="メイリオ" panose="020B0604030504040204" pitchFamily="50" charset="-128"/>
              <a:ea typeface="メイリオ" panose="020B0604030504040204" pitchFamily="50" charset="-128"/>
            </a:endParaRPr>
          </a:p>
          <a:p>
            <a:pPr eaLnBrk="1" fontAlgn="auto" hangingPunct="1">
              <a:spcBef>
                <a:spcPts val="0"/>
              </a:spcBef>
              <a:spcAft>
                <a:spcPts val="0"/>
              </a:spcAft>
              <a:defRPr/>
            </a:pPr>
            <a:r>
              <a:rPr lang="ja-JP" altLang="en-US" sz="3200" dirty="0">
                <a:solidFill>
                  <a:srgbClr val="0070C0"/>
                </a:solidFill>
                <a:latin typeface="メイリオ" panose="020B0604030504040204" pitchFamily="50" charset="-128"/>
                <a:ea typeface="メイリオ" panose="020B0604030504040204" pitchFamily="50" charset="-128"/>
              </a:rPr>
              <a:t>帯広市を緑と花で美しくする活動</a:t>
            </a:r>
          </a:p>
        </p:txBody>
      </p:sp>
      <p:pic>
        <p:nvPicPr>
          <p:cNvPr id="111623" name="図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00516" y="1024309"/>
            <a:ext cx="2163158" cy="5366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7" name="直線コネクタ 26"/>
          <p:cNvCxnSpPr/>
          <p:nvPr/>
        </p:nvCxnSpPr>
        <p:spPr>
          <a:xfrm>
            <a:off x="684213" y="6308725"/>
            <a:ext cx="799147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 name="グループ化 9"/>
          <p:cNvGrpSpPr/>
          <p:nvPr/>
        </p:nvGrpSpPr>
        <p:grpSpPr>
          <a:xfrm>
            <a:off x="171116" y="6367207"/>
            <a:ext cx="5776530" cy="380802"/>
            <a:chOff x="171116" y="6367207"/>
            <a:chExt cx="5776530" cy="380802"/>
          </a:xfrm>
        </p:grpSpPr>
        <p:sp>
          <p:nvSpPr>
            <p:cNvPr id="11" name="フッター プレースホルダ 24"/>
            <p:cNvSpPr txBox="1">
              <a:spLocks noChangeArrowheads="1"/>
            </p:cNvSpPr>
            <p:nvPr/>
          </p:nvSpPr>
          <p:spPr bwMode="auto">
            <a:xfrm>
              <a:off x="597757" y="6415804"/>
              <a:ext cx="5349889" cy="292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defRPr kumimoji="1">
                  <a:solidFill>
                    <a:schemeClr val="tx1"/>
                  </a:solidFill>
                  <a:latin typeface="Palatino Linotype" panose="02040502050505030304" pitchFamily="18" charset="0"/>
                  <a:ea typeface="HGS明朝E" panose="02020900000000000000" pitchFamily="18" charset="-128"/>
                </a:defRPr>
              </a:lvl1pPr>
              <a:lvl2pPr marL="742950" indent="-285750">
                <a:defRPr kumimoji="1">
                  <a:solidFill>
                    <a:schemeClr val="tx1"/>
                  </a:solidFill>
                  <a:latin typeface="Palatino Linotype" panose="02040502050505030304" pitchFamily="18" charset="0"/>
                  <a:ea typeface="HGS明朝E" panose="02020900000000000000" pitchFamily="18" charset="-128"/>
                </a:defRPr>
              </a:lvl2pPr>
              <a:lvl3pPr marL="1143000" indent="-228600">
                <a:defRPr kumimoji="1">
                  <a:solidFill>
                    <a:schemeClr val="tx1"/>
                  </a:solidFill>
                  <a:latin typeface="Palatino Linotype" panose="02040502050505030304" pitchFamily="18" charset="0"/>
                  <a:ea typeface="HGS明朝E" panose="02020900000000000000" pitchFamily="18" charset="-128"/>
                </a:defRPr>
              </a:lvl3pPr>
              <a:lvl4pPr marL="1600200" indent="-228600">
                <a:defRPr kumimoji="1">
                  <a:solidFill>
                    <a:schemeClr val="tx1"/>
                  </a:solidFill>
                  <a:latin typeface="Palatino Linotype" panose="02040502050505030304" pitchFamily="18" charset="0"/>
                  <a:ea typeface="HGS明朝E" panose="02020900000000000000" pitchFamily="18" charset="-128"/>
                </a:defRPr>
              </a:lvl4pPr>
              <a:lvl5pPr marL="2057400" indent="-228600">
                <a:defRPr kumimoji="1">
                  <a:solidFill>
                    <a:schemeClr val="tx1"/>
                  </a:solidFill>
                  <a:latin typeface="Palatino Linotype" panose="02040502050505030304" pitchFamily="18" charset="0"/>
                  <a:ea typeface="HGS明朝E" panose="02020900000000000000" pitchFamily="18" charset="-128"/>
                </a:defRPr>
              </a:lvl5pPr>
              <a:lvl6pPr marL="25146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6pPr>
              <a:lvl7pPr marL="29718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7pPr>
              <a:lvl8pPr marL="34290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8pPr>
              <a:lvl9pPr marL="3886200" indent="-228600" eaLnBrk="0" fontAlgn="base" hangingPunct="0">
                <a:spcBef>
                  <a:spcPct val="0"/>
                </a:spcBef>
                <a:spcAft>
                  <a:spcPct val="0"/>
                </a:spcAft>
                <a:defRPr kumimoji="1">
                  <a:solidFill>
                    <a:schemeClr val="tx1"/>
                  </a:solidFill>
                  <a:latin typeface="Palatino Linotype" panose="02040502050505030304" pitchFamily="18" charset="0"/>
                  <a:ea typeface="HGS明朝E" panose="02020900000000000000" pitchFamily="18" charset="-128"/>
                </a:defRPr>
              </a:lvl9pPr>
            </a:lstStyle>
            <a:p>
              <a:pPr eaLnBrk="1" hangingPunct="1"/>
              <a:r>
                <a:rPr lang="en-US" altLang="ja-JP" sz="1100" dirty="0">
                  <a:solidFill>
                    <a:schemeClr val="tx1">
                      <a:lumMod val="75000"/>
                    </a:schemeClr>
                  </a:solidFill>
                  <a:latin typeface="ＭＳ ゴシック" panose="020B0609070205080204" pitchFamily="49" charset="-128"/>
                  <a:ea typeface="ＭＳ ゴシック" panose="020B0609070205080204" pitchFamily="49" charset="-128"/>
                  <a:cs typeface="Tahoma" panose="020B0604030504040204" pitchFamily="34" charset="0"/>
                </a:rPr>
                <a:t>[201528-0925]</a:t>
              </a:r>
              <a:r>
                <a:rPr lang="ja-JP" altLang="en-US" sz="1100" dirty="0">
                  <a:solidFill>
                    <a:schemeClr val="tx1">
                      <a:lumMod val="75000"/>
                    </a:schemeClr>
                  </a:solidFill>
                  <a:latin typeface="ＭＳ ゴシック" panose="020B0609070205080204" pitchFamily="49" charset="-128"/>
                  <a:ea typeface="ＭＳ ゴシック" panose="020B0609070205080204" pitchFamily="49" charset="-128"/>
                  <a:cs typeface="Tahoma" panose="020B0604030504040204" pitchFamily="34" charset="0"/>
                </a:rPr>
                <a:t>一般国道３８号　帯広市　帯広舗装維持外一連工事／東光舗道</a:t>
              </a:r>
              <a:r>
                <a:rPr lang="en-US" altLang="ja-JP" sz="1100" dirty="0">
                  <a:solidFill>
                    <a:schemeClr val="tx1">
                      <a:lumMod val="75000"/>
                    </a:schemeClr>
                  </a:solidFill>
                  <a:latin typeface="ＭＳ ゴシック" panose="020B0609070205080204" pitchFamily="49" charset="-128"/>
                  <a:ea typeface="ＭＳ ゴシック" panose="020B0609070205080204" pitchFamily="49" charset="-128"/>
                  <a:cs typeface="Tahoma" panose="020B0604030504040204" pitchFamily="34" charset="0"/>
                </a:rPr>
                <a:t>(</a:t>
              </a:r>
              <a:r>
                <a:rPr lang="ja-JP" altLang="en-US" sz="1100" dirty="0">
                  <a:solidFill>
                    <a:schemeClr val="tx1">
                      <a:lumMod val="75000"/>
                    </a:schemeClr>
                  </a:solidFill>
                  <a:latin typeface="ＭＳ ゴシック" panose="020B0609070205080204" pitchFamily="49" charset="-128"/>
                  <a:ea typeface="ＭＳ ゴシック" panose="020B0609070205080204" pitchFamily="49" charset="-128"/>
                  <a:cs typeface="Tahoma" panose="020B0604030504040204" pitchFamily="34" charset="0"/>
                </a:rPr>
                <a:t>株</a:t>
              </a:r>
              <a:r>
                <a:rPr lang="en-US" altLang="ja-JP" sz="1100" dirty="0">
                  <a:solidFill>
                    <a:schemeClr val="tx1">
                      <a:lumMod val="75000"/>
                    </a:schemeClr>
                  </a:solidFill>
                  <a:latin typeface="ＭＳ ゴシック" panose="020B0609070205080204" pitchFamily="49" charset="-128"/>
                  <a:ea typeface="ＭＳ ゴシック" panose="020B0609070205080204" pitchFamily="49" charset="-128"/>
                  <a:cs typeface="Tahoma" panose="020B0604030504040204" pitchFamily="34" charset="0"/>
                </a:rPr>
                <a:t>)</a:t>
              </a:r>
            </a:p>
          </p:txBody>
        </p:sp>
        <p:pic>
          <p:nvPicPr>
            <p:cNvPr id="12" name="Picture 2" descr="C:\Users\nakayama-m22ab\Desktop\logo_tohko_x256.gif"/>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71116" y="6367207"/>
              <a:ext cx="404503" cy="380802"/>
            </a:xfrm>
            <a:prstGeom prst="rect">
              <a:avLst/>
            </a:prstGeom>
            <a:noFill/>
          </p:spPr>
        </p:pic>
      </p:grpSp>
      <p:sp>
        <p:nvSpPr>
          <p:cNvPr id="13" name="テキスト ボックス 12"/>
          <p:cNvSpPr txBox="1"/>
          <p:nvPr/>
        </p:nvSpPr>
        <p:spPr>
          <a:xfrm>
            <a:off x="217955" y="2298064"/>
            <a:ext cx="1547664" cy="1369606"/>
          </a:xfrm>
          <a:prstGeom prst="rect">
            <a:avLst/>
          </a:prstGeom>
          <a:solidFill>
            <a:schemeClr val="tx1">
              <a:alpha val="40000"/>
            </a:schemeClr>
          </a:solidFill>
        </p:spPr>
        <p:txBody>
          <a:bodyPr wrap="square" rtlCol="0">
            <a:spAutoFit/>
          </a:bodyPr>
          <a:lstStyle/>
          <a:p>
            <a:pPr algn="ctr"/>
            <a:r>
              <a:rPr kumimoji="1" lang="ja-JP" altLang="en-US" sz="7200" b="1" dirty="0">
                <a:solidFill>
                  <a:srgbClr val="FF5757"/>
                </a:solidFill>
                <a:latin typeface="メイリオ" panose="020B0604030504040204" pitchFamily="50" charset="-128"/>
                <a:ea typeface="メイリオ" panose="020B0604030504040204" pitchFamily="50" charset="-128"/>
              </a:rPr>
              <a:t>△</a:t>
            </a:r>
            <a:endParaRPr kumimoji="1" lang="en-US" altLang="ja-JP" sz="7200" b="1" dirty="0">
              <a:solidFill>
                <a:srgbClr val="FF5757"/>
              </a:solidFill>
              <a:latin typeface="メイリオ" panose="020B0604030504040204" pitchFamily="50" charset="-128"/>
              <a:ea typeface="メイリオ" panose="020B0604030504040204" pitchFamily="50" charset="-128"/>
            </a:endParaRPr>
          </a:p>
          <a:p>
            <a:pPr algn="ctr"/>
            <a:r>
              <a:rPr lang="ja-JP" altLang="en-US" sz="1100" dirty="0">
                <a:solidFill>
                  <a:srgbClr val="FF5757"/>
                </a:solidFill>
                <a:latin typeface="メイリオ" panose="020B0604030504040204" pitchFamily="50" charset="-128"/>
                <a:ea typeface="メイリオ" panose="020B0604030504040204" pitchFamily="50" charset="-128"/>
              </a:rPr>
              <a:t>さっきよりはまし</a:t>
            </a:r>
            <a:endParaRPr kumimoji="1" lang="ja-JP" altLang="en-US" sz="1100" dirty="0">
              <a:solidFill>
                <a:srgbClr val="FF5757"/>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講習会の写真の撮り方！</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33</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251520" y="2996952"/>
            <a:ext cx="8640960" cy="400110"/>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けっこう難しい！　かなり難しい！</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251520" y="3573016"/>
            <a:ext cx="8640960" cy="276999"/>
          </a:xfrm>
          <a:prstGeom prst="rect">
            <a:avLst/>
          </a:prstGeom>
          <a:noFill/>
        </p:spPr>
        <p:txBody>
          <a:bodyPr wrap="square" rtlCol="0">
            <a:spAutoFit/>
          </a:bodyPr>
          <a:lstStyle/>
          <a:p>
            <a:pPr algn="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10.107.236.85\11_share_fullcon\11-700_library\11-767_photograph-07_講習会と検査状況など\20141007_cpds写真の撮り方講習会_橋本講師\20141007_130649.jpg"/>
          <p:cNvPicPr>
            <a:picLocks noChangeAspect="1" noChangeArrowheads="1"/>
          </p:cNvPicPr>
          <p:nvPr/>
        </p:nvPicPr>
        <p:blipFill>
          <a:blip r:embed="rId3" cstate="print"/>
          <a:srcRect/>
          <a:stretch>
            <a:fillRect/>
          </a:stretch>
        </p:blipFill>
        <p:spPr bwMode="auto">
          <a:xfrm>
            <a:off x="0" y="1700594"/>
            <a:ext cx="6876256" cy="5157405"/>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講習会の写真の撮り方！</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34</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1052736"/>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lang="en-US" altLang="ja-JP" sz="7200" b="1" dirty="0">
                <a:solidFill>
                  <a:srgbClr val="FF5757"/>
                </a:solidFill>
                <a:latin typeface="メイリオ" panose="020B0604030504040204" pitchFamily="50" charset="-128"/>
                <a:ea typeface="メイリオ" panose="020B0604030504040204" pitchFamily="50" charset="-128"/>
              </a:rPr>
              <a:t>×</a:t>
            </a:r>
            <a:endParaRPr lang="ja-JP" altLang="en-US" sz="7200" b="1" dirty="0">
              <a:solidFill>
                <a:srgbClr val="FF5757"/>
              </a:solidFill>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4788024" y="1772816"/>
            <a:ext cx="4355976" cy="1323439"/>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天井の蛍光灯</a:t>
            </a:r>
            <a:endParaRPr lang="en-US" altLang="ja-JP" sz="2000" dirty="0">
              <a:latin typeface="メイリオ" panose="020B0604030504040204" pitchFamily="50" charset="-128"/>
              <a:ea typeface="メイリオ" panose="020B0604030504040204" pitchFamily="50" charset="-128"/>
            </a:endParaRPr>
          </a:p>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右手のスカスカ感</a:t>
            </a:r>
            <a:endParaRPr lang="en-US" altLang="ja-JP" sz="2000" dirty="0">
              <a:latin typeface="メイリオ" panose="020B0604030504040204" pitchFamily="50" charset="-128"/>
              <a:ea typeface="メイリオ" panose="020B0604030504040204" pitchFamily="50" charset="-128"/>
            </a:endParaRPr>
          </a:p>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ブラインドの白飛び</a:t>
            </a:r>
            <a:endParaRPr lang="en-US" altLang="ja-JP" sz="2000" dirty="0">
              <a:latin typeface="メイリオ" panose="020B0604030504040204" pitchFamily="50" charset="-128"/>
              <a:ea typeface="メイリオ" panose="020B0604030504040204" pitchFamily="50" charset="-128"/>
            </a:endParaRPr>
          </a:p>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横断幕が低い</a:t>
            </a:r>
            <a:endParaRPr lang="en-US" altLang="ja-JP" sz="2000" dirty="0">
              <a:latin typeface="メイリオ" panose="020B0604030504040204" pitchFamily="50" charset="-128"/>
              <a:ea typeface="メイリオ" panose="020B0604030504040204" pitchFamily="50" charset="-128"/>
            </a:endParaRPr>
          </a:p>
        </p:txBody>
      </p:sp>
      <p:sp>
        <p:nvSpPr>
          <p:cNvPr id="15" name="正方形/長方形 14"/>
          <p:cNvSpPr/>
          <p:nvPr/>
        </p:nvSpPr>
        <p:spPr>
          <a:xfrm>
            <a:off x="899592" y="3429000"/>
            <a:ext cx="5256584" cy="2736304"/>
          </a:xfrm>
          <a:prstGeom prst="rect">
            <a:avLst/>
          </a:pr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1743075"/>
            <a:ext cx="8305800" cy="5114925"/>
          </a:xfrm>
          <a:prstGeom prst="rect">
            <a:avLst/>
          </a:prstGeom>
          <a:noFill/>
          <a:ln w="9525">
            <a:noFill/>
            <a:miter lim="800000"/>
            <a:headEnd/>
            <a:tailEnd/>
          </a:ln>
        </p:spPr>
      </p:pic>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講習会の写真の撮り方！</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35</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1052736"/>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p:cNvSpPr txBox="1"/>
          <p:nvPr/>
        </p:nvSpPr>
        <p:spPr>
          <a:xfrm>
            <a:off x="0" y="1772816"/>
            <a:ext cx="1547664" cy="1369606"/>
          </a:xfrm>
          <a:prstGeom prst="rect">
            <a:avLst/>
          </a:prstGeom>
          <a:solidFill>
            <a:schemeClr val="tx1">
              <a:alpha val="40000"/>
            </a:schemeClr>
          </a:solidFill>
        </p:spPr>
        <p:txBody>
          <a:bodyPr wrap="square" rtlCol="0">
            <a:spAutoFit/>
          </a:bodyPr>
          <a:lstStyle/>
          <a:p>
            <a:pPr algn="ctr"/>
            <a:r>
              <a:rPr kumimoji="1" lang="ja-JP" altLang="en-US" sz="7200" b="1" dirty="0">
                <a:solidFill>
                  <a:srgbClr val="FF5757"/>
                </a:solidFill>
                <a:latin typeface="メイリオ" panose="020B0604030504040204" pitchFamily="50" charset="-128"/>
                <a:ea typeface="メイリオ" panose="020B0604030504040204" pitchFamily="50" charset="-128"/>
              </a:rPr>
              <a:t>△</a:t>
            </a:r>
            <a:endParaRPr kumimoji="1" lang="en-US" altLang="ja-JP" sz="7200" b="1" dirty="0">
              <a:solidFill>
                <a:srgbClr val="FF5757"/>
              </a:solidFill>
              <a:latin typeface="メイリオ" panose="020B0604030504040204" pitchFamily="50" charset="-128"/>
              <a:ea typeface="メイリオ" panose="020B0604030504040204" pitchFamily="50" charset="-128"/>
            </a:endParaRPr>
          </a:p>
          <a:p>
            <a:pPr algn="ctr"/>
            <a:r>
              <a:rPr lang="ja-JP" altLang="en-US" sz="1100" dirty="0">
                <a:solidFill>
                  <a:srgbClr val="FF5757"/>
                </a:solidFill>
                <a:latin typeface="メイリオ" panose="020B0604030504040204" pitchFamily="50" charset="-128"/>
                <a:ea typeface="メイリオ" panose="020B0604030504040204" pitchFamily="50" charset="-128"/>
              </a:rPr>
              <a:t>さっきよりはまし</a:t>
            </a:r>
            <a:endParaRPr kumimoji="1" lang="ja-JP" altLang="en-US" sz="1100" dirty="0">
              <a:solidFill>
                <a:srgbClr val="FF5757"/>
              </a:solidFill>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4788024" y="4437112"/>
            <a:ext cx="4355976" cy="707886"/>
          </a:xfrm>
          <a:prstGeom prst="rect">
            <a:avLst/>
          </a:prstGeom>
          <a:noFill/>
        </p:spPr>
        <p:txBody>
          <a:bodyPr wrap="square" rtlCol="0">
            <a:spAutoFit/>
          </a:bodyPr>
          <a:lstStyle/>
          <a:p>
            <a:pPr algn="r"/>
            <a:r>
              <a:rPr lang="ja-JP" altLang="en-US" sz="2000" b="1"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天上の蛍光灯はカット</a:t>
            </a:r>
            <a:endParaRPr lang="en-US" altLang="ja-JP" sz="2000" dirty="0">
              <a:latin typeface="メイリオ" panose="020B0604030504040204" pitchFamily="50" charset="-128"/>
              <a:ea typeface="メイリオ" panose="020B0604030504040204" pitchFamily="50" charset="-128"/>
            </a:endParaRPr>
          </a:p>
          <a:p>
            <a:pPr algn="r"/>
            <a:r>
              <a:rPr lang="ja-JP" altLang="en-US" sz="2000" b="1"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端部をカット</a:t>
            </a:r>
            <a:endParaRPr lang="en-US" altLang="ja-JP"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bp1.basepage.com/mblog/6362/6362202282015062212314201.jpg"/>
          <p:cNvPicPr>
            <a:picLocks noChangeAspect="1" noChangeArrowheads="1"/>
          </p:cNvPicPr>
          <p:nvPr/>
        </p:nvPicPr>
        <p:blipFill>
          <a:blip r:embed="rId3" cstate="print"/>
          <a:srcRect/>
          <a:stretch>
            <a:fillRect/>
          </a:stretch>
        </p:blipFill>
        <p:spPr bwMode="auto">
          <a:xfrm>
            <a:off x="0" y="1772816"/>
            <a:ext cx="7627776" cy="5085184"/>
          </a:xfrm>
          <a:prstGeom prst="rect">
            <a:avLst/>
          </a:prstGeom>
          <a:noFill/>
        </p:spPr>
      </p:pic>
      <p:sp>
        <p:nvSpPr>
          <p:cNvPr id="2" name="タイトル 1"/>
          <p:cNvSpPr>
            <a:spLocks noGrp="1"/>
          </p:cNvSpPr>
          <p:nvPr>
            <p:ph type="title"/>
          </p:nvPr>
        </p:nvSpPr>
        <p:spPr>
          <a:xfrm>
            <a:off x="0" y="0"/>
            <a:ext cx="8229600" cy="1268760"/>
          </a:xfrm>
        </p:spPr>
        <p:txBody>
          <a:bodyPr>
            <a:noAutofit/>
          </a:bodyPr>
          <a:lstStyle/>
          <a:p>
            <a:r>
              <a:rPr lang="ja-JP" altLang="en-US" sz="3200" dirty="0">
                <a:latin typeface="メイリオ" panose="020B0604030504040204" pitchFamily="50" charset="-128"/>
                <a:ea typeface="メイリオ" panose="020B0604030504040204" pitchFamily="50" charset="-128"/>
              </a:rPr>
              <a:t>講師のアップ写真は、かっこよく　</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シンボリックなスライドで！！</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36</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134076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2483768" y="6237312"/>
            <a:ext cx="5544616" cy="646331"/>
          </a:xfrm>
          <a:prstGeom prst="rect">
            <a:avLst/>
          </a:prstGeom>
          <a:solidFill>
            <a:schemeClr val="tx1"/>
          </a:solidFill>
        </p:spPr>
        <p:txBody>
          <a:bodyPr wrap="square" rtlCol="0">
            <a:spAutoFit/>
          </a:bodyPr>
          <a:lstStyle/>
          <a:p>
            <a:r>
              <a:rPr kumimoji="1" lang="ja-JP" altLang="en-US" b="1" dirty="0">
                <a:solidFill>
                  <a:srgbClr val="00B0F0"/>
                </a:solidFill>
                <a:latin typeface="メイリオ" panose="020B0604030504040204" pitchFamily="50" charset="-128"/>
                <a:ea typeface="メイリオ" panose="020B0604030504040204" pitchFamily="50" charset="-128"/>
              </a:rPr>
              <a:t>○</a:t>
            </a:r>
            <a:r>
              <a:rPr kumimoji="1" lang="ja-JP" altLang="en-US" dirty="0">
                <a:solidFill>
                  <a:schemeClr val="bg1">
                    <a:lumMod val="85000"/>
                    <a:lumOff val="15000"/>
                  </a:schemeClr>
                </a:solidFill>
                <a:latin typeface="メイリオ" panose="020B0604030504040204" pitchFamily="50" charset="-128"/>
                <a:ea typeface="メイリオ" panose="020B0604030504040204" pitchFamily="50" charset="-128"/>
              </a:rPr>
              <a:t>知り合いなら思いっきり注文をつけて</a:t>
            </a:r>
            <a:endParaRPr kumimoji="1" lang="en-US" altLang="ja-JP" dirty="0">
              <a:solidFill>
                <a:schemeClr val="bg1">
                  <a:lumMod val="85000"/>
                  <a:lumOff val="15000"/>
                </a:schemeClr>
              </a:solidFill>
              <a:latin typeface="メイリオ" panose="020B0604030504040204" pitchFamily="50" charset="-128"/>
              <a:ea typeface="メイリオ" panose="020B0604030504040204" pitchFamily="50" charset="-128"/>
            </a:endParaRPr>
          </a:p>
          <a:p>
            <a:r>
              <a:rPr kumimoji="1" lang="ja-JP" altLang="en-US" dirty="0">
                <a:solidFill>
                  <a:schemeClr val="bg1">
                    <a:lumMod val="85000"/>
                    <a:lumOff val="15000"/>
                  </a:schemeClr>
                </a:solidFill>
                <a:latin typeface="メイリオ" panose="020B0604030504040204" pitchFamily="50" charset="-128"/>
                <a:ea typeface="メイリオ" panose="020B0604030504040204" pitchFamily="50" charset="-128"/>
              </a:rPr>
              <a:t>カメリハで撮ってしまう！</a:t>
            </a: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6" name="テキスト ボックス 15"/>
          <p:cNvSpPr txBox="1"/>
          <p:nvPr/>
        </p:nvSpPr>
        <p:spPr>
          <a:xfrm>
            <a:off x="8100392" y="-1015663"/>
            <a:ext cx="4355976" cy="1015663"/>
          </a:xfrm>
          <a:prstGeom prst="rect">
            <a:avLst/>
          </a:prstGeom>
          <a:noFill/>
        </p:spPr>
        <p:txBody>
          <a:bodyPr wrap="square" rtlCol="0">
            <a:spAutoFit/>
          </a:bodyPr>
          <a:lstStyle/>
          <a:p>
            <a:pPr algn="r"/>
            <a:r>
              <a:rPr lang="ja-JP" altLang="en-US" sz="2000" dirty="0">
                <a:latin typeface="HG創英角ｺﾞｼｯｸUB" pitchFamily="49" charset="-128"/>
                <a:ea typeface="HG創英角ｺﾞｼｯｸUB" pitchFamily="49" charset="-128"/>
              </a:rPr>
              <a:t>講師のアップ写真は、</a:t>
            </a:r>
            <a:endParaRPr lang="en-US" altLang="ja-JP" sz="2000" dirty="0">
              <a:latin typeface="HG創英角ｺﾞｼｯｸUB" pitchFamily="49" charset="-128"/>
              <a:ea typeface="HG創英角ｺﾞｼｯｸUB" pitchFamily="49" charset="-128"/>
            </a:endParaRPr>
          </a:p>
          <a:p>
            <a:pPr algn="r"/>
            <a:r>
              <a:rPr lang="ja-JP" altLang="en-US" sz="2000" dirty="0">
                <a:latin typeface="HG創英角ｺﾞｼｯｸUB" pitchFamily="49" charset="-128"/>
                <a:ea typeface="HG創英角ｺﾞｼｯｸUB" pitchFamily="49" charset="-128"/>
              </a:rPr>
              <a:t>かっこよく　</a:t>
            </a:r>
            <a:endParaRPr lang="en-US" altLang="ja-JP" sz="2000" dirty="0">
              <a:latin typeface="HG創英角ｺﾞｼｯｸUB" pitchFamily="49" charset="-128"/>
              <a:ea typeface="HG創英角ｺﾞｼｯｸUB" pitchFamily="49" charset="-128"/>
            </a:endParaRPr>
          </a:p>
          <a:p>
            <a:pPr algn="r"/>
            <a:r>
              <a:rPr lang="ja-JP" altLang="en-US" sz="2000" dirty="0">
                <a:latin typeface="HG創英角ｺﾞｼｯｸUB" pitchFamily="49" charset="-128"/>
                <a:ea typeface="HG創英角ｺﾞｼｯｸUB" pitchFamily="49" charset="-128"/>
              </a:rPr>
              <a:t>シンボリックなスライドで！</a:t>
            </a:r>
            <a:endParaRPr lang="en-US" altLang="ja-JP" sz="2000" dirty="0">
              <a:latin typeface="HG創英角ｺﾞｼｯｸUB" pitchFamily="49" charset="-128"/>
              <a:ea typeface="HG創英角ｺﾞｼｯｸUB" pitchFamily="49" charset="-128"/>
            </a:endParaRPr>
          </a:p>
        </p:txBody>
      </p:sp>
      <p:pic>
        <p:nvPicPr>
          <p:cNvPr id="34818" name="Picture 2" descr="http://urado.dousetsu.com/131_donguri/20150706_event/20150706_100211.jpg"/>
          <p:cNvPicPr>
            <a:picLocks noChangeAspect="1" noChangeArrowheads="1"/>
          </p:cNvPicPr>
          <p:nvPr/>
        </p:nvPicPr>
        <p:blipFill>
          <a:blip r:embed="rId4" cstate="print"/>
          <a:srcRect/>
          <a:stretch>
            <a:fillRect/>
          </a:stretch>
        </p:blipFill>
        <p:spPr bwMode="auto">
          <a:xfrm>
            <a:off x="9540552" y="836712"/>
            <a:ext cx="2714625" cy="2028826"/>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イベント写真どう撮る\20151022_141818.jpg"/>
          <p:cNvPicPr>
            <a:picLocks noChangeAspect="1" noChangeArrowheads="1"/>
          </p:cNvPicPr>
          <p:nvPr/>
        </p:nvPicPr>
        <p:blipFill>
          <a:blip r:embed="rId3" cstate="print"/>
          <a:srcRect/>
          <a:stretch>
            <a:fillRect/>
          </a:stretch>
        </p:blipFill>
        <p:spPr bwMode="auto">
          <a:xfrm>
            <a:off x="-1476672" y="1745771"/>
            <a:ext cx="9145017" cy="6096678"/>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講習会の写真の撮り方！</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37</a:t>
            </a:fld>
            <a:endParaRPr kumimoji="1" lang="ja-JP" altLang="en-US" sz="2400" dirty="0">
              <a:latin typeface="メイリオ" panose="020B0604030504040204" pitchFamily="50" charset="-128"/>
              <a:ea typeface="メイリオ" panose="020B0604030504040204" pitchFamily="50" charset="-128"/>
            </a:endParaRPr>
          </a:p>
        </p:txBody>
      </p:sp>
      <p:grpSp>
        <p:nvGrpSpPr>
          <p:cNvPr id="3" name="グループ化 7"/>
          <p:cNvGrpSpPr/>
          <p:nvPr/>
        </p:nvGrpSpPr>
        <p:grpSpPr>
          <a:xfrm>
            <a:off x="7740352" y="188641"/>
            <a:ext cx="1214264" cy="450606"/>
            <a:chOff x="7740352" y="188641"/>
            <a:chExt cx="1214264" cy="450606"/>
          </a:xfrm>
        </p:grpSpPr>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11" name="Picture 3" descr="C:\Users\nakayama-m22ab\Desktop\donguri_logo_ver5_x256.gif"/>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740352" y="188641"/>
              <a:ext cx="1214264" cy="450606"/>
            </a:xfrm>
            <a:prstGeom prst="rect">
              <a:avLst/>
            </a:prstGeom>
            <a:noFill/>
          </p:spPr>
        </p:pic>
      </p:gr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323528" y="6090903"/>
            <a:ext cx="2232248" cy="923330"/>
          </a:xfrm>
          <a:prstGeom prst="rect">
            <a:avLst/>
          </a:prstGeom>
          <a:solidFill>
            <a:schemeClr val="tx1"/>
          </a:solidFill>
        </p:spPr>
        <p:txBody>
          <a:bodyPr wrap="square" rtlCol="0">
            <a:spAutoFit/>
          </a:bodyPr>
          <a:lstStyle/>
          <a:p>
            <a:r>
              <a:rPr lang="ja-JP" altLang="en-US" dirty="0">
                <a:solidFill>
                  <a:schemeClr val="bg1">
                    <a:lumMod val="50000"/>
                    <a:lumOff val="50000"/>
                  </a:schemeClr>
                </a:solidFill>
                <a:latin typeface="メイリオ" panose="020B0604030504040204" pitchFamily="50" charset="-128"/>
                <a:ea typeface="メイリオ" panose="020B0604030504040204" pitchFamily="50" charset="-128"/>
              </a:rPr>
              <a:t>このアングル</a:t>
            </a:r>
            <a:endParaRPr lang="en-US" altLang="ja-JP" dirty="0">
              <a:solidFill>
                <a:schemeClr val="bg1">
                  <a:lumMod val="50000"/>
                  <a:lumOff val="50000"/>
                </a:schemeClr>
              </a:solidFill>
              <a:latin typeface="メイリオ" panose="020B0604030504040204" pitchFamily="50" charset="-128"/>
              <a:ea typeface="メイリオ" panose="020B0604030504040204" pitchFamily="50" charset="-128"/>
            </a:endParaRPr>
          </a:p>
          <a:p>
            <a:r>
              <a:rPr lang="ja-JP" altLang="en-US" dirty="0">
                <a:solidFill>
                  <a:schemeClr val="bg1">
                    <a:lumMod val="50000"/>
                    <a:lumOff val="50000"/>
                  </a:schemeClr>
                </a:solidFill>
                <a:latin typeface="メイリオ" panose="020B0604030504040204" pitchFamily="50" charset="-128"/>
                <a:ea typeface="メイリオ" panose="020B0604030504040204" pitchFamily="50" charset="-128"/>
              </a:rPr>
              <a:t>一枚は撮っておく。</a:t>
            </a:r>
            <a:endParaRPr kumimoji="1" lang="ja-JP" altLang="en-US" dirty="0">
              <a:solidFill>
                <a:schemeClr val="bg1">
                  <a:lumMod val="50000"/>
                  <a:lumOff val="50000"/>
                </a:schemeClr>
              </a:solidFill>
              <a:latin typeface="メイリオ" panose="020B0604030504040204" pitchFamily="50" charset="-128"/>
              <a:ea typeface="メイリオ" panose="020B0604030504040204" pitchFamily="50" charset="-128"/>
            </a:endParaRP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6" name="テキスト ボックス 15"/>
          <p:cNvSpPr txBox="1"/>
          <p:nvPr/>
        </p:nvSpPr>
        <p:spPr>
          <a:xfrm>
            <a:off x="4986808" y="3639482"/>
            <a:ext cx="4572000" cy="400110"/>
          </a:xfrm>
          <a:prstGeom prst="rect">
            <a:avLst/>
          </a:prstGeom>
          <a:solidFill>
            <a:schemeClr val="bg2">
              <a:alpha val="50000"/>
            </a:schemeClr>
          </a:solidFill>
        </p:spPr>
        <p:txBody>
          <a:bodyPr wrap="square" rtlCol="0">
            <a:spAutoFit/>
          </a:bodyPr>
          <a:lstStyle/>
          <a:p>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空席はＮＧ！特に前列はだめ。</a:t>
            </a:r>
            <a:endParaRPr lang="en-US" altLang="ja-JP" sz="2000"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5004048" y="4057907"/>
            <a:ext cx="4572000" cy="400110"/>
          </a:xfrm>
          <a:prstGeom prst="rect">
            <a:avLst/>
          </a:prstGeom>
          <a:solidFill>
            <a:schemeClr val="bg2">
              <a:alpha val="49000"/>
            </a:schemeClr>
          </a:solidFill>
        </p:spPr>
        <p:txBody>
          <a:bodyPr wrap="square" rtlCol="0">
            <a:spAutoFit/>
          </a:bodyPr>
          <a:lstStyle/>
          <a:p>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配線類がノイズ</a:t>
            </a:r>
            <a:endParaRPr lang="en-US" altLang="ja-JP"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10.107.236.85\11_share_fullcon\11-700_library\11-767_photograph-07_講習会と検査状況など\20141007_cpds写真の撮り方講習会_橋本講師\20141007_131929.jpg"/>
          <p:cNvPicPr>
            <a:picLocks noChangeAspect="1" noChangeArrowheads="1"/>
          </p:cNvPicPr>
          <p:nvPr/>
        </p:nvPicPr>
        <p:blipFill>
          <a:blip r:embed="rId3" cstate="print"/>
          <a:srcRect/>
          <a:stretch>
            <a:fillRect/>
          </a:stretch>
        </p:blipFill>
        <p:spPr bwMode="auto">
          <a:xfrm>
            <a:off x="-1" y="1772816"/>
            <a:ext cx="6779965" cy="5085184"/>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講習会の写真の撮り方！</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38</a:t>
            </a:fld>
            <a:endParaRPr kumimoji="1" lang="ja-JP" altLang="en-US" sz="2400" dirty="0">
              <a:latin typeface="メイリオ" panose="020B0604030504040204" pitchFamily="50" charset="-128"/>
              <a:ea typeface="メイリオ" panose="020B0604030504040204" pitchFamily="50" charset="-128"/>
            </a:endParaRPr>
          </a:p>
        </p:txBody>
      </p:sp>
      <p:grpSp>
        <p:nvGrpSpPr>
          <p:cNvPr id="3" name="グループ化 7"/>
          <p:cNvGrpSpPr/>
          <p:nvPr/>
        </p:nvGrpSpPr>
        <p:grpSpPr>
          <a:xfrm>
            <a:off x="7740352" y="188641"/>
            <a:ext cx="1214264" cy="450606"/>
            <a:chOff x="7740352" y="188641"/>
            <a:chExt cx="1214264" cy="450606"/>
          </a:xfrm>
        </p:grpSpPr>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pic>
          <p:nvPicPr>
            <p:cNvPr id="11" name="Picture 3" descr="C:\Users\nakayama-m22ab\Desktop\donguri_logo_ver5_x256.gif"/>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740352" y="188641"/>
              <a:ext cx="1214264" cy="450606"/>
            </a:xfrm>
            <a:prstGeom prst="rect">
              <a:avLst/>
            </a:prstGeom>
            <a:noFill/>
          </p:spPr>
        </p:pic>
      </p:gr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en-US" altLang="ja-JP" sz="7200" b="1" dirty="0">
                <a:solidFill>
                  <a:srgbClr val="FF5757"/>
                </a:solidFill>
                <a:latin typeface="メイリオ" panose="020B0604030504040204" pitchFamily="50" charset="-128"/>
                <a:ea typeface="メイリオ" panose="020B0604030504040204" pitchFamily="50" charset="-128"/>
              </a:rPr>
              <a:t>×</a:t>
            </a:r>
            <a:endParaRPr kumimoji="1" lang="ja-JP" altLang="en-US" sz="7200" b="1" dirty="0">
              <a:solidFill>
                <a:srgbClr val="FF5757"/>
              </a:solidFill>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3923928" y="1318156"/>
            <a:ext cx="4896544" cy="1015663"/>
          </a:xfrm>
          <a:prstGeom prst="rect">
            <a:avLst/>
          </a:prstGeom>
          <a:noFill/>
        </p:spPr>
        <p:txBody>
          <a:bodyPr wrap="square" rtlCol="0">
            <a:spAutoFit/>
          </a:bodyPr>
          <a:lstStyle/>
          <a:p>
            <a:r>
              <a:rPr lang="en-US" altLang="ja-JP" sz="2000" dirty="0">
                <a:solidFill>
                  <a:srgbClr val="FF5757"/>
                </a:solidFill>
                <a:latin typeface="メイリオ" panose="020B0604030504040204" pitchFamily="50" charset="-128"/>
                <a:ea typeface="メイリオ" panose="020B0604030504040204" pitchFamily="50" charset="-128"/>
              </a:rPr>
              <a:t> ×</a:t>
            </a:r>
            <a:r>
              <a:rPr lang="ja-JP" altLang="en-US" sz="2000" dirty="0">
                <a:latin typeface="メイリオ" panose="020B0604030504040204" pitchFamily="50" charset="-128"/>
                <a:ea typeface="メイリオ" panose="020B0604030504040204" pitchFamily="50" charset="-128"/>
              </a:rPr>
              <a:t>講師が常に立つタイプか、座ってずっとやるタイプか、先に把握しておくことも大事です。</a:t>
            </a:r>
            <a:endParaRPr lang="en-US" altLang="ja-JP"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6" descr="C:\Users\hkdmlit_user\AppData\Local\Microsoft\Windows\Temporary Internet Files\Content.Word\20140110_123305.jpg"/>
          <p:cNvPicPr>
            <a:picLocks noChangeAspect="1" noChangeArrowheads="1"/>
          </p:cNvPicPr>
          <p:nvPr/>
        </p:nvPicPr>
        <p:blipFill>
          <a:blip r:embed="rId3" cstate="print"/>
          <a:srcRect/>
          <a:stretch>
            <a:fillRect/>
          </a:stretch>
        </p:blipFill>
        <p:spPr bwMode="auto">
          <a:xfrm>
            <a:off x="0" y="1788094"/>
            <a:ext cx="8028384" cy="5069906"/>
          </a:xfrm>
          <a:prstGeom prst="rect">
            <a:avLst/>
          </a:prstGeom>
          <a:noFill/>
          <a:ln w="9525">
            <a:noFill/>
            <a:miter lim="800000"/>
            <a:headEnd/>
            <a:tailEnd/>
          </a:ln>
        </p:spPr>
      </p:pic>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講習会の写真の撮り方！</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39</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8326289" y="-829197"/>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a:t>
            </a:r>
            <a:endParaRPr kumimoji="1" lang="ja-JP" altLang="en-US" sz="1400" dirty="0">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11268744" y="5877272"/>
            <a:ext cx="5544616" cy="369332"/>
          </a:xfrm>
          <a:prstGeom prst="rect">
            <a:avLst/>
          </a:prstGeom>
          <a:solidFill>
            <a:schemeClr val="tx1"/>
          </a:solidFill>
        </p:spPr>
        <p:txBody>
          <a:bodyPr wrap="square" rtlCol="0">
            <a:spAutoFit/>
          </a:bodyPr>
          <a:lstStyle/>
          <a:p>
            <a:r>
              <a:rPr lang="ja-JP" altLang="en-US" dirty="0">
                <a:solidFill>
                  <a:schemeClr val="bg1">
                    <a:lumMod val="50000"/>
                    <a:lumOff val="50000"/>
                  </a:schemeClr>
                </a:solidFill>
              </a:rPr>
              <a:t>新聞記事は、工事品質の第三者による証明と同じ</a:t>
            </a:r>
            <a:endParaRPr kumimoji="1" lang="ja-JP" altLang="en-US" dirty="0">
              <a:solidFill>
                <a:schemeClr val="bg1">
                  <a:lumMod val="50000"/>
                  <a:lumOff val="50000"/>
                </a:schemeClr>
              </a:solidFill>
            </a:endParaRP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5" name="テキスト ボックス 14"/>
          <p:cNvSpPr txBox="1"/>
          <p:nvPr/>
        </p:nvSpPr>
        <p:spPr>
          <a:xfrm>
            <a:off x="5076056" y="1305294"/>
            <a:ext cx="4896544" cy="400110"/>
          </a:xfrm>
          <a:prstGeom prst="rect">
            <a:avLst/>
          </a:prstGeom>
          <a:noFill/>
        </p:spPr>
        <p:txBody>
          <a:bodyPr wrap="square" rtlCol="0">
            <a:spAutoFit/>
          </a:bodyPr>
          <a:lstStyle/>
          <a:p>
            <a:r>
              <a:rPr lang="en-US" altLang="ja-JP" sz="2000" dirty="0">
                <a:solidFill>
                  <a:srgbClr val="FF5757"/>
                </a:solidFill>
                <a:latin typeface="HGP創英角ｺﾞｼｯｸUB" panose="020B0900000000000000" pitchFamily="50" charset="-128"/>
                <a:ea typeface="HGP創英角ｺﾞｼｯｸUB" panose="020B0900000000000000" pitchFamily="50" charset="-128"/>
              </a:rPr>
              <a:t> ×</a:t>
            </a:r>
            <a:r>
              <a:rPr lang="ja-JP" altLang="en-US" sz="2000" dirty="0">
                <a:latin typeface="HGP創英角ｺﾞｼｯｸUB" panose="020B0900000000000000" pitchFamily="50" charset="-128"/>
                <a:ea typeface="HGP創英角ｺﾞｼｯｸUB" panose="020B0900000000000000" pitchFamily="50" charset="-128"/>
              </a:rPr>
              <a:t>講師は、明るい服装の方がよい。</a:t>
            </a:r>
            <a:endParaRPr lang="en-US" altLang="ja-JP" sz="2000" dirty="0">
              <a:latin typeface="HG創英角ｺﾞｼｯｸUB" pitchFamily="49" charset="-128"/>
              <a:ea typeface="HG創英角ｺﾞｼｯｸUB" pitchFamily="49"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工事写真とイベント写真の大きな違い</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4</a:t>
            </a:fld>
            <a:endParaRPr kumimoji="1" lang="ja-JP" altLang="en-US" sz="2400" dirty="0"/>
          </a:p>
        </p:txBody>
      </p:sp>
      <p:sp>
        <p:nvSpPr>
          <p:cNvPr id="31" name="テキスト ボックス 30"/>
          <p:cNvSpPr txBox="1"/>
          <p:nvPr/>
        </p:nvSpPr>
        <p:spPr>
          <a:xfrm>
            <a:off x="251520" y="2996952"/>
            <a:ext cx="8640960" cy="400110"/>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工事写真の撮り方とイベント写真の撮り方を一緒に考えていませんか？</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40</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3"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撮影タイミングは、ＭＣが作る。</a:t>
            </a:r>
          </a:p>
        </p:txBody>
      </p:sp>
      <p:sp>
        <p:nvSpPr>
          <p:cNvPr id="9" name="テキスト ボックス 8"/>
          <p:cNvSpPr txBox="1"/>
          <p:nvPr/>
        </p:nvSpPr>
        <p:spPr>
          <a:xfrm>
            <a:off x="94006" y="1858192"/>
            <a:ext cx="9036496" cy="400110"/>
          </a:xfrm>
          <a:prstGeom prst="rect">
            <a:avLst/>
          </a:prstGeom>
          <a:noFill/>
        </p:spPr>
        <p:txBody>
          <a:bodyPr wrap="square" rtlCol="0">
            <a:spAutoFit/>
          </a:bodyPr>
          <a:lstStyle/>
          <a:p>
            <a:pPr algn="r"/>
            <a:r>
              <a:rPr lang="en-US" altLang="ja-JP" sz="2000" dirty="0">
                <a:latin typeface="メイリオ" panose="020B0604030504040204" pitchFamily="50" charset="-128"/>
                <a:ea typeface="メイリオ" panose="020B0604030504040204" pitchFamily="50" charset="-128"/>
              </a:rPr>
              <a:t>MC</a:t>
            </a:r>
            <a:r>
              <a:rPr lang="ja-JP" altLang="en-US" sz="2000" dirty="0">
                <a:latin typeface="メイリオ" panose="020B0604030504040204" pitchFamily="50" charset="-128"/>
                <a:ea typeface="メイリオ" panose="020B0604030504040204" pitchFamily="50" charset="-128"/>
              </a:rPr>
              <a:t>は、会場の事前確認をすべし！</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2" name="正方形/長方形 1"/>
          <p:cNvSpPr/>
          <p:nvPr/>
        </p:nvSpPr>
        <p:spPr>
          <a:xfrm>
            <a:off x="2319897" y="1393854"/>
            <a:ext cx="6804248" cy="400110"/>
          </a:xfrm>
          <a:prstGeom prst="rect">
            <a:avLst/>
          </a:prstGeom>
        </p:spPr>
        <p:txBody>
          <a:bodyPr wrap="square">
            <a:spAutoFit/>
          </a:bodyPr>
          <a:lstStyle/>
          <a:p>
            <a:pPr algn="r"/>
            <a:r>
              <a:rPr lang="ja-JP" altLang="en-US" sz="2000" dirty="0">
                <a:latin typeface="メイリオ" panose="020B0604030504040204" pitchFamily="50" charset="-128"/>
                <a:ea typeface="メイリオ" panose="020B0604030504040204" pitchFamily="50" charset="-128"/>
              </a:rPr>
              <a:t>撮影のベストタイミングは、ＭＣが作るもの！</a:t>
            </a:r>
          </a:p>
        </p:txBody>
      </p:sp>
      <p:sp>
        <p:nvSpPr>
          <p:cNvPr id="12" name="正方形/長方形 11"/>
          <p:cNvSpPr/>
          <p:nvPr/>
        </p:nvSpPr>
        <p:spPr>
          <a:xfrm>
            <a:off x="4041487" y="2793628"/>
            <a:ext cx="5082658" cy="400110"/>
          </a:xfrm>
          <a:prstGeom prst="rect">
            <a:avLst/>
          </a:prstGeom>
        </p:spPr>
        <p:txBody>
          <a:bodyPr wrap="square">
            <a:spAutoFit/>
          </a:bodyPr>
          <a:lstStyle/>
          <a:p>
            <a:pPr algn="r"/>
            <a:r>
              <a:rPr lang="ja-JP" altLang="en-US" sz="2000" dirty="0">
                <a:latin typeface="メイリオ" panose="020B0604030504040204" pitchFamily="50" charset="-128"/>
                <a:ea typeface="メイリオ" panose="020B0604030504040204" pitchFamily="50" charset="-128"/>
              </a:rPr>
              <a:t>視線を集めるテクニック！</a:t>
            </a:r>
          </a:p>
        </p:txBody>
      </p:sp>
      <p:sp>
        <p:nvSpPr>
          <p:cNvPr id="14" name="正方形/長方形 13"/>
          <p:cNvSpPr/>
          <p:nvPr/>
        </p:nvSpPr>
        <p:spPr>
          <a:xfrm>
            <a:off x="3694406" y="2329290"/>
            <a:ext cx="5436096" cy="400110"/>
          </a:xfrm>
          <a:prstGeom prst="rect">
            <a:avLst/>
          </a:prstGeom>
        </p:spPr>
        <p:txBody>
          <a:bodyPr wrap="square">
            <a:spAutoFit/>
          </a:bodyPr>
          <a:lstStyle/>
          <a:p>
            <a:pPr algn="r"/>
            <a:r>
              <a:rPr lang="ja-JP" altLang="en-US" sz="2000" dirty="0">
                <a:latin typeface="メイリオ" panose="020B0604030504040204" pitchFamily="50" charset="-128"/>
                <a:ea typeface="メイリオ" panose="020B0604030504040204" pitchFamily="50" charset="-128"/>
              </a:rPr>
              <a:t>大道具、小道具を活用して雰囲気を出す！</a:t>
            </a:r>
          </a:p>
        </p:txBody>
      </p:sp>
      <p:sp>
        <p:nvSpPr>
          <p:cNvPr id="16" name="正方形/長方形 15"/>
          <p:cNvSpPr/>
          <p:nvPr/>
        </p:nvSpPr>
        <p:spPr>
          <a:xfrm>
            <a:off x="4047844" y="3257966"/>
            <a:ext cx="5082658" cy="400110"/>
          </a:xfrm>
          <a:prstGeom prst="rect">
            <a:avLst/>
          </a:prstGeom>
        </p:spPr>
        <p:txBody>
          <a:bodyPr wrap="square">
            <a:spAutoFit/>
          </a:bodyPr>
          <a:lstStyle/>
          <a:p>
            <a:pPr algn="r"/>
            <a:r>
              <a:rPr lang="ja-JP" altLang="en-US" sz="2000" dirty="0">
                <a:latin typeface="メイリオ" panose="020B0604030504040204" pitchFamily="50" charset="-128"/>
                <a:ea typeface="メイリオ" panose="020B0604030504040204" pitchFamily="50" charset="-128"/>
              </a:rPr>
              <a:t>シンクロのテクニック！</a:t>
            </a:r>
          </a:p>
        </p:txBody>
      </p:sp>
      <p:sp>
        <p:nvSpPr>
          <p:cNvPr id="17" name="正方形/長方形 16"/>
          <p:cNvSpPr/>
          <p:nvPr/>
        </p:nvSpPr>
        <p:spPr>
          <a:xfrm>
            <a:off x="4041487" y="3701171"/>
            <a:ext cx="5082658" cy="400110"/>
          </a:xfrm>
          <a:prstGeom prst="rect">
            <a:avLst/>
          </a:prstGeom>
        </p:spPr>
        <p:txBody>
          <a:bodyPr wrap="square">
            <a:spAutoFit/>
          </a:bodyPr>
          <a:lstStyle/>
          <a:p>
            <a:pPr algn="r"/>
            <a:r>
              <a:rPr lang="ja-JP" altLang="en-US" sz="2000" dirty="0">
                <a:latin typeface="メイリオ" panose="020B0604030504040204" pitchFamily="50" charset="-128"/>
                <a:ea typeface="メイリオ" panose="020B0604030504040204" pitchFamily="50" charset="-128"/>
              </a:rPr>
              <a:t>立ち位置の誘導！</a:t>
            </a:r>
          </a:p>
        </p:txBody>
      </p:sp>
      <p:sp>
        <p:nvSpPr>
          <p:cNvPr id="18" name="正方形/長方形 17"/>
          <p:cNvSpPr/>
          <p:nvPr/>
        </p:nvSpPr>
        <p:spPr>
          <a:xfrm>
            <a:off x="4061342" y="4152385"/>
            <a:ext cx="5082658" cy="400110"/>
          </a:xfrm>
          <a:prstGeom prst="rect">
            <a:avLst/>
          </a:prstGeom>
        </p:spPr>
        <p:txBody>
          <a:bodyPr wrap="square">
            <a:spAutoFit/>
          </a:bodyPr>
          <a:lstStyle/>
          <a:p>
            <a:pPr algn="r"/>
            <a:r>
              <a:rPr lang="ja-JP" altLang="en-US" sz="2000" dirty="0">
                <a:latin typeface="メイリオ" panose="020B0604030504040204" pitchFamily="50" charset="-128"/>
                <a:ea typeface="メイリオ" panose="020B0604030504040204" pitchFamily="50" charset="-128"/>
              </a:rPr>
              <a:t>「図と地」を考える！</a:t>
            </a:r>
          </a:p>
        </p:txBody>
      </p:sp>
      <p:sp>
        <p:nvSpPr>
          <p:cNvPr id="4" name="正方形/長方形 3"/>
          <p:cNvSpPr/>
          <p:nvPr/>
        </p:nvSpPr>
        <p:spPr>
          <a:xfrm>
            <a:off x="4480137" y="4623483"/>
            <a:ext cx="4644008" cy="400110"/>
          </a:xfrm>
          <a:prstGeom prst="rect">
            <a:avLst/>
          </a:prstGeom>
        </p:spPr>
        <p:txBody>
          <a:bodyPr wrap="square">
            <a:spAutoFit/>
          </a:bodyPr>
          <a:lstStyle/>
          <a:p>
            <a:pPr algn="r"/>
            <a:r>
              <a:rPr lang="ja-JP" altLang="en-US" sz="2000" dirty="0">
                <a:latin typeface="メイリオ" panose="020B0604030504040204" pitchFamily="50" charset="-128"/>
                <a:ea typeface="メイリオ" panose="020B0604030504040204" pitchFamily="50" charset="-128"/>
              </a:rPr>
              <a:t>集合写真の号令でポージングさせる！</a:t>
            </a:r>
          </a:p>
        </p:txBody>
      </p:sp>
      <p:sp>
        <p:nvSpPr>
          <p:cNvPr id="20" name="タイトル 1"/>
          <p:cNvSpPr txBox="1">
            <a:spLocks/>
          </p:cNvSpPr>
          <p:nvPr/>
        </p:nvSpPr>
        <p:spPr>
          <a:xfrm>
            <a:off x="876491" y="5524266"/>
            <a:ext cx="8247654" cy="349376"/>
          </a:xfrm>
          <a:prstGeom prst="rect">
            <a:avLst/>
          </a:prstGeom>
        </p:spPr>
        <p:txBody>
          <a:bodyPr vert="horz" lIns="45720" rIns="45720" anchor="ctr">
            <a:noAutofit/>
          </a:bodyPr>
          <a:lstStyle>
            <a:lvl1pPr algn="l" rtl="0" eaLnBrk="1" latinLnBrk="0" hangingPunct="1">
              <a:spcBef>
                <a:spcPct val="0"/>
              </a:spcBef>
              <a:buNone/>
              <a:defRPr kumimoji="1" sz="4600" kern="1200">
                <a:solidFill>
                  <a:schemeClr val="tx1"/>
                </a:solidFill>
                <a:latin typeface="+mj-lt"/>
                <a:ea typeface="+mj-ea"/>
                <a:cs typeface="+mj-cs"/>
              </a:defRPr>
            </a:lvl1pPr>
          </a:lstStyle>
          <a:p>
            <a:pPr algn="r"/>
            <a:r>
              <a:rPr lang="ja-JP" altLang="en-US" sz="2000" dirty="0">
                <a:latin typeface="メイリオ" panose="020B0604030504040204" pitchFamily="50" charset="-128"/>
                <a:ea typeface="メイリオ" panose="020B0604030504040204" pitchFamily="50" charset="-128"/>
              </a:rPr>
              <a:t>子供と同じ目線の高さに！ </a:t>
            </a:r>
            <a:endParaRPr lang="ja-JP" altLang="en-US" sz="1200" dirty="0">
              <a:solidFill>
                <a:schemeClr val="tx1">
                  <a:lumMod val="95000"/>
                </a:schemeClr>
              </a:solidFill>
              <a:latin typeface="メイリオ" panose="020B0604030504040204" pitchFamily="50" charset="-128"/>
              <a:ea typeface="メイリオ" panose="020B0604030504040204" pitchFamily="50" charset="-128"/>
            </a:endParaRPr>
          </a:p>
        </p:txBody>
      </p:sp>
      <p:sp>
        <p:nvSpPr>
          <p:cNvPr id="21" name="タイトル 1"/>
          <p:cNvSpPr txBox="1">
            <a:spLocks/>
          </p:cNvSpPr>
          <p:nvPr/>
        </p:nvSpPr>
        <p:spPr>
          <a:xfrm>
            <a:off x="876491" y="5087821"/>
            <a:ext cx="8247654" cy="349376"/>
          </a:xfrm>
          <a:prstGeom prst="rect">
            <a:avLst/>
          </a:prstGeom>
        </p:spPr>
        <p:txBody>
          <a:bodyPr vert="horz" lIns="45720" rIns="45720" anchor="ctr">
            <a:noAutofit/>
          </a:bodyPr>
          <a:lstStyle>
            <a:lvl1pPr algn="l" rtl="0" eaLnBrk="1" latinLnBrk="0" hangingPunct="1">
              <a:spcBef>
                <a:spcPct val="0"/>
              </a:spcBef>
              <a:buNone/>
              <a:defRPr kumimoji="1" sz="4600" kern="1200">
                <a:solidFill>
                  <a:schemeClr val="tx1"/>
                </a:solidFill>
                <a:latin typeface="+mj-lt"/>
                <a:ea typeface="+mj-ea"/>
                <a:cs typeface="+mj-cs"/>
              </a:defRPr>
            </a:lvl1pPr>
          </a:lstStyle>
          <a:p>
            <a:pPr algn="r"/>
            <a:r>
              <a:rPr lang="ja-JP" altLang="en-US" sz="2000" dirty="0">
                <a:latin typeface="メイリオ" panose="020B0604030504040204" pitchFamily="50" charset="-128"/>
                <a:ea typeface="メイリオ" panose="020B0604030504040204" pitchFamily="50" charset="-128"/>
              </a:rPr>
              <a:t>カメラマンと事前の打合わせ！ </a:t>
            </a:r>
            <a:endParaRPr lang="ja-JP" altLang="en-US" sz="1200" dirty="0">
              <a:solidFill>
                <a:schemeClr val="tx1">
                  <a:lumMod val="95000"/>
                </a:schemeClr>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144000" cy="1484784"/>
          </a:xfrm>
        </p:spPr>
        <p:txBody>
          <a:bodyPr>
            <a:noAutofit/>
          </a:bodyPr>
          <a:lstStyle/>
          <a:p>
            <a:r>
              <a:rPr kumimoji="1" lang="ja-JP" altLang="en-US" sz="2800" b="0" dirty="0">
                <a:effectLst/>
                <a:latin typeface="メイリオ" panose="020B0604030504040204" pitchFamily="50" charset="-128"/>
                <a:ea typeface="メイリオ" panose="020B0604030504040204" pitchFamily="50" charset="-128"/>
              </a:rPr>
              <a:t>イベント撮影のベストタイミングは、ＭＣが作るもの。</a:t>
            </a:r>
            <a:br>
              <a:rPr kumimoji="1" lang="en-US" altLang="ja-JP" sz="2800" b="0" dirty="0">
                <a:effectLst/>
                <a:latin typeface="メイリオ" panose="020B0604030504040204" pitchFamily="50" charset="-128"/>
                <a:ea typeface="メイリオ" panose="020B0604030504040204" pitchFamily="50" charset="-128"/>
              </a:rPr>
            </a:br>
            <a:r>
              <a:rPr lang="ja-JP" altLang="en-US" sz="2800" dirty="0">
                <a:latin typeface="メイリオ" panose="020B0604030504040204" pitchFamily="50" charset="-128"/>
                <a:ea typeface="メイリオ" panose="020B0604030504040204" pitchFamily="50" charset="-128"/>
              </a:rPr>
              <a:t>カメラマンが奔走してタイミングを掴むものでは無い。</a:t>
            </a:r>
            <a:endParaRPr kumimoji="1" lang="ja-JP" altLang="en-US" sz="28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41</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251520" y="2996952"/>
            <a:ext cx="8640960" cy="523220"/>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撮影の場を作るのはＭＣの役目！</a:t>
            </a:r>
            <a:r>
              <a:rPr lang="ja-JP" altLang="en-US" sz="1600" dirty="0">
                <a:latin typeface="メイリオ" panose="020B0604030504040204" pitchFamily="50" charset="-128"/>
                <a:ea typeface="メイリオ" panose="020B0604030504040204" pitchFamily="50" charset="-128"/>
              </a:rPr>
              <a:t>　</a:t>
            </a:r>
            <a:endParaRPr kumimoji="1" lang="ja-JP" altLang="en-US"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251520" y="3888630"/>
            <a:ext cx="8640960" cy="954107"/>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こどもたちを楽しませるのでは無い。</a:t>
            </a:r>
            <a:endParaRPr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カメラを通して一般市民を楽しませる！</a:t>
            </a:r>
            <a:r>
              <a:rPr lang="ja-JP" altLang="en-US" sz="1600" dirty="0">
                <a:latin typeface="メイリオ" panose="020B0604030504040204" pitchFamily="50" charset="-128"/>
                <a:ea typeface="メイリオ" panose="020B0604030504040204" pitchFamily="50" charset="-128"/>
              </a:rPr>
              <a:t>　</a:t>
            </a:r>
            <a:endParaRPr kumimoji="1" lang="ja-JP" altLang="en-US"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en-US" altLang="ja-JP" sz="3200" dirty="0">
                <a:latin typeface="HGP創英角ｺﾞｼｯｸUB" panose="020B0900000000000000" pitchFamily="50" charset="-128"/>
                <a:ea typeface="HGP創英角ｺﾞｼｯｸUB" panose="020B0900000000000000" pitchFamily="50" charset="-128"/>
              </a:rPr>
              <a:t>Good</a:t>
            </a:r>
            <a:r>
              <a:rPr lang="ja-JP" altLang="en-US" sz="3200" dirty="0">
                <a:latin typeface="HGP創英角ｺﾞｼｯｸUB" panose="020B0900000000000000" pitchFamily="50" charset="-128"/>
                <a:ea typeface="HGP創英角ｺﾞｼｯｸUB" panose="020B0900000000000000" pitchFamily="50" charset="-128"/>
              </a:rPr>
              <a:t>！</a:t>
            </a:r>
            <a:endParaRPr kumimoji="1" lang="ja-JP" altLang="en-US" sz="3200" b="0" dirty="0">
              <a:effectLst/>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42</a:t>
            </a:fld>
            <a:endParaRPr kumimoji="1" lang="ja-JP" altLang="en-US" sz="2400" dirty="0"/>
          </a:p>
        </p:txBody>
      </p:sp>
      <p:pic>
        <p:nvPicPr>
          <p:cNvPr id="4098" name="Picture 2" descr="https://bp1.basepage.com/mblog/8246/8246205512017041817173801.JPG"/>
          <p:cNvPicPr>
            <a:picLocks noChangeAspect="1" noChangeArrowheads="1"/>
          </p:cNvPicPr>
          <p:nvPr/>
        </p:nvPicPr>
        <p:blipFill>
          <a:blip r:embed="rId3" cstate="print"/>
          <a:srcRect/>
          <a:stretch>
            <a:fillRect/>
          </a:stretch>
        </p:blipFill>
        <p:spPr bwMode="auto">
          <a:xfrm>
            <a:off x="-1010235" y="0"/>
            <a:ext cx="10154235" cy="6858000"/>
          </a:xfrm>
          <a:prstGeom prst="rect">
            <a:avLst/>
          </a:prstGeom>
          <a:noFill/>
        </p:spPr>
      </p:pic>
    </p:spTree>
    <p:extLst>
      <p:ext uri="{BB962C8B-B14F-4D97-AF65-F5344CB8AC3E}">
        <p14:creationId xmlns:p14="http://schemas.microsoft.com/office/powerpoint/2010/main" val="4151146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http://urado.dousetsu.com/131_donguri/20150914_event/20150914_120000.jpg"/>
          <p:cNvPicPr>
            <a:picLocks noChangeAspect="1" noChangeArrowheads="1"/>
          </p:cNvPicPr>
          <p:nvPr/>
        </p:nvPicPr>
        <p:blipFill>
          <a:blip r:embed="rId3" cstate="print"/>
          <a:srcRect/>
          <a:stretch>
            <a:fillRect/>
          </a:stretch>
        </p:blipFill>
        <p:spPr bwMode="auto">
          <a:xfrm>
            <a:off x="-1" y="1772816"/>
            <a:ext cx="7627771" cy="5085184"/>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3200" dirty="0">
                <a:latin typeface="メイリオ" panose="020B0604030504040204" pitchFamily="50" charset="-128"/>
                <a:ea typeface="メイリオ" panose="020B0604030504040204" pitchFamily="50" charset="-128"/>
              </a:rPr>
            </a:br>
            <a:r>
              <a:rPr kumimoji="1" lang="ja-JP" altLang="en-US" sz="3200" b="0" dirty="0">
                <a:effectLst/>
                <a:latin typeface="メイリオ" panose="020B0604030504040204" pitchFamily="50" charset="-128"/>
                <a:ea typeface="メイリオ" panose="020B0604030504040204" pitchFamily="50" charset="-128"/>
              </a:rPr>
              <a:t>会場の事前確認をすべし！</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43</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313655" y="1041896"/>
            <a:ext cx="8830343" cy="400110"/>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自分がカメラマンになった気持ちで考えてみる。</a:t>
            </a:r>
            <a:endParaRPr kumimoji="1" lang="ja-JP" altLang="en-US" sz="1400"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4" name="正方形/長方形 13"/>
          <p:cNvSpPr/>
          <p:nvPr/>
        </p:nvSpPr>
        <p:spPr>
          <a:xfrm>
            <a:off x="899592" y="2204864"/>
            <a:ext cx="6696744" cy="4176464"/>
          </a:xfrm>
          <a:prstGeom prst="rect">
            <a:avLst/>
          </a:prstGeom>
          <a:noFill/>
          <a:ln w="317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2654986" y="1587422"/>
            <a:ext cx="6489013"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水たまりは何とかしておく！</a:t>
            </a:r>
            <a:endParaRPr lang="en-US" altLang="ja-JP" sz="2000" dirty="0">
              <a:latin typeface="メイリオ" panose="020B0604030504040204" pitchFamily="50" charset="-128"/>
              <a:ea typeface="メイリオ"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20" name="Picture 4" descr="http://urado.dousetsu.com/131_donguri/20150702_event/20150702_1036361.jpg"/>
          <p:cNvPicPr>
            <a:picLocks noChangeAspect="1" noChangeArrowheads="1"/>
          </p:cNvPicPr>
          <p:nvPr/>
        </p:nvPicPr>
        <p:blipFill>
          <a:blip r:embed="rId3" cstate="print"/>
          <a:srcRect/>
          <a:stretch>
            <a:fillRect/>
          </a:stretch>
        </p:blipFill>
        <p:spPr bwMode="auto">
          <a:xfrm>
            <a:off x="0" y="1772816"/>
            <a:ext cx="7668344" cy="5112232"/>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大道具、小道具を活用して雰囲気を出す！</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44</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7861685" y="-727197"/>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503040" y="908720"/>
            <a:ext cx="8640960" cy="276999"/>
          </a:xfrm>
          <a:prstGeom prst="rect">
            <a:avLst/>
          </a:prstGeom>
          <a:noFill/>
        </p:spPr>
        <p:txBody>
          <a:bodyPr wrap="square" rtlCol="0">
            <a:spAutoFit/>
          </a:bodyPr>
          <a:lstStyle/>
          <a:p>
            <a:pPr algn="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lang="ja-JP" altLang="en-US" sz="7200" b="1" dirty="0">
                <a:solidFill>
                  <a:srgbClr val="00B0F0"/>
                </a:solidFill>
                <a:latin typeface="メイリオ" panose="020B0604030504040204" pitchFamily="50" charset="-128"/>
                <a:ea typeface="メイリオ" panose="020B0604030504040204" pitchFamily="50" charset="-128"/>
              </a:rPr>
              <a:t>○</a:t>
            </a:r>
            <a:endParaRPr kumimoji="1" lang="ja-JP" altLang="en-US" sz="7200" b="1" dirty="0">
              <a:solidFill>
                <a:srgbClr val="00B0F0"/>
              </a:solidFill>
              <a:latin typeface="メイリオ" panose="020B0604030504040204" pitchFamily="50" charset="-128"/>
              <a:ea typeface="メイリオ" panose="020B0604030504040204" pitchFamily="50" charset="-128"/>
            </a:endParaRPr>
          </a:p>
        </p:txBody>
      </p:sp>
      <p:sp>
        <p:nvSpPr>
          <p:cNvPr id="15" name="正方形/長方形 14"/>
          <p:cNvSpPr/>
          <p:nvPr/>
        </p:nvSpPr>
        <p:spPr>
          <a:xfrm>
            <a:off x="4427984" y="1700808"/>
            <a:ext cx="4716016" cy="707886"/>
          </a:xfrm>
          <a:prstGeom prst="rect">
            <a:avLst/>
          </a:prstGeom>
        </p:spPr>
        <p:txBody>
          <a:bodyPr wrap="square">
            <a:spAutoFit/>
          </a:bodyPr>
          <a:lstStyle/>
          <a:p>
            <a:pPr algn="r"/>
            <a:r>
              <a:rPr lang="ja-JP" altLang="en-US" sz="2000"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大道具黒板＝教室のイメージ！</a:t>
            </a:r>
            <a:endParaRPr lang="en-US" altLang="ja-JP" sz="2000" dirty="0">
              <a:latin typeface="メイリオ" panose="020B0604030504040204" pitchFamily="50" charset="-128"/>
              <a:ea typeface="メイリオ" panose="020B0604030504040204" pitchFamily="50" charset="-128"/>
            </a:endParaRPr>
          </a:p>
          <a:p>
            <a:pPr algn="r"/>
            <a:r>
              <a:rPr lang="ja-JP" altLang="en-US" sz="2000" dirty="0">
                <a:latin typeface="メイリオ" panose="020B0604030504040204" pitchFamily="50" charset="-128"/>
                <a:ea typeface="メイリオ" panose="020B0604030504040204" pitchFamily="50" charset="-128"/>
              </a:rPr>
              <a:t>学校なのが容易に想像できる。</a:t>
            </a:r>
          </a:p>
        </p:txBody>
      </p:sp>
      <p:sp>
        <p:nvSpPr>
          <p:cNvPr id="16" name="テキスト ボックス 15"/>
          <p:cNvSpPr txBox="1"/>
          <p:nvPr/>
        </p:nvSpPr>
        <p:spPr>
          <a:xfrm>
            <a:off x="2771800" y="1268760"/>
            <a:ext cx="6372200"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次は、小道具に橙色の黒板消しも入れておこう！</a:t>
            </a:r>
            <a:endParaRPr lang="en-US" altLang="ja-JP"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1800" dirty="0">
                <a:latin typeface="メイリオ" panose="020B0604030504040204" pitchFamily="50" charset="-128"/>
                <a:ea typeface="メイリオ" panose="020B0604030504040204" pitchFamily="50" charset="-128"/>
              </a:rPr>
            </a:br>
            <a:r>
              <a:rPr kumimoji="1" lang="ja-JP" altLang="en-US" sz="3200" b="0" dirty="0">
                <a:effectLst/>
                <a:latin typeface="メイリオ" panose="020B0604030504040204" pitchFamily="50" charset="-128"/>
                <a:ea typeface="メイリオ" panose="020B0604030504040204" pitchFamily="50" charset="-128"/>
              </a:rPr>
              <a:t>こどもたちをコントロールする！</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45</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29862" y="1098262"/>
            <a:ext cx="9114138" cy="400110"/>
          </a:xfrm>
          <a:prstGeom prst="rect">
            <a:avLst/>
          </a:prstGeom>
          <a:noFill/>
        </p:spPr>
        <p:txBody>
          <a:bodyPr wrap="square" rtlCol="0">
            <a:spAutoFit/>
          </a:bodyPr>
          <a:lstStyle/>
          <a:p>
            <a:pPr algn="r"/>
            <a:r>
              <a:rPr lang="en-US" altLang="ja-JP" sz="2000" dirty="0">
                <a:latin typeface="メイリオ" panose="020B0604030504040204" pitchFamily="50" charset="-128"/>
                <a:ea typeface="メイリオ" panose="020B0604030504040204" pitchFamily="50" charset="-128"/>
              </a:rPr>
              <a:t>MC</a:t>
            </a:r>
            <a:r>
              <a:rPr lang="ja-JP" altLang="en-US" sz="2000" dirty="0">
                <a:latin typeface="メイリオ" panose="020B0604030504040204" pitchFamily="50" charset="-128"/>
                <a:ea typeface="メイリオ" panose="020B0604030504040204" pitchFamily="50" charset="-128"/>
              </a:rPr>
              <a:t>と子どもたちの意思疎通を感じる！</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pic>
        <p:nvPicPr>
          <p:cNvPr id="20482" name="Picture 2" descr="http://urado.dousetsu.com/131_donguri/20150914_event/DSCF1057.jpg"/>
          <p:cNvPicPr>
            <a:picLocks noChangeAspect="1" noChangeArrowheads="1"/>
          </p:cNvPicPr>
          <p:nvPr/>
        </p:nvPicPr>
        <p:blipFill>
          <a:blip r:embed="rId3" cstate="print"/>
          <a:srcRect/>
          <a:stretch>
            <a:fillRect/>
          </a:stretch>
        </p:blipFill>
        <p:spPr bwMode="auto">
          <a:xfrm>
            <a:off x="0" y="1772816"/>
            <a:ext cx="7668342" cy="5085322"/>
          </a:xfrm>
          <a:prstGeom prst="rect">
            <a:avLst/>
          </a:prstGeom>
          <a:noFill/>
        </p:spPr>
      </p:pic>
      <p:sp>
        <p:nvSpPr>
          <p:cNvPr id="12" name="テキスト ボックス 11"/>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4" name="テキスト ボックス 13"/>
          <p:cNvSpPr txBox="1"/>
          <p:nvPr/>
        </p:nvSpPr>
        <p:spPr>
          <a:xfrm>
            <a:off x="1979712" y="6282271"/>
            <a:ext cx="5544616" cy="369332"/>
          </a:xfrm>
          <a:prstGeom prst="rect">
            <a:avLst/>
          </a:prstGeom>
          <a:solidFill>
            <a:schemeClr val="tx1"/>
          </a:solidFill>
        </p:spPr>
        <p:txBody>
          <a:bodyPr wrap="square" rtlCol="0">
            <a:spAutoFit/>
          </a:bodyPr>
          <a:lstStyle/>
          <a:p>
            <a:r>
              <a:rPr lang="en-US" altLang="ja-JP" dirty="0">
                <a:solidFill>
                  <a:schemeClr val="bg1">
                    <a:lumMod val="95000"/>
                    <a:lumOff val="5000"/>
                  </a:schemeClr>
                </a:solidFill>
                <a:latin typeface="メイリオ" panose="020B0604030504040204" pitchFamily="50" charset="-128"/>
                <a:ea typeface="メイリオ" panose="020B0604030504040204" pitchFamily="50" charset="-128"/>
              </a:rPr>
              <a:t>Q</a:t>
            </a:r>
            <a:r>
              <a:rPr lang="ja-JP" altLang="en-US" dirty="0" err="1">
                <a:solidFill>
                  <a:schemeClr val="bg1">
                    <a:lumMod val="95000"/>
                    <a:lumOff val="5000"/>
                  </a:schemeClr>
                </a:solidFill>
                <a:latin typeface="メイリオ" panose="020B0604030504040204" pitchFamily="50" charset="-128"/>
                <a:ea typeface="メイリオ" panose="020B0604030504040204" pitchFamily="50" charset="-128"/>
              </a:rPr>
              <a:t>．</a:t>
            </a:r>
            <a:r>
              <a:rPr lang="ja-JP" altLang="en-US" dirty="0">
                <a:solidFill>
                  <a:schemeClr val="bg1">
                    <a:lumMod val="95000"/>
                    <a:lumOff val="5000"/>
                  </a:schemeClr>
                </a:solidFill>
                <a:latin typeface="メイリオ" panose="020B0604030504040204" pitchFamily="50" charset="-128"/>
                <a:ea typeface="メイリオ" panose="020B0604030504040204" pitchFamily="50" charset="-128"/>
              </a:rPr>
              <a:t>ただし、新聞記事には使えません。なぜ？</a:t>
            </a:r>
            <a:endParaRPr kumimoji="1" lang="ja-JP" altLang="en-US" dirty="0">
              <a:solidFill>
                <a:schemeClr val="bg1">
                  <a:lumMod val="95000"/>
                  <a:lumOff val="5000"/>
                </a:schemeClr>
              </a:solidFill>
              <a:latin typeface="メイリオ" panose="020B0604030504040204" pitchFamily="50" charset="-128"/>
              <a:ea typeface="メイリオ" panose="020B0604030504040204" pitchFamily="50"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2" name="Picture 4" descr="http://urado.dousetsu.com/131_donguri/20150706_event/20150706_111953.jpg"/>
          <p:cNvPicPr>
            <a:picLocks noChangeAspect="1" noChangeArrowheads="1"/>
          </p:cNvPicPr>
          <p:nvPr/>
        </p:nvPicPr>
        <p:blipFill>
          <a:blip r:embed="rId3" cstate="print"/>
          <a:srcRect/>
          <a:stretch>
            <a:fillRect/>
          </a:stretch>
        </p:blipFill>
        <p:spPr bwMode="auto">
          <a:xfrm>
            <a:off x="0" y="1772816"/>
            <a:ext cx="7627772" cy="5085184"/>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br>
              <a:rPr kumimoji="1" lang="en-US" altLang="ja-JP" sz="3200" b="0" dirty="0">
                <a:effectLst/>
                <a:latin typeface="メイリオ" panose="020B0604030504040204" pitchFamily="50" charset="-128"/>
                <a:ea typeface="メイリオ" panose="020B0604030504040204" pitchFamily="50" charset="-128"/>
              </a:rPr>
            </a:br>
            <a:r>
              <a:rPr kumimoji="1" lang="ja-JP" altLang="en-US" sz="1800" b="0" dirty="0">
                <a:effectLst/>
                <a:latin typeface="メイリオ" panose="020B0604030504040204" pitchFamily="50" charset="-128"/>
                <a:ea typeface="メイリオ" panose="020B0604030504040204" pitchFamily="50" charset="-128"/>
              </a:rPr>
              <a:t>撮影タイミングは</a:t>
            </a:r>
            <a:r>
              <a:rPr lang="ja-JP" altLang="en-US" sz="1800" dirty="0">
                <a:latin typeface="メイリオ" panose="020B0604030504040204" pitchFamily="50" charset="-128"/>
                <a:ea typeface="メイリオ" panose="020B0604030504040204" pitchFamily="50" charset="-128"/>
              </a:rPr>
              <a:t>ＭＣが作る。</a:t>
            </a:r>
            <a:br>
              <a:rPr lang="en-US" altLang="ja-JP" sz="1800" dirty="0">
                <a:latin typeface="メイリオ" panose="020B0604030504040204" pitchFamily="50" charset="-128"/>
                <a:ea typeface="メイリオ" panose="020B0604030504040204" pitchFamily="50" charset="-128"/>
              </a:rPr>
            </a:br>
            <a:r>
              <a:rPr kumimoji="1" lang="ja-JP" altLang="en-US" sz="3600" b="0" dirty="0">
                <a:effectLst/>
                <a:latin typeface="メイリオ" panose="020B0604030504040204" pitchFamily="50" charset="-128"/>
                <a:ea typeface="メイリオ" panose="020B0604030504040204" pitchFamily="50" charset="-128"/>
              </a:rPr>
              <a:t>視線を集めるテクニック！</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46</a:t>
            </a:fld>
            <a:endParaRPr kumimoji="1" lang="ja-JP" altLang="en-US" sz="2400"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urado.dousetsu.com/131_donguri/20150706_event/20150706_110250x150.jpg"/>
          <p:cNvPicPr>
            <a:picLocks noChangeAspect="1" noChangeArrowheads="1"/>
          </p:cNvPicPr>
          <p:nvPr/>
        </p:nvPicPr>
        <p:blipFill>
          <a:blip r:embed="rId3" cstate="print"/>
          <a:srcRect/>
          <a:stretch>
            <a:fillRect/>
          </a:stretch>
        </p:blipFill>
        <p:spPr bwMode="auto">
          <a:xfrm>
            <a:off x="0" y="1772816"/>
            <a:ext cx="6876256" cy="5114972"/>
          </a:xfrm>
          <a:prstGeom prst="rect">
            <a:avLst/>
          </a:prstGeom>
          <a:noFill/>
        </p:spPr>
      </p:pic>
      <p:sp>
        <p:nvSpPr>
          <p:cNvPr id="2" name="タイトル 1"/>
          <p:cNvSpPr>
            <a:spLocks noGrp="1"/>
          </p:cNvSpPr>
          <p:nvPr>
            <p:ph type="title"/>
          </p:nvPr>
        </p:nvSpPr>
        <p:spPr>
          <a:xfrm>
            <a:off x="0" y="0"/>
            <a:ext cx="8229600" cy="1628800"/>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4800" dirty="0">
                <a:latin typeface="メイリオ" panose="020B0604030504040204" pitchFamily="50" charset="-128"/>
                <a:ea typeface="メイリオ" panose="020B0604030504040204" pitchFamily="50" charset="-128"/>
              </a:rPr>
            </a:br>
            <a:r>
              <a:rPr lang="ja-JP" altLang="en-US" sz="4000" dirty="0">
                <a:latin typeface="メイリオ" panose="020B0604030504040204" pitchFamily="50" charset="-128"/>
                <a:ea typeface="メイリオ" panose="020B0604030504040204" pitchFamily="50" charset="-128"/>
              </a:rPr>
              <a:t>シンクロのテクニック！</a:t>
            </a:r>
            <a:endParaRPr kumimoji="1" lang="ja-JP" altLang="en-US" sz="20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47</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379760" y="1175455"/>
            <a:ext cx="8640960" cy="400110"/>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シンクロ！</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82247"/>
            <a:ext cx="7596336" cy="5064224"/>
          </a:xfrm>
          <a:prstGeom prst="rect">
            <a:avLst/>
          </a:prstGeom>
        </p:spPr>
      </p:pic>
      <p:sp>
        <p:nvSpPr>
          <p:cNvPr id="2" name="タイトル 1"/>
          <p:cNvSpPr>
            <a:spLocks noGrp="1"/>
          </p:cNvSpPr>
          <p:nvPr>
            <p:ph type="title"/>
          </p:nvPr>
        </p:nvSpPr>
        <p:spPr>
          <a:xfrm>
            <a:off x="0" y="0"/>
            <a:ext cx="8229600" cy="1143000"/>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立ち位置を誘導！ </a:t>
            </a:r>
            <a:endParaRPr kumimoji="1" lang="ja-JP" altLang="en-US" sz="3200" dirty="0">
              <a:solidFill>
                <a:schemeClr val="tx1">
                  <a:lumMod val="95000"/>
                </a:schemeClr>
              </a:solidFill>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48</a:t>
            </a:fld>
            <a:endParaRPr kumimoji="1" lang="ja-JP" altLang="en-US" sz="2400"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3" name="テキスト ボックス 12"/>
          <p:cNvSpPr txBox="1"/>
          <p:nvPr/>
        </p:nvSpPr>
        <p:spPr>
          <a:xfrm>
            <a:off x="-1" y="1143000"/>
            <a:ext cx="8676457" cy="707886"/>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子どもたちを誘導して、アーチの向こうに集めてくれたので、</a:t>
            </a:r>
            <a:endParaRPr lang="en-US" altLang="ja-JP" sz="2000" dirty="0">
              <a:latin typeface="メイリオ" panose="020B0604030504040204" pitchFamily="50" charset="-128"/>
              <a:ea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rPr>
              <a:t>カメラマンは大助かり。</a:t>
            </a:r>
            <a:endParaRPr lang="en-US" altLang="ja-JP" sz="20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nakayama-m22ab\Desktop\20150529_102930.jpg"/>
          <p:cNvPicPr>
            <a:picLocks noChangeAspect="1" noChangeArrowheads="1"/>
          </p:cNvPicPr>
          <p:nvPr/>
        </p:nvPicPr>
        <p:blipFill>
          <a:blip r:embed="rId3" cstate="print"/>
          <a:srcRect/>
          <a:stretch>
            <a:fillRect/>
          </a:stretch>
        </p:blipFill>
        <p:spPr bwMode="auto">
          <a:xfrm>
            <a:off x="0" y="1772815"/>
            <a:ext cx="7668344" cy="5112229"/>
          </a:xfrm>
          <a:prstGeom prst="rect">
            <a:avLst/>
          </a:prstGeom>
          <a:noFill/>
        </p:spPr>
      </p:pic>
      <p:sp>
        <p:nvSpPr>
          <p:cNvPr id="2" name="タイトル 1"/>
          <p:cNvSpPr>
            <a:spLocks noGrp="1"/>
          </p:cNvSpPr>
          <p:nvPr>
            <p:ph type="title"/>
          </p:nvPr>
        </p:nvSpPr>
        <p:spPr>
          <a:xfrm>
            <a:off x="0" y="273843"/>
            <a:ext cx="8229600" cy="698751"/>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18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「図と地」のテクニック！ </a:t>
            </a:r>
            <a:endParaRPr kumimoji="1" lang="ja-JP" altLang="en-US" sz="1800" dirty="0">
              <a:solidFill>
                <a:schemeClr val="tx1">
                  <a:lumMod val="95000"/>
                </a:schemeClr>
              </a:solidFill>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49</a:t>
            </a:fld>
            <a:endParaRPr kumimoji="1" lang="ja-JP" altLang="en-US" sz="2400"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3" name="テキスト ボックス 12"/>
          <p:cNvSpPr txBox="1"/>
          <p:nvPr/>
        </p:nvSpPr>
        <p:spPr>
          <a:xfrm>
            <a:off x="0" y="1172650"/>
            <a:ext cx="9144000" cy="400110"/>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青空が背景（地）だから、ポット苗（図）が引き立つ！</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6516216" y="2996952"/>
            <a:ext cx="2232248" cy="151216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t>発注者</a:t>
            </a:r>
          </a:p>
        </p:txBody>
      </p:sp>
      <p:sp>
        <p:nvSpPr>
          <p:cNvPr id="15" name="角丸四角形 14"/>
          <p:cNvSpPr/>
          <p:nvPr/>
        </p:nvSpPr>
        <p:spPr>
          <a:xfrm>
            <a:off x="971600" y="2996952"/>
            <a:ext cx="2232248" cy="151216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t>受注者</a:t>
            </a:r>
          </a:p>
        </p:txBody>
      </p:sp>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工事写真とイベント写真の大きな違い</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5</a:t>
            </a:fld>
            <a:endParaRPr kumimoji="1" lang="ja-JP" altLang="en-US" sz="2400" dirty="0"/>
          </a:p>
        </p:txBody>
      </p:sp>
      <p:sp>
        <p:nvSpPr>
          <p:cNvPr id="31" name="テキスト ボックス 30"/>
          <p:cNvSpPr txBox="1"/>
          <p:nvPr/>
        </p:nvSpPr>
        <p:spPr>
          <a:xfrm>
            <a:off x="467544" y="1196752"/>
            <a:ext cx="8424936" cy="400110"/>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工事写真の撮り方とイベント写真の撮り方を一緒に考えていませんか？</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9" name="ホームベース 8"/>
          <p:cNvSpPr/>
          <p:nvPr/>
        </p:nvSpPr>
        <p:spPr>
          <a:xfrm flipH="1">
            <a:off x="3419872" y="3140968"/>
            <a:ext cx="2592288" cy="1224136"/>
          </a:xfrm>
          <a:prstGeom prst="homePlate">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a:t>見せろ！</a:t>
            </a:r>
            <a:endParaRPr kumimoji="1" lang="en-US" altLang="ja-JP" sz="2400" dirty="0"/>
          </a:p>
          <a:p>
            <a:pPr algn="ctr"/>
            <a:r>
              <a:rPr kumimoji="1" lang="ja-JP" altLang="en-US" sz="2400" dirty="0"/>
              <a:t>証明しろ！</a:t>
            </a:r>
          </a:p>
        </p:txBody>
      </p:sp>
      <p:sp>
        <p:nvSpPr>
          <p:cNvPr id="12" name="円/楕円 11"/>
          <p:cNvSpPr/>
          <p:nvPr/>
        </p:nvSpPr>
        <p:spPr>
          <a:xfrm>
            <a:off x="539552" y="4221088"/>
            <a:ext cx="2016224" cy="864096"/>
          </a:xfrm>
          <a:prstGeom prst="ellipse">
            <a:avLst/>
          </a:prstGeom>
          <a:solidFill>
            <a:srgbClr val="48B8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t>受働</a:t>
            </a:r>
            <a:endParaRPr kumimoji="1" lang="ja-JP" altLang="en-US" sz="3200" dirty="0"/>
          </a:p>
        </p:txBody>
      </p:sp>
      <p:sp>
        <p:nvSpPr>
          <p:cNvPr id="13" name="円/楕円 12"/>
          <p:cNvSpPr/>
          <p:nvPr/>
        </p:nvSpPr>
        <p:spPr>
          <a:xfrm>
            <a:off x="6084168" y="4221088"/>
            <a:ext cx="2016224" cy="86409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t>能動</a:t>
            </a:r>
          </a:p>
        </p:txBody>
      </p:sp>
      <p:sp>
        <p:nvSpPr>
          <p:cNvPr id="17" name="テキスト ボックス 16"/>
          <p:cNvSpPr txBox="1"/>
          <p:nvPr/>
        </p:nvSpPr>
        <p:spPr>
          <a:xfrm>
            <a:off x="971600" y="2204864"/>
            <a:ext cx="3744416" cy="523220"/>
          </a:xfrm>
          <a:prstGeom prst="rect">
            <a:avLst/>
          </a:prstGeom>
          <a:noFill/>
        </p:spPr>
        <p:txBody>
          <a:bodyPr wrap="square" rtlCol="0">
            <a:spAutoFit/>
          </a:bodyPr>
          <a:lstStyle/>
          <a:p>
            <a:r>
              <a:rPr lang="ja-JP" altLang="en-US" sz="2800" b="1" dirty="0">
                <a:latin typeface="メイリオ" panose="020B0604030504040204" pitchFamily="50" charset="-128"/>
                <a:ea typeface="メイリオ" panose="020B0604030504040204" pitchFamily="50" charset="-128"/>
              </a:rPr>
              <a:t>工事写真＝「証拠」</a:t>
            </a:r>
            <a:endParaRPr kumimoji="1" lang="ja-JP" altLang="en-US" sz="1400" b="1" dirty="0"/>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テキスト ボックス 19"/>
          <p:cNvSpPr txBox="1"/>
          <p:nvPr/>
        </p:nvSpPr>
        <p:spPr>
          <a:xfrm>
            <a:off x="971600" y="5589240"/>
            <a:ext cx="7272808" cy="1200329"/>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トリミングも含め画像修正は一切出来ません！</a:t>
            </a:r>
            <a:endParaRPr lang="en-US" altLang="ja-JP" sz="1600" dirty="0">
              <a:latin typeface="メイリオ" panose="020B0604030504040204" pitchFamily="50" charset="-128"/>
              <a:ea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デジタル写真管理情報基準</a:t>
            </a:r>
            <a:r>
              <a:rPr lang="en-US" altLang="ja-JP" sz="1200" dirty="0">
                <a:latin typeface="メイリオ" panose="020B0604030504040204" pitchFamily="50" charset="-128"/>
                <a:ea typeface="メイリオ" panose="020B0604030504040204" pitchFamily="50" charset="-128"/>
              </a:rPr>
              <a:t>H22.9</a:t>
            </a:r>
            <a:r>
              <a:rPr lang="ja-JP" altLang="en-US" sz="1200" dirty="0">
                <a:latin typeface="メイリオ" panose="020B0604030504040204" pitchFamily="50" charset="-128"/>
                <a:ea typeface="メイリオ" panose="020B0604030504040204" pitchFamily="50" charset="-128"/>
              </a:rPr>
              <a:t>上の編集の定義：「ファイルの</a:t>
            </a:r>
            <a:r>
              <a:rPr lang="en-US" altLang="ja-JP" sz="1200" dirty="0" err="1">
                <a:latin typeface="メイリオ" panose="020B0604030504040204" pitchFamily="50" charset="-128"/>
                <a:ea typeface="メイリオ" panose="020B0604030504040204" pitchFamily="50" charset="-128"/>
              </a:rPr>
              <a:t>Exif</a:t>
            </a:r>
            <a:r>
              <a:rPr lang="ja-JP" altLang="en-US" sz="1200" dirty="0">
                <a:latin typeface="メイリオ" panose="020B0604030504040204" pitchFamily="50" charset="-128"/>
                <a:ea typeface="メイリオ" panose="020B0604030504040204" pitchFamily="50" charset="-128"/>
              </a:rPr>
              <a:t>情報の撮影日時と、ファイルのプロパティの作成日時・更新日時が不一致になる操作を行うこと。」　</a:t>
            </a:r>
            <a:endParaRPr kumimoji="1"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urado.dousetsu.com/111_meguro_tunnel/20111118_meguro_tunnel/image3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31846"/>
            <a:ext cx="7164288" cy="5368282"/>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0" y="0"/>
            <a:ext cx="8229600" cy="1143000"/>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集合写真の号令でポージングさせる！ </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50</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1099074"/>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http://urado.dousetsu.com/20111118_meguro_tunnel.html</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0" y="6150114"/>
            <a:ext cx="5472608" cy="400110"/>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こどもは、子供らしく自由にのびのびと！</a:t>
            </a:r>
          </a:p>
        </p:txBody>
      </p:sp>
      <p:sp>
        <p:nvSpPr>
          <p:cNvPr id="12" name="テキスト ボックス 11"/>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3" name="テキスト ボックス 12"/>
          <p:cNvSpPr txBox="1"/>
          <p:nvPr/>
        </p:nvSpPr>
        <p:spPr>
          <a:xfrm>
            <a:off x="4788024" y="1844824"/>
            <a:ext cx="4355976"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土木技術者がいない！</a:t>
            </a:r>
            <a:endParaRPr lang="en-US" altLang="ja-JP" sz="2000" dirty="0">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3707904" y="2313841"/>
            <a:ext cx="5436096" cy="400110"/>
          </a:xfrm>
          <a:prstGeom prst="rect">
            <a:avLst/>
          </a:prstGeom>
          <a:noFill/>
        </p:spPr>
        <p:txBody>
          <a:bodyPr wrap="square" rtlCol="0">
            <a:spAutoFit/>
          </a:bodyPr>
          <a:lstStyle/>
          <a:p>
            <a:pPr algn="r"/>
            <a:r>
              <a:rPr lang="ja-JP" altLang="en-US" sz="2000"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こどもは、下から撮る！</a:t>
            </a:r>
            <a:endParaRPr lang="en-US" altLang="ja-JP" sz="2000" dirty="0">
              <a:latin typeface="メイリオ" panose="020B0604030504040204" pitchFamily="50" charset="-128"/>
              <a:ea typeface="メイリオ" panose="020B0604030504040204" pitchFamily="50" charset="-128"/>
            </a:endParaRPr>
          </a:p>
        </p:txBody>
      </p:sp>
      <p:sp>
        <p:nvSpPr>
          <p:cNvPr id="18" name="テキスト ボックス 17"/>
          <p:cNvSpPr txBox="1"/>
          <p:nvPr/>
        </p:nvSpPr>
        <p:spPr>
          <a:xfrm>
            <a:off x="3707904" y="2780928"/>
            <a:ext cx="5436096" cy="400110"/>
          </a:xfrm>
          <a:prstGeom prst="rect">
            <a:avLst/>
          </a:prstGeom>
          <a:noFill/>
        </p:spPr>
        <p:txBody>
          <a:bodyPr wrap="square" rtlCol="0">
            <a:spAutoFit/>
          </a:bodyPr>
          <a:lstStyle/>
          <a:p>
            <a:pPr algn="r"/>
            <a:r>
              <a:rPr lang="ja-JP" altLang="en-US" sz="2000"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広角レンズが良い！</a:t>
            </a:r>
            <a:endParaRPr lang="en-US" altLang="ja-JP" sz="2000"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4932040" y="1412776"/>
            <a:ext cx="4211960"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傾いている。</a:t>
            </a:r>
            <a:endParaRPr lang="en-US" altLang="ja-JP" sz="2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417117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719" y="3085095"/>
            <a:ext cx="5693409" cy="3794680"/>
          </a:xfrm>
          <a:prstGeom prst="rect">
            <a:avLst/>
          </a:prstGeom>
        </p:spPr>
      </p:pic>
      <p:sp>
        <p:nvSpPr>
          <p:cNvPr id="2" name="タイトル 1"/>
          <p:cNvSpPr>
            <a:spLocks noGrp="1"/>
          </p:cNvSpPr>
          <p:nvPr>
            <p:ph type="title"/>
          </p:nvPr>
        </p:nvSpPr>
        <p:spPr>
          <a:xfrm>
            <a:off x="0" y="273843"/>
            <a:ext cx="8229600" cy="698751"/>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18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子供と同じ目線の高さに！ </a:t>
            </a:r>
            <a:endParaRPr kumimoji="1" lang="ja-JP" altLang="en-US" sz="1800" dirty="0">
              <a:solidFill>
                <a:schemeClr val="tx1">
                  <a:lumMod val="95000"/>
                </a:schemeClr>
              </a:solidFill>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51</a:t>
            </a:fld>
            <a:endParaRPr kumimoji="1" lang="ja-JP" altLang="en-US" sz="2400"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lang="en-US" altLang="ja-JP" sz="7200" b="1" dirty="0">
                <a:solidFill>
                  <a:srgbClr val="FF5757"/>
                </a:solidFill>
                <a:latin typeface="メイリオ" panose="020B0604030504040204" pitchFamily="50" charset="-128"/>
                <a:ea typeface="メイリオ" panose="020B0604030504040204" pitchFamily="50" charset="-128"/>
              </a:rPr>
              <a:t>×</a:t>
            </a:r>
            <a:endParaRPr lang="ja-JP" altLang="en-US" sz="7200" b="1" dirty="0">
              <a:solidFill>
                <a:srgbClr val="FF5757"/>
              </a:solidFill>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0" y="1172650"/>
            <a:ext cx="9144000" cy="400110"/>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上から目線ですし、構図に収まりません。カメラマン泣かせです！</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8" name="円/楕円 7"/>
          <p:cNvSpPr/>
          <p:nvPr/>
        </p:nvSpPr>
        <p:spPr>
          <a:xfrm>
            <a:off x="1115616" y="1684710"/>
            <a:ext cx="2016224" cy="3528392"/>
          </a:xfrm>
          <a:prstGeom prst="ellipse">
            <a:avLst/>
          </a:prstGeom>
          <a:noFill/>
          <a:ln w="38100">
            <a:solidFill>
              <a:srgbClr val="FF57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611333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http://urado.dousetsu.com/131_donguri/20151103_event/20151103_10552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718358"/>
            <a:ext cx="7767531" cy="5178357"/>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0" y="273843"/>
            <a:ext cx="8229600" cy="698751"/>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1800" dirty="0">
                <a:latin typeface="メイリオ" panose="020B0604030504040204" pitchFamily="50" charset="-128"/>
                <a:ea typeface="メイリオ" panose="020B0604030504040204" pitchFamily="50" charset="-128"/>
              </a:rPr>
            </a:br>
            <a:r>
              <a:rPr lang="ja-JP" altLang="en-US" sz="1800" dirty="0">
                <a:latin typeface="メイリオ" panose="020B0604030504040204" pitchFamily="50" charset="-128"/>
                <a:ea typeface="メイリオ" panose="020B0604030504040204" pitchFamily="50" charset="-128"/>
              </a:rPr>
              <a:t>プチＭＣ</a:t>
            </a:r>
            <a:r>
              <a:rPr lang="ja-JP" altLang="en-US" sz="3200" dirty="0">
                <a:latin typeface="メイリオ" panose="020B0604030504040204" pitchFamily="50" charset="-128"/>
                <a:ea typeface="メイリオ" panose="020B0604030504040204" pitchFamily="50" charset="-128"/>
              </a:rPr>
              <a:t>シンクロのテクニック！ </a:t>
            </a:r>
            <a:endParaRPr kumimoji="1" lang="ja-JP" altLang="en-US" sz="1800" dirty="0">
              <a:solidFill>
                <a:schemeClr val="tx1">
                  <a:lumMod val="95000"/>
                </a:schemeClr>
              </a:solidFill>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52</a:t>
            </a:fld>
            <a:endParaRPr kumimoji="1" lang="ja-JP" altLang="en-US" sz="2400"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3" name="テキスト ボックス 12"/>
          <p:cNvSpPr txBox="1"/>
          <p:nvPr/>
        </p:nvSpPr>
        <p:spPr>
          <a:xfrm>
            <a:off x="0" y="1172650"/>
            <a:ext cx="9144000" cy="276999"/>
          </a:xfrm>
          <a:prstGeom prst="rect">
            <a:avLst/>
          </a:prstGeom>
          <a:noFill/>
        </p:spPr>
        <p:txBody>
          <a:bodyPr wrap="square" rtlCol="0">
            <a:spAutoFit/>
          </a:bodyPr>
          <a:lstStyle/>
          <a:p>
            <a:pPr algn="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4" name="円/楕円 13"/>
          <p:cNvSpPr/>
          <p:nvPr/>
        </p:nvSpPr>
        <p:spPr>
          <a:xfrm>
            <a:off x="6732240" y="4077072"/>
            <a:ext cx="1323323" cy="1316733"/>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5" name="円/楕円 14"/>
          <p:cNvSpPr/>
          <p:nvPr/>
        </p:nvSpPr>
        <p:spPr>
          <a:xfrm>
            <a:off x="2987824" y="5755520"/>
            <a:ext cx="1323323" cy="1316733"/>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6496335" y="987984"/>
            <a:ext cx="2542389" cy="923330"/>
          </a:xfrm>
          <a:prstGeom prst="rect">
            <a:avLst/>
          </a:prstGeom>
          <a:solidFill>
            <a:schemeClr val="tx1"/>
          </a:solidFill>
          <a:ln w="44450">
            <a:solidFill>
              <a:srgbClr val="00B0F0"/>
            </a:solidFill>
          </a:ln>
        </p:spPr>
        <p:txBody>
          <a:bodyPr wrap="square" rtlCol="0">
            <a:spAutoFit/>
          </a:bodyPr>
          <a:lstStyle/>
          <a:p>
            <a:r>
              <a:rPr lang="ja-JP" altLang="en-US" dirty="0">
                <a:solidFill>
                  <a:schemeClr val="bg1">
                    <a:lumMod val="85000"/>
                    <a:lumOff val="15000"/>
                  </a:schemeClr>
                </a:solidFill>
                <a:latin typeface="メイリオ" panose="020B0604030504040204" pitchFamily="50" charset="-128"/>
                <a:ea typeface="メイリオ" panose="020B0604030504040204" pitchFamily="50" charset="-128"/>
              </a:rPr>
              <a:t>情報を埋込むと、</a:t>
            </a:r>
            <a:endParaRPr lang="en-US" altLang="ja-JP" dirty="0">
              <a:solidFill>
                <a:schemeClr val="bg1">
                  <a:lumMod val="85000"/>
                  <a:lumOff val="15000"/>
                </a:schemeClr>
              </a:solidFill>
              <a:latin typeface="メイリオ" panose="020B0604030504040204" pitchFamily="50" charset="-128"/>
              <a:ea typeface="メイリオ" panose="020B0604030504040204" pitchFamily="50" charset="-128"/>
            </a:endParaRPr>
          </a:p>
          <a:p>
            <a:r>
              <a:rPr lang="ja-JP" altLang="en-US" dirty="0">
                <a:solidFill>
                  <a:schemeClr val="bg1">
                    <a:lumMod val="85000"/>
                    <a:lumOff val="15000"/>
                  </a:schemeClr>
                </a:solidFill>
                <a:latin typeface="メイリオ" panose="020B0604030504040204" pitchFamily="50" charset="-128"/>
                <a:ea typeface="メイリオ" panose="020B0604030504040204" pitchFamily="50" charset="-128"/>
              </a:rPr>
              <a:t>じっくり見ることが</a:t>
            </a:r>
            <a:endParaRPr lang="en-US" altLang="ja-JP" dirty="0">
              <a:solidFill>
                <a:schemeClr val="bg1">
                  <a:lumMod val="85000"/>
                  <a:lumOff val="15000"/>
                </a:schemeClr>
              </a:solidFill>
              <a:latin typeface="メイリオ" panose="020B0604030504040204" pitchFamily="50" charset="-128"/>
              <a:ea typeface="メイリオ" panose="020B0604030504040204" pitchFamily="50" charset="-128"/>
            </a:endParaRPr>
          </a:p>
          <a:p>
            <a:r>
              <a:rPr lang="ja-JP" altLang="en-US" dirty="0">
                <a:solidFill>
                  <a:schemeClr val="bg1">
                    <a:lumMod val="85000"/>
                    <a:lumOff val="15000"/>
                  </a:schemeClr>
                </a:solidFill>
                <a:latin typeface="メイリオ" panose="020B0604030504040204" pitchFamily="50" charset="-128"/>
                <a:ea typeface="メイリオ" panose="020B0604030504040204" pitchFamily="50" charset="-128"/>
              </a:rPr>
              <a:t>多い。</a:t>
            </a:r>
            <a:endParaRPr kumimoji="1" lang="ja-JP" altLang="en-US" dirty="0">
              <a:solidFill>
                <a:schemeClr val="bg1">
                  <a:lumMod val="85000"/>
                  <a:lumOff val="1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5438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urado.dousetsu.com/131_donguri/20151103_event/20151103_111118_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772816"/>
            <a:ext cx="7596336" cy="5064227"/>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0" y="273843"/>
            <a:ext cx="8229600" cy="698751"/>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18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カメラマンとの事前の打合せ！ </a:t>
            </a:r>
            <a:endParaRPr kumimoji="1" lang="ja-JP" altLang="en-US" sz="1800" dirty="0">
              <a:solidFill>
                <a:schemeClr val="tx1">
                  <a:lumMod val="95000"/>
                </a:schemeClr>
              </a:solidFill>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53</a:t>
            </a:fld>
            <a:endParaRPr kumimoji="1" lang="ja-JP" altLang="en-US" sz="2400" dirty="0">
              <a:latin typeface="メイリオ" panose="020B0604030504040204" pitchFamily="50" charset="-128"/>
              <a:ea typeface="メイリオ" panose="020B0604030504040204" pitchFamily="50" charset="-128"/>
            </a:endParaRPr>
          </a:p>
        </p:txBody>
      </p:sp>
      <p:sp>
        <p:nvSpPr>
          <p:cNvPr id="9" name="テキスト ボックス 8"/>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lang="ja-JP" altLang="en-US" sz="7200" b="1" dirty="0">
                <a:solidFill>
                  <a:srgbClr val="FF5757"/>
                </a:solidFill>
                <a:latin typeface="メイリオ" panose="020B0604030504040204" pitchFamily="50" charset="-128"/>
                <a:ea typeface="メイリオ" panose="020B0604030504040204" pitchFamily="50" charset="-128"/>
              </a:rPr>
              <a:t>△</a:t>
            </a:r>
          </a:p>
        </p:txBody>
      </p:sp>
      <p:sp>
        <p:nvSpPr>
          <p:cNvPr id="13" name="テキスト ボックス 12"/>
          <p:cNvSpPr txBox="1"/>
          <p:nvPr/>
        </p:nvSpPr>
        <p:spPr>
          <a:xfrm>
            <a:off x="0" y="1172650"/>
            <a:ext cx="9144000" cy="707886"/>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質問タイム：キャッチフレーズ（大道具）の前で子供と会話すればいいのに！</a:t>
            </a:r>
            <a:endParaRPr lang="en-US" altLang="ja-JP" sz="2000" dirty="0">
              <a:latin typeface="メイリオ" panose="020B0604030504040204" pitchFamily="50" charset="-128"/>
              <a:ea typeface="メイリオ" panose="020B0604030504040204" pitchFamily="50" charset="-128"/>
            </a:endParaRPr>
          </a:p>
          <a:p>
            <a:pPr algn="r"/>
            <a:r>
              <a:rPr lang="ja-JP" altLang="en-US" sz="2000" dirty="0">
                <a:latin typeface="メイリオ" panose="020B0604030504040204" pitchFamily="50" charset="-128"/>
                <a:ea typeface="メイリオ" panose="020B0604030504040204" pitchFamily="50" charset="-128"/>
              </a:rPr>
              <a:t>カメラマンはヘトヘトです。</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536530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urado.dousetsu.com/20151022_102509_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412776"/>
            <a:ext cx="8167831" cy="544522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0" y="0"/>
            <a:ext cx="8229600" cy="1143000"/>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カメラマンとの事前の打合せ！ </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54</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2014/10/22</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0" y="141277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7" name="テキスト ボックス 16"/>
          <p:cNvSpPr txBox="1"/>
          <p:nvPr/>
        </p:nvSpPr>
        <p:spPr>
          <a:xfrm>
            <a:off x="0" y="2747690"/>
            <a:ext cx="6264696" cy="2739211"/>
          </a:xfrm>
          <a:prstGeom prst="rect">
            <a:avLst/>
          </a:prstGeom>
          <a:noFill/>
        </p:spPr>
        <p:txBody>
          <a:bodyPr wrap="square" rtlCol="0">
            <a:spAutoFit/>
          </a:bodyPr>
          <a:lstStyle/>
          <a:p>
            <a:r>
              <a:rPr lang="ja-JP" altLang="en-US" sz="2400" dirty="0">
                <a:latin typeface="メイリオ" panose="020B0604030504040204" pitchFamily="50" charset="-128"/>
                <a:ea typeface="メイリオ" panose="020B0604030504040204" pitchFamily="50" charset="-128"/>
              </a:rPr>
              <a:t>今日のテーマが</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新一郎先生とこどもなら</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拾ったら必ず先生に見せ行く</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ストーリーをカメラマンに</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事前に伝えておく。</a:t>
            </a:r>
            <a:endParaRPr lang="en-US" altLang="ja-JP" sz="2400" dirty="0">
              <a:latin typeface="メイリオ" panose="020B0604030504040204" pitchFamily="50" charset="-128"/>
              <a:ea typeface="メイリオ" panose="020B0604030504040204" pitchFamily="50" charset="-128"/>
            </a:endParaRPr>
          </a:p>
          <a:p>
            <a:endParaRPr kumimoji="1"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カメラマンが右往左往しなくて済む。</a:t>
            </a:r>
            <a:endParaRPr kumimoji="1" lang="ja-JP" altLang="en-US" sz="2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8152358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55</a:t>
            </a:fld>
            <a:endParaRPr kumimoji="1" lang="ja-JP" altLang="en-US" sz="2400"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撮影タイミングは、ＭＣが作る。</a:t>
            </a:r>
          </a:p>
        </p:txBody>
      </p:sp>
      <p:sp>
        <p:nvSpPr>
          <p:cNvPr id="2" name="正方形/長方形 1"/>
          <p:cNvSpPr/>
          <p:nvPr/>
        </p:nvSpPr>
        <p:spPr>
          <a:xfrm>
            <a:off x="2051720" y="2638488"/>
            <a:ext cx="6804248" cy="1200329"/>
          </a:xfrm>
          <a:prstGeom prst="rect">
            <a:avLst/>
          </a:prstGeom>
        </p:spPr>
        <p:txBody>
          <a:bodyPr wrap="square">
            <a:spAutoFit/>
          </a:bodyPr>
          <a:lstStyle/>
          <a:p>
            <a:r>
              <a:rPr lang="en-US" altLang="ja-JP" sz="2400" dirty="0">
                <a:latin typeface="メイリオ" panose="020B0604030504040204" pitchFamily="50" charset="-128"/>
                <a:ea typeface="メイリオ" panose="020B0604030504040204" pitchFamily="50" charset="-128"/>
              </a:rPr>
              <a:t>【</a:t>
            </a:r>
            <a:r>
              <a:rPr lang="ja-JP" altLang="en-US" sz="2400" dirty="0">
                <a:latin typeface="メイリオ" panose="020B0604030504040204" pitchFamily="50" charset="-128"/>
                <a:ea typeface="メイリオ" panose="020B0604030504040204" pitchFamily="50" charset="-128"/>
              </a:rPr>
              <a:t>最重要</a:t>
            </a:r>
            <a:r>
              <a:rPr lang="en-US" altLang="ja-JP" sz="2400" dirty="0">
                <a:latin typeface="メイリオ" panose="020B0604030504040204" pitchFamily="50" charset="-128"/>
                <a:ea typeface="メイリオ" panose="020B0604030504040204" pitchFamily="50" charset="-128"/>
              </a:rPr>
              <a:t>】</a:t>
            </a:r>
          </a:p>
          <a:p>
            <a:r>
              <a:rPr lang="ja-JP" altLang="en-US" sz="2400" dirty="0">
                <a:latin typeface="メイリオ" panose="020B0604030504040204" pitchFamily="50" charset="-128"/>
                <a:ea typeface="メイリオ" panose="020B0604030504040204" pitchFamily="50" charset="-128"/>
              </a:rPr>
              <a:t>カメラマンと事前の打ち合わせをして、</a:t>
            </a:r>
            <a:endParaRPr lang="en-US" altLang="ja-JP" sz="2400" dirty="0">
              <a:latin typeface="メイリオ" panose="020B0604030504040204" pitchFamily="50" charset="-128"/>
              <a:ea typeface="メイリオ" panose="020B0604030504040204" pitchFamily="50" charset="-128"/>
            </a:endParaRPr>
          </a:p>
          <a:p>
            <a:r>
              <a:rPr lang="ja-JP" altLang="en-US" sz="2400" dirty="0">
                <a:latin typeface="メイリオ" panose="020B0604030504040204" pitchFamily="50" charset="-128"/>
                <a:ea typeface="メイリオ" panose="020B0604030504040204" pitchFamily="50" charset="-128"/>
              </a:rPr>
              <a:t>撮りどころのポイントを伝えること！</a:t>
            </a:r>
          </a:p>
        </p:txBody>
      </p:sp>
    </p:spTree>
    <p:extLst>
      <p:ext uri="{BB962C8B-B14F-4D97-AF65-F5344CB8AC3E}">
        <p14:creationId xmlns:p14="http://schemas.microsoft.com/office/powerpoint/2010/main" val="5616339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536" y="1756018"/>
            <a:ext cx="8699984" cy="5799989"/>
          </a:xfrm>
          <a:prstGeom prst="rect">
            <a:avLst/>
          </a:prstGeom>
        </p:spPr>
      </p:pic>
      <p:sp>
        <p:nvSpPr>
          <p:cNvPr id="2" name="タイトル 1"/>
          <p:cNvSpPr>
            <a:spLocks noGrp="1"/>
          </p:cNvSpPr>
          <p:nvPr>
            <p:ph type="title"/>
          </p:nvPr>
        </p:nvSpPr>
        <p:spPr>
          <a:xfrm>
            <a:off x="0" y="0"/>
            <a:ext cx="8229600" cy="1143000"/>
          </a:xfrm>
        </p:spPr>
        <p:txBody>
          <a:bodyPr>
            <a:noAutofit/>
          </a:bodyPr>
          <a:lstStyle/>
          <a:p>
            <a:r>
              <a:rPr lang="ja-JP" altLang="en-US" sz="1800" dirty="0">
                <a:latin typeface="メイリオ" panose="020B0604030504040204" pitchFamily="50" charset="-128"/>
                <a:ea typeface="メイリオ" panose="020B0604030504040204" pitchFamily="50" charset="-128"/>
              </a:rPr>
              <a:t>撮影タイミングは、ＭＣが作る。</a:t>
            </a:r>
            <a:br>
              <a:rPr lang="en-US" altLang="ja-JP" sz="3200" dirty="0">
                <a:latin typeface="メイリオ" panose="020B0604030504040204" pitchFamily="50" charset="-128"/>
                <a:ea typeface="メイリオ" panose="020B0604030504040204" pitchFamily="50" charset="-128"/>
              </a:rPr>
            </a:br>
            <a:r>
              <a:rPr lang="ja-JP" altLang="en-US" sz="3200" dirty="0">
                <a:latin typeface="メイリオ" panose="020B0604030504040204" pitchFamily="50" charset="-128"/>
                <a:ea typeface="メイリオ" panose="020B0604030504040204" pitchFamily="50" charset="-128"/>
              </a:rPr>
              <a:t>がしかし、自然体には敵わない！ </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56</a:t>
            </a:fld>
            <a:endParaRPr kumimoji="1" lang="ja-JP" altLang="en-US" sz="2400" dirty="0">
              <a:latin typeface="メイリオ" panose="020B0604030504040204" pitchFamily="50" charset="-128"/>
              <a:ea typeface="メイリオ" panose="020B0604030504040204" pitchFamily="50" charset="-128"/>
            </a:endParaRPr>
          </a:p>
        </p:txBody>
      </p:sp>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1099074"/>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http://urado.dousetsu.com/20150531_astuga_tunnel.html</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2981694" y="1931220"/>
            <a:ext cx="6167536" cy="707886"/>
          </a:xfrm>
          <a:prstGeom prst="rect">
            <a:avLst/>
          </a:prstGeom>
          <a:noFill/>
        </p:spPr>
        <p:txBody>
          <a:bodyPr wrap="square" rtlCol="0">
            <a:spAutoFit/>
          </a:bodyPr>
          <a:lstStyle/>
          <a:p>
            <a:pPr algn="r"/>
            <a:r>
              <a:rPr lang="ja-JP" altLang="en-US" sz="2000"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こどもは、子供らしく自由にのびのびと！</a:t>
            </a:r>
            <a:endParaRPr lang="en-US" altLang="ja-JP" sz="2000" dirty="0">
              <a:latin typeface="メイリオ" panose="020B0604030504040204" pitchFamily="50" charset="-128"/>
              <a:ea typeface="メイリオ" panose="020B0604030504040204" pitchFamily="50" charset="-128"/>
            </a:endParaRPr>
          </a:p>
          <a:p>
            <a:pPr algn="r"/>
            <a:r>
              <a:rPr lang="ja-JP" altLang="en-US" sz="2000"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飽きてきたこどもは、自然体撮影のチャンス！</a:t>
            </a:r>
          </a:p>
        </p:txBody>
      </p:sp>
      <p:sp>
        <p:nvSpPr>
          <p:cNvPr id="12" name="テキスト ボックス 11"/>
          <p:cNvSpPr txBox="1"/>
          <p:nvPr/>
        </p:nvSpPr>
        <p:spPr>
          <a:xfrm>
            <a:off x="0" y="1772816"/>
            <a:ext cx="1259632" cy="1200329"/>
          </a:xfrm>
          <a:prstGeom prst="rect">
            <a:avLst/>
          </a:prstGeom>
          <a:solidFill>
            <a:schemeClr val="tx1">
              <a:alpha val="40000"/>
            </a:schemeClr>
          </a:solidFill>
        </p:spPr>
        <p:txBody>
          <a:bodyPr wrap="square" rtlCol="0">
            <a:spAutoFit/>
          </a:bodyPr>
          <a:lstStyle/>
          <a:p>
            <a:pPr algn="ctr"/>
            <a:r>
              <a:rPr kumimoji="1" lang="ja-JP" altLang="en-US" sz="7200" b="1" dirty="0">
                <a:solidFill>
                  <a:srgbClr val="00B0F0"/>
                </a:solidFill>
                <a:latin typeface="メイリオ" panose="020B0604030504040204" pitchFamily="50" charset="-128"/>
                <a:ea typeface="メイリオ" panose="020B0604030504040204" pitchFamily="50" charset="-128"/>
              </a:rPr>
              <a:t>◎</a:t>
            </a:r>
          </a:p>
        </p:txBody>
      </p:sp>
      <p:sp>
        <p:nvSpPr>
          <p:cNvPr id="14" name="テキスト ボックス 13"/>
          <p:cNvSpPr txBox="1"/>
          <p:nvPr/>
        </p:nvSpPr>
        <p:spPr>
          <a:xfrm>
            <a:off x="3636404" y="1048132"/>
            <a:ext cx="5436096" cy="707886"/>
          </a:xfrm>
          <a:prstGeom prst="rect">
            <a:avLst/>
          </a:prstGeom>
          <a:noFill/>
        </p:spPr>
        <p:txBody>
          <a:bodyPr wrap="square" rtlCol="0">
            <a:spAutoFit/>
          </a:bodyPr>
          <a:lstStyle/>
          <a:p>
            <a:pPr algn="r"/>
            <a:r>
              <a:rPr lang="ja-JP" altLang="en-US" sz="2000" dirty="0">
                <a:solidFill>
                  <a:srgbClr val="00B0F0"/>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厨川所長の熱弁に全く耳を貸さない</a:t>
            </a:r>
            <a:br>
              <a:rPr lang="ja-JP" altLang="en-US" sz="2000" dirty="0">
                <a:latin typeface="メイリオ" panose="020B0604030504040204" pitchFamily="50" charset="-128"/>
                <a:ea typeface="メイリオ" panose="020B0604030504040204" pitchFamily="50" charset="-128"/>
              </a:rPr>
            </a:br>
            <a:r>
              <a:rPr lang="ja-JP" altLang="en-US" sz="2000" dirty="0">
                <a:latin typeface="メイリオ" panose="020B0604030504040204" pitchFamily="50" charset="-128"/>
                <a:ea typeface="メイリオ" panose="020B0604030504040204" pitchFamily="50" charset="-128"/>
              </a:rPr>
              <a:t>元気な子供たち！</a:t>
            </a:r>
            <a:endParaRPr lang="en-US" altLang="ja-JP" sz="2000" dirty="0">
              <a:latin typeface="メイリオ" panose="020B0604030504040204" pitchFamily="50" charset="-128"/>
              <a:ea typeface="メイリオ" panose="020B0604030504040204" pitchFamily="50" charset="-128"/>
            </a:endParaRPr>
          </a:p>
        </p:txBody>
      </p:sp>
      <p:sp>
        <p:nvSpPr>
          <p:cNvPr id="15" name="円/楕円 14"/>
          <p:cNvSpPr/>
          <p:nvPr/>
        </p:nvSpPr>
        <p:spPr>
          <a:xfrm>
            <a:off x="108012" y="1839822"/>
            <a:ext cx="1043608" cy="1066315"/>
          </a:xfrm>
          <a:prstGeom prst="ellipse">
            <a:avLst/>
          </a:prstGeom>
          <a:noFill/>
          <a:ln w="793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8492516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57</a:t>
            </a:fld>
            <a:endParaRPr kumimoji="1" lang="ja-JP" altLang="en-US" sz="2400" dirty="0"/>
          </a:p>
        </p:txBody>
      </p:sp>
      <p:grpSp>
        <p:nvGrpSpPr>
          <p:cNvPr id="3" name="グループ化 7"/>
          <p:cNvGrpSpPr/>
          <p:nvPr/>
        </p:nvGrpSpPr>
        <p:grpSpPr>
          <a:xfrm>
            <a:off x="0" y="2492896"/>
            <a:ext cx="8954616" cy="3888432"/>
            <a:chOff x="7740352" y="188641"/>
            <a:chExt cx="1214264" cy="450606"/>
          </a:xfrm>
        </p:grpSpPr>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icture 3" descr="C:\Users\nakayama-m22ab\Desktop\donguri_logo_ver5_x256.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740352" y="188641"/>
              <a:ext cx="1214264" cy="450606"/>
            </a:xfrm>
            <a:prstGeom prst="rect">
              <a:avLst/>
            </a:prstGeom>
            <a:noFill/>
          </p:spPr>
        </p:pic>
      </p:gr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タイトル 1"/>
          <p:cNvSpPr>
            <a:spLocks noGrp="1"/>
          </p:cNvSpPr>
          <p:nvPr>
            <p:ph type="title"/>
          </p:nvPr>
        </p:nvSpPr>
        <p:spPr>
          <a:xfrm>
            <a:off x="0" y="0"/>
            <a:ext cx="8229600" cy="1143000"/>
          </a:xfrm>
        </p:spPr>
        <p:txBody>
          <a:bodyPr>
            <a:noAutofit/>
          </a:bodyPr>
          <a:lstStyle/>
          <a:p>
            <a:r>
              <a:rPr lang="ja-JP" altLang="en-US" sz="3200" dirty="0">
                <a:latin typeface="HG創英角ｺﾞｼｯｸUB" panose="020B0909000000000000" pitchFamily="49" charset="-128"/>
                <a:ea typeface="HG創英角ｺﾞｼｯｸUB" panose="020B0909000000000000" pitchFamily="49" charset="-128"/>
              </a:rPr>
              <a:t>おまけ</a:t>
            </a:r>
            <a:endParaRPr kumimoji="1" lang="ja-JP" altLang="en-US" sz="3200" b="0" dirty="0">
              <a:effectLst/>
              <a:latin typeface="HG創英角ｺﾞｼｯｸUB" panose="020B0909000000000000" pitchFamily="49" charset="-128"/>
              <a:ea typeface="HG創英角ｺﾞｼｯｸUB" panose="020B0909000000000000" pitchFamily="49" charset="-128"/>
            </a:endParaRPr>
          </a:p>
        </p:txBody>
      </p:sp>
    </p:spTree>
    <p:extLst>
      <p:ext uri="{BB962C8B-B14F-4D97-AF65-F5344CB8AC3E}">
        <p14:creationId xmlns:p14="http://schemas.microsoft.com/office/powerpoint/2010/main" val="240739181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58</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251520" y="2996952"/>
            <a:ext cx="8640960" cy="400110"/>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捨てることから始まる写真の選び方</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捨てることから始まる写真の選び方</a:t>
            </a:r>
            <a:endParaRPr kumimoji="1" lang="ja-JP" altLang="en-US" sz="3200" b="0" dirty="0">
              <a:effectLst/>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104654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59</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251520" y="1412776"/>
            <a:ext cx="8892480" cy="4524315"/>
          </a:xfrm>
          <a:prstGeom prst="rect">
            <a:avLst/>
          </a:prstGeom>
          <a:noFill/>
        </p:spPr>
        <p:txBody>
          <a:bodyPr wrap="square" rtlCol="0">
            <a:spAutoFit/>
          </a:bodyPr>
          <a:lstStyle/>
          <a:p>
            <a:r>
              <a:rPr lang="ja-JP" altLang="en-US" sz="2800" dirty="0">
                <a:latin typeface="メイリオ" panose="020B0604030504040204" pitchFamily="50" charset="-128"/>
                <a:ea typeface="メイリオ" panose="020B0604030504040204" pitchFamily="50" charset="-128"/>
              </a:rPr>
              <a:t>「啓蒙」は「啓発」に置き換えるのが一般</a:t>
            </a:r>
            <a:endParaRPr lang="en-US" altLang="ja-JP" sz="2800" dirty="0">
              <a:latin typeface="メイリオ" panose="020B0604030504040204" pitchFamily="50" charset="-128"/>
              <a:ea typeface="メイリオ" panose="020B0604030504040204" pitchFamily="50" charset="-128"/>
            </a:endParaRPr>
          </a:p>
          <a:p>
            <a:endParaRPr lang="en-US" altLang="ja-JP" sz="2800" dirty="0">
              <a:latin typeface="メイリオ" panose="020B0604030504040204" pitchFamily="50" charset="-128"/>
              <a:ea typeface="メイリオ" panose="020B0604030504040204" pitchFamily="50" charset="-128"/>
            </a:endParaRPr>
          </a:p>
          <a:p>
            <a:r>
              <a:rPr lang="ja-JP" altLang="en-US" sz="2800" dirty="0">
                <a:latin typeface="メイリオ" panose="020B0604030504040204" pitchFamily="50" charset="-128"/>
                <a:ea typeface="メイリオ" panose="020B0604030504040204" pitchFamily="50" charset="-128"/>
              </a:rPr>
              <a:t>けいもう</a:t>
            </a:r>
            <a:endParaRPr lang="en-US" altLang="ja-JP" sz="2800" dirty="0">
              <a:latin typeface="メイリオ" panose="020B0604030504040204" pitchFamily="50" charset="-128"/>
              <a:ea typeface="メイリオ" panose="020B0604030504040204" pitchFamily="50" charset="-128"/>
            </a:endParaRPr>
          </a:p>
          <a:p>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啓蒙</a:t>
            </a:r>
            <a:r>
              <a:rPr lang="en-US" altLang="ja-JP" sz="2000" dirty="0">
                <a:latin typeface="メイリオ" panose="020B0604030504040204" pitchFamily="50" charset="-128"/>
                <a:ea typeface="メイリオ" panose="020B0604030504040204" pitchFamily="50" charset="-128"/>
              </a:rPr>
              <a:t>】</a:t>
            </a:r>
          </a:p>
          <a:p>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名･ス他</a:t>
            </a:r>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無知の人を啓発して正しい知識を導くこと。</a:t>
            </a:r>
            <a:endParaRPr lang="en-US" altLang="ja-JP" sz="2000" dirty="0">
              <a:latin typeface="メイリオ" panose="020B0604030504040204" pitchFamily="50" charset="-128"/>
              <a:ea typeface="メイリオ" panose="020B0604030504040204" pitchFamily="50" charset="-128"/>
            </a:endParaRPr>
          </a:p>
          <a:p>
            <a:endParaRPr lang="en-US" altLang="ja-JP" sz="2000" dirty="0">
              <a:latin typeface="メイリオ" panose="020B0604030504040204" pitchFamily="50" charset="-128"/>
              <a:ea typeface="メイリオ" panose="020B0604030504040204" pitchFamily="50" charset="-128"/>
            </a:endParaRPr>
          </a:p>
          <a:p>
            <a:r>
              <a:rPr lang="ja-JP" altLang="en-US" sz="2800" dirty="0" err="1">
                <a:latin typeface="メイリオ" panose="020B0604030504040204" pitchFamily="50" charset="-128"/>
                <a:ea typeface="メイリオ" panose="020B0604030504040204" pitchFamily="50" charset="-128"/>
              </a:rPr>
              <a:t>けいはつ</a:t>
            </a:r>
            <a:endParaRPr lang="en-US" altLang="ja-JP" sz="2800" dirty="0">
              <a:latin typeface="メイリオ" panose="020B0604030504040204" pitchFamily="50" charset="-128"/>
              <a:ea typeface="メイリオ" panose="020B0604030504040204" pitchFamily="50" charset="-128"/>
            </a:endParaRPr>
          </a:p>
          <a:p>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啓発</a:t>
            </a:r>
            <a:r>
              <a:rPr lang="en-US" altLang="ja-JP" sz="2000" dirty="0">
                <a:latin typeface="メイリオ" panose="020B0604030504040204" pitchFamily="50" charset="-128"/>
                <a:ea typeface="メイリオ" panose="020B0604030504040204" pitchFamily="50" charset="-128"/>
              </a:rPr>
              <a:t>】</a:t>
            </a:r>
          </a:p>
          <a:p>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名･ス他</a:t>
            </a:r>
            <a:r>
              <a:rPr lang="en-US" altLang="ja-JP" sz="2000" dirty="0">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無知の人を教え導き、その目を開いて、物事を明らかにすること。「自己－」</a:t>
            </a:r>
            <a:endParaRPr lang="en-US" altLang="ja-JP" sz="2000" dirty="0">
              <a:latin typeface="メイリオ" panose="020B0604030504040204" pitchFamily="50" charset="-128"/>
              <a:ea typeface="メイリオ" panose="020B0604030504040204" pitchFamily="50" charset="-128"/>
            </a:endParaRPr>
          </a:p>
          <a:p>
            <a:endParaRPr lang="en-US" altLang="ja-JP" sz="20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p>
            <a:r>
              <a:rPr kumimoji="1" lang="ja-JP" altLang="en-US" sz="2400" dirty="0">
                <a:latin typeface="メイリオ" panose="020B0604030504040204" pitchFamily="50" charset="-128"/>
                <a:ea typeface="メイリオ" panose="020B0604030504040204" pitchFamily="50" charset="-128"/>
              </a:rPr>
              <a:t>結局、同じ意味しゃないか！なぜ？</a:t>
            </a: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「啓蒙」という言葉は使えない！</a:t>
            </a:r>
            <a:endParaRPr kumimoji="1" lang="ja-JP" altLang="en-US" sz="3200" b="0" dirty="0">
              <a:effectLst/>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10465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6516216" y="2996952"/>
            <a:ext cx="2232248" cy="151216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t>発注者</a:t>
            </a:r>
          </a:p>
        </p:txBody>
      </p:sp>
      <p:sp>
        <p:nvSpPr>
          <p:cNvPr id="15" name="角丸四角形 14"/>
          <p:cNvSpPr/>
          <p:nvPr/>
        </p:nvSpPr>
        <p:spPr>
          <a:xfrm>
            <a:off x="971600" y="2996952"/>
            <a:ext cx="2232248" cy="151216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t>受注者</a:t>
            </a:r>
          </a:p>
        </p:txBody>
      </p:sp>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工事写真とイベント写真の大きな違い</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6</a:t>
            </a:fld>
            <a:endParaRPr kumimoji="1" lang="ja-JP" altLang="en-US" sz="2400" dirty="0"/>
          </a:p>
        </p:txBody>
      </p:sp>
      <p:sp>
        <p:nvSpPr>
          <p:cNvPr id="31" name="テキスト ボックス 30"/>
          <p:cNvSpPr txBox="1"/>
          <p:nvPr/>
        </p:nvSpPr>
        <p:spPr>
          <a:xfrm>
            <a:off x="467544" y="1196752"/>
            <a:ext cx="8424936" cy="400110"/>
          </a:xfrm>
          <a:prstGeom prst="rect">
            <a:avLst/>
          </a:prstGeom>
          <a:noFill/>
        </p:spPr>
        <p:txBody>
          <a:bodyPr wrap="square" rtlCol="0">
            <a:spAutoFit/>
          </a:bodyPr>
          <a:lstStyle/>
          <a:p>
            <a:r>
              <a:rPr lang="ja-JP" altLang="en-US" sz="2000" dirty="0">
                <a:latin typeface="メイリオ" panose="020B0604030504040204" pitchFamily="50" charset="-128"/>
                <a:ea typeface="メイリオ" panose="020B0604030504040204" pitchFamily="50" charset="-128"/>
              </a:rPr>
              <a:t>工事写真の撮り方とイベント写真の撮り方を一緒に考えていませんか？</a:t>
            </a:r>
            <a:r>
              <a:rPr lang="ja-JP" altLang="en-US" sz="1200" dirty="0"/>
              <a:t>　</a:t>
            </a:r>
            <a:endParaRPr kumimoji="1" lang="ja-JP" altLang="en-US" sz="1400" dirty="0"/>
          </a:p>
        </p:txBody>
      </p:sp>
      <p:sp>
        <p:nvSpPr>
          <p:cNvPr id="9" name="ホームベース 8"/>
          <p:cNvSpPr/>
          <p:nvPr/>
        </p:nvSpPr>
        <p:spPr>
          <a:xfrm>
            <a:off x="3491880" y="3140968"/>
            <a:ext cx="2664296" cy="1224136"/>
          </a:xfrm>
          <a:prstGeom prst="homePlate">
            <a:avLst/>
          </a:prstGeom>
          <a:solidFill>
            <a:srgbClr val="FF57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t>見せる</a:t>
            </a:r>
            <a:r>
              <a:rPr kumimoji="1" lang="ja-JP" altLang="en-US" sz="2400" dirty="0"/>
              <a:t>！</a:t>
            </a:r>
            <a:endParaRPr kumimoji="1" lang="en-US" altLang="ja-JP" sz="2400" dirty="0"/>
          </a:p>
          <a:p>
            <a:pPr algn="ctr"/>
            <a:endParaRPr kumimoji="1" lang="ja-JP" altLang="en-US" sz="2400" dirty="0"/>
          </a:p>
        </p:txBody>
      </p:sp>
      <p:sp>
        <p:nvSpPr>
          <p:cNvPr id="12" name="円/楕円 11"/>
          <p:cNvSpPr/>
          <p:nvPr/>
        </p:nvSpPr>
        <p:spPr>
          <a:xfrm>
            <a:off x="6084168" y="4221088"/>
            <a:ext cx="2016224" cy="864096"/>
          </a:xfrm>
          <a:prstGeom prst="ellipse">
            <a:avLst/>
          </a:prstGeom>
          <a:solidFill>
            <a:srgbClr val="48B8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3200" dirty="0"/>
              <a:t>受働</a:t>
            </a:r>
            <a:endParaRPr kumimoji="1" lang="ja-JP" altLang="en-US" sz="3200" dirty="0"/>
          </a:p>
        </p:txBody>
      </p:sp>
      <p:sp>
        <p:nvSpPr>
          <p:cNvPr id="13" name="円/楕円 12"/>
          <p:cNvSpPr/>
          <p:nvPr/>
        </p:nvSpPr>
        <p:spPr>
          <a:xfrm>
            <a:off x="539552" y="4221088"/>
            <a:ext cx="2016224" cy="86409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t>能動</a:t>
            </a:r>
          </a:p>
        </p:txBody>
      </p:sp>
      <p:sp>
        <p:nvSpPr>
          <p:cNvPr id="17" name="テキスト ボックス 16"/>
          <p:cNvSpPr txBox="1"/>
          <p:nvPr/>
        </p:nvSpPr>
        <p:spPr>
          <a:xfrm>
            <a:off x="971600" y="2204864"/>
            <a:ext cx="5184576" cy="523220"/>
          </a:xfrm>
          <a:prstGeom prst="rect">
            <a:avLst/>
          </a:prstGeom>
          <a:noFill/>
        </p:spPr>
        <p:txBody>
          <a:bodyPr wrap="square" rtlCol="0">
            <a:spAutoFit/>
          </a:bodyPr>
          <a:lstStyle/>
          <a:p>
            <a:r>
              <a:rPr lang="ja-JP" altLang="en-US" sz="2800" b="1" dirty="0">
                <a:latin typeface="メイリオ" panose="020B0604030504040204" pitchFamily="50" charset="-128"/>
                <a:ea typeface="メイリオ" panose="020B0604030504040204" pitchFamily="50" charset="-128"/>
              </a:rPr>
              <a:t>イベント写真＝「自己主張」</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テキスト ボックス 19"/>
          <p:cNvSpPr txBox="1"/>
          <p:nvPr/>
        </p:nvSpPr>
        <p:spPr>
          <a:xfrm>
            <a:off x="971600" y="5589240"/>
            <a:ext cx="7272808" cy="584775"/>
          </a:xfrm>
          <a:prstGeom prst="rect">
            <a:avLst/>
          </a:prstGeom>
          <a:noFill/>
        </p:spPr>
        <p:txBody>
          <a:bodyPr wrap="square" rtlCol="0">
            <a:spAutoFit/>
          </a:bodyPr>
          <a:lstStyle/>
          <a:p>
            <a:r>
              <a:rPr lang="ja-JP" altLang="en-US" sz="1600" dirty="0">
                <a:latin typeface="メイリオ" panose="020B0604030504040204" pitchFamily="50" charset="-128"/>
                <a:ea typeface="メイリオ" panose="020B0604030504040204" pitchFamily="50" charset="-128"/>
              </a:rPr>
              <a:t>工事写真として納品しないので、黒板はいりません。</a:t>
            </a:r>
            <a:endParaRPr lang="en-US" altLang="ja-JP" sz="1600" dirty="0">
              <a:latin typeface="メイリオ" panose="020B0604030504040204" pitchFamily="50" charset="-128"/>
              <a:ea typeface="メイリオ" panose="020B0604030504040204" pitchFamily="50" charset="-128"/>
            </a:endParaRPr>
          </a:p>
          <a:p>
            <a:r>
              <a:rPr lang="ja-JP" altLang="en-US" sz="1600" dirty="0"/>
              <a:t>トリミングその他も自由！</a:t>
            </a:r>
            <a:r>
              <a:rPr lang="ja-JP" altLang="en-US" sz="1200" dirty="0"/>
              <a:t>　</a:t>
            </a:r>
            <a:endParaRPr kumimoji="1" lang="ja-JP" altLang="en-US" sz="1400" dirty="0"/>
          </a:p>
        </p:txBody>
      </p:sp>
      <p:sp>
        <p:nvSpPr>
          <p:cNvPr id="14" name="テキスト ボックス 13"/>
          <p:cNvSpPr txBox="1"/>
          <p:nvPr/>
        </p:nvSpPr>
        <p:spPr>
          <a:xfrm>
            <a:off x="3851920" y="3789040"/>
            <a:ext cx="1584176" cy="461665"/>
          </a:xfrm>
          <a:prstGeom prst="rect">
            <a:avLst/>
          </a:prstGeom>
          <a:solidFill>
            <a:srgbClr val="C00000"/>
          </a:solidFill>
        </p:spPr>
        <p:txBody>
          <a:bodyPr wrap="square" rtlCol="0">
            <a:spAutoFit/>
          </a:bodyPr>
          <a:lstStyle/>
          <a:p>
            <a:pPr algn="ctr"/>
            <a:r>
              <a:rPr kumimoji="1" lang="ja-JP" altLang="en-US" sz="2400" dirty="0">
                <a:latin typeface="+mj-ea"/>
                <a:ea typeface="+mj-ea"/>
              </a:rPr>
              <a:t>魅せる！</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60</a:t>
            </a:fld>
            <a:endParaRPr kumimoji="1" lang="ja-JP" altLang="en-US" sz="2400" dirty="0"/>
          </a:p>
        </p:txBody>
      </p:sp>
      <p:sp>
        <p:nvSpPr>
          <p:cNvPr id="31" name="テキスト ボックス 30"/>
          <p:cNvSpPr txBox="1"/>
          <p:nvPr/>
        </p:nvSpPr>
        <p:spPr>
          <a:xfrm>
            <a:off x="251520" y="1412776"/>
            <a:ext cx="8712968" cy="2923877"/>
          </a:xfrm>
          <a:prstGeom prst="rect">
            <a:avLst/>
          </a:prstGeom>
          <a:noFill/>
        </p:spPr>
        <p:txBody>
          <a:bodyPr wrap="square" rtlCol="0">
            <a:spAutoFit/>
          </a:bodyPr>
          <a:lstStyle/>
          <a:p>
            <a:r>
              <a:rPr lang="ja-JP" altLang="en-US" sz="2800" dirty="0"/>
              <a:t>「蒙」の文字が、まずいからです。</a:t>
            </a:r>
            <a:endParaRPr lang="en-US" altLang="ja-JP" sz="2800" dirty="0"/>
          </a:p>
          <a:p>
            <a:endParaRPr lang="en-US" altLang="ja-JP" sz="2800" dirty="0"/>
          </a:p>
          <a:p>
            <a:r>
              <a:rPr lang="ja-JP" altLang="en-US" sz="2800" dirty="0"/>
              <a:t>もう</a:t>
            </a:r>
            <a:endParaRPr lang="en-US" altLang="ja-JP" sz="2800" dirty="0"/>
          </a:p>
          <a:p>
            <a:r>
              <a:rPr lang="en-US" altLang="ja-JP" sz="2000" dirty="0"/>
              <a:t>【</a:t>
            </a:r>
            <a:r>
              <a:rPr lang="ja-JP" altLang="en-US" sz="2000" dirty="0"/>
              <a:t>蒙</a:t>
            </a:r>
            <a:r>
              <a:rPr lang="en-US" altLang="ja-JP" sz="2000" dirty="0"/>
              <a:t>】</a:t>
            </a:r>
          </a:p>
          <a:p>
            <a:r>
              <a:rPr lang="ja-JP" altLang="en-US" sz="2000" dirty="0"/>
              <a:t>音読み：ボウ、モウ</a:t>
            </a:r>
            <a:endParaRPr lang="en-US" altLang="ja-JP" sz="2000" dirty="0"/>
          </a:p>
          <a:p>
            <a:r>
              <a:rPr lang="ja-JP" altLang="en-US" sz="2000" dirty="0"/>
              <a:t>訓読み：おお（う）、くら（い）、こうむ（る）</a:t>
            </a:r>
            <a:endParaRPr lang="en-US" altLang="ja-JP" sz="2000" dirty="0"/>
          </a:p>
          <a:p>
            <a:r>
              <a:rPr lang="ja-JP" altLang="en-US" sz="2000" dirty="0"/>
              <a:t>１</a:t>
            </a:r>
            <a:r>
              <a:rPr lang="en-US" altLang="ja-JP" sz="2000" dirty="0"/>
              <a:t>《</a:t>
            </a:r>
            <a:r>
              <a:rPr lang="ja-JP" altLang="en-US" sz="2000" dirty="0"/>
              <a:t>名･造</a:t>
            </a:r>
            <a:r>
              <a:rPr lang="en-US" altLang="ja-JP" sz="2000" dirty="0"/>
              <a:t>》</a:t>
            </a:r>
            <a:r>
              <a:rPr lang="ja-JP" altLang="en-US" sz="2000" dirty="0"/>
              <a:t>幼い者、まだ道理にくらい子ども。</a:t>
            </a:r>
            <a:endParaRPr lang="en-US" altLang="ja-JP" sz="2000" dirty="0"/>
          </a:p>
          <a:p>
            <a:r>
              <a:rPr lang="ja-JP" altLang="en-US" sz="2000" dirty="0"/>
              <a:t>２　道理に通じない。おろか。「蒙昧･愚蒙」</a:t>
            </a:r>
            <a:endParaRPr kumimoji="1" lang="ja-JP" altLang="en-US" sz="2400" dirty="0"/>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タイトル 1"/>
          <p:cNvSpPr>
            <a:spLocks noGrp="1"/>
          </p:cNvSpPr>
          <p:nvPr>
            <p:ph type="title"/>
          </p:nvPr>
        </p:nvSpPr>
        <p:spPr>
          <a:xfrm>
            <a:off x="0" y="0"/>
            <a:ext cx="8229600" cy="1143000"/>
          </a:xfrm>
        </p:spPr>
        <p:txBody>
          <a:bodyPr>
            <a:noAutofit/>
          </a:bodyPr>
          <a:lstStyle/>
          <a:p>
            <a:r>
              <a:rPr lang="ja-JP" altLang="en-US" sz="3200" dirty="0">
                <a:latin typeface="HG創英角ｺﾞｼｯｸUB" panose="020B0909000000000000" pitchFamily="49" charset="-128"/>
                <a:ea typeface="HG創英角ｺﾞｼｯｸUB" panose="020B0909000000000000" pitchFamily="49" charset="-128"/>
              </a:rPr>
              <a:t>「啓蒙」という言葉は使えない！</a:t>
            </a:r>
            <a:endParaRPr kumimoji="1" lang="ja-JP" altLang="en-US" sz="3200" b="0" dirty="0">
              <a:effectLst/>
              <a:latin typeface="HG創英角ｺﾞｼｯｸUB" panose="020B0909000000000000" pitchFamily="49" charset="-128"/>
              <a:ea typeface="HG創英角ｺﾞｼｯｸUB" panose="020B0909000000000000" pitchFamily="49" charset="-128"/>
            </a:endParaRPr>
          </a:p>
        </p:txBody>
      </p:sp>
      <p:pic>
        <p:nvPicPr>
          <p:cNvPr id="7" name="Picture 5"/>
          <p:cNvPicPr>
            <a:picLocks noChangeAspect="1" noChangeArrowheads="1"/>
          </p:cNvPicPr>
          <p:nvPr/>
        </p:nvPicPr>
        <p:blipFill>
          <a:blip r:embed="rId3" cstate="print"/>
          <a:srcRect/>
          <a:stretch>
            <a:fillRect/>
          </a:stretch>
        </p:blipFill>
        <p:spPr bwMode="auto">
          <a:xfrm>
            <a:off x="251520" y="2132856"/>
            <a:ext cx="5913926" cy="2160240"/>
          </a:xfrm>
          <a:prstGeom prst="rect">
            <a:avLst/>
          </a:prstGeom>
          <a:noFill/>
          <a:ln w="9525">
            <a:noFill/>
            <a:miter lim="800000"/>
            <a:headEnd/>
            <a:tailEnd/>
          </a:ln>
        </p:spPr>
      </p:pic>
    </p:spTree>
    <p:extLst>
      <p:ext uri="{BB962C8B-B14F-4D97-AF65-F5344CB8AC3E}">
        <p14:creationId xmlns:p14="http://schemas.microsoft.com/office/powerpoint/2010/main" val="22104654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61</a:t>
            </a:fld>
            <a:endParaRPr kumimoji="1" lang="ja-JP" altLang="en-US" sz="2400" dirty="0"/>
          </a:p>
        </p:txBody>
      </p:sp>
      <p:sp>
        <p:nvSpPr>
          <p:cNvPr id="31" name="テキスト ボックス 30"/>
          <p:cNvSpPr txBox="1"/>
          <p:nvPr/>
        </p:nvSpPr>
        <p:spPr>
          <a:xfrm>
            <a:off x="251520" y="2996952"/>
            <a:ext cx="8640960" cy="400110"/>
          </a:xfrm>
          <a:prstGeom prst="rect">
            <a:avLst/>
          </a:prstGeom>
          <a:noFill/>
        </p:spPr>
        <p:txBody>
          <a:bodyPr wrap="square" rtlCol="0">
            <a:spAutoFit/>
          </a:bodyPr>
          <a:lstStyle/>
          <a:p>
            <a:pPr algn="r"/>
            <a:r>
              <a:rPr lang="ja-JP" altLang="en-US" sz="2000" dirty="0"/>
              <a:t>捨てることから始まる写真の選び方</a:t>
            </a:r>
            <a:r>
              <a:rPr lang="ja-JP" altLang="en-US" sz="1200" dirty="0"/>
              <a:t>　</a:t>
            </a:r>
            <a:endParaRPr kumimoji="1" lang="ja-JP" altLang="en-US" sz="1400" dirty="0"/>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タイトル 1"/>
          <p:cNvSpPr>
            <a:spLocks noGrp="1"/>
          </p:cNvSpPr>
          <p:nvPr>
            <p:ph type="title"/>
          </p:nvPr>
        </p:nvSpPr>
        <p:spPr>
          <a:xfrm>
            <a:off x="0" y="0"/>
            <a:ext cx="8229600" cy="1143000"/>
          </a:xfrm>
        </p:spPr>
        <p:txBody>
          <a:bodyPr>
            <a:noAutofit/>
          </a:bodyPr>
          <a:lstStyle/>
          <a:p>
            <a:r>
              <a:rPr kumimoji="1" lang="ja-JP" altLang="en-US" sz="3200" b="0" dirty="0">
                <a:effectLst/>
                <a:latin typeface="HG創英角ｺﾞｼｯｸUB" panose="020B0909000000000000" pitchFamily="49" charset="-128"/>
                <a:ea typeface="HG創英角ｺﾞｼｯｸUB" panose="020B0909000000000000" pitchFamily="49" charset="-128"/>
              </a:rPr>
              <a:t>どんぐりかい</a:t>
            </a:r>
            <a:r>
              <a:rPr kumimoji="1" lang="ja-JP" altLang="en-US" sz="3200" b="0" dirty="0" err="1">
                <a:effectLst/>
                <a:latin typeface="HG創英角ｺﾞｼｯｸUB" panose="020B0909000000000000" pitchFamily="49" charset="-128"/>
                <a:ea typeface="HG創英角ｺﾞｼｯｸUB" panose="020B0909000000000000" pitchFamily="49" charset="-128"/>
              </a:rPr>
              <a:t>ぎ</a:t>
            </a:r>
            <a:r>
              <a:rPr kumimoji="1" lang="ja-JP" altLang="en-US" sz="3200" b="0" dirty="0">
                <a:effectLst/>
                <a:latin typeface="HG創英角ｺﾞｼｯｸUB" panose="020B0909000000000000" pitchFamily="49" charset="-128"/>
                <a:ea typeface="HG創英角ｺﾞｼｯｸUB" panose="020B0909000000000000" pitchFamily="49" charset="-128"/>
              </a:rPr>
              <a:t>イベントコストから読取る。</a:t>
            </a:r>
          </a:p>
        </p:txBody>
      </p:sp>
    </p:spTree>
    <p:extLst>
      <p:ext uri="{BB962C8B-B14F-4D97-AF65-F5344CB8AC3E}">
        <p14:creationId xmlns:p14="http://schemas.microsoft.com/office/powerpoint/2010/main" val="22104654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グラフ 7"/>
          <p:cNvGraphicFramePr>
            <a:graphicFrameLocks noGrp="1"/>
          </p:cNvGraphicFramePr>
          <p:nvPr>
            <p:extLst>
              <p:ext uri="{D42A27DB-BD31-4B8C-83A1-F6EECF244321}">
                <p14:modId xmlns:p14="http://schemas.microsoft.com/office/powerpoint/2010/main" val="2360289448"/>
              </p:ext>
            </p:extLst>
          </p:nvPr>
        </p:nvGraphicFramePr>
        <p:xfrm>
          <a:off x="0" y="692695"/>
          <a:ext cx="9144000" cy="5778159"/>
        </p:xfrm>
        <a:graphic>
          <a:graphicData uri="http://schemas.openxmlformats.org/drawingml/2006/chart">
            <c:chart xmlns:c="http://schemas.openxmlformats.org/drawingml/2006/chart" xmlns:r="http://schemas.openxmlformats.org/officeDocument/2006/relationships" r:id="rId3"/>
          </a:graphicData>
        </a:graphic>
      </p:graphicFrame>
      <p:sp>
        <p:nvSpPr>
          <p:cNvPr id="15362" name="Rectangle 2"/>
          <p:cNvSpPr>
            <a:spLocks noGrp="1" noChangeArrowheads="1"/>
          </p:cNvSpPr>
          <p:nvPr>
            <p:ph type="title"/>
          </p:nvPr>
        </p:nvSpPr>
        <p:spPr>
          <a:xfrm>
            <a:off x="447367" y="65583"/>
            <a:ext cx="8229600" cy="417513"/>
          </a:xfrm>
        </p:spPr>
        <p:txBody>
          <a:bodyPr>
            <a:normAutofit/>
          </a:bodyPr>
          <a:lstStyle/>
          <a:p>
            <a:pPr>
              <a:defRPr/>
            </a:pPr>
            <a:r>
              <a:rPr lang="ja-JP" altLang="en-US" sz="2000" dirty="0"/>
              <a:t>どんぐりかい</a:t>
            </a:r>
            <a:r>
              <a:rPr lang="ja-JP" altLang="en-US" sz="2000" dirty="0" err="1"/>
              <a:t>ぎ</a:t>
            </a:r>
            <a:r>
              <a:rPr lang="ja-JP" altLang="en-US" sz="2000" dirty="0"/>
              <a:t>実行委員会　イベントごとのコスト</a:t>
            </a:r>
            <a:endParaRPr lang="ja-JP" altLang="en-US" sz="2400" b="1" dirty="0">
              <a:solidFill>
                <a:schemeClr val="tx1">
                  <a:lumMod val="50000"/>
                  <a:lumOff val="50000"/>
                </a:schemeClr>
              </a:solidFill>
            </a:endParaRPr>
          </a:p>
        </p:txBody>
      </p:sp>
      <p:sp>
        <p:nvSpPr>
          <p:cNvPr id="12293" name="スライド番号プレースホルダ 8"/>
          <p:cNvSpPr>
            <a:spLocks noGrp="1"/>
          </p:cNvSpPr>
          <p:nvPr>
            <p:ph type="sldNum" sz="quarter" idx="12"/>
          </p:nvPr>
        </p:nvSpPr>
        <p:spPr>
          <a:xfrm>
            <a:off x="8423275" y="6381750"/>
            <a:ext cx="720725" cy="476250"/>
          </a:xfrm>
          <a:noFill/>
        </p:spPr>
        <p:txBody>
          <a:bodyPr/>
          <a:lstStyle/>
          <a:p>
            <a:pPr algn="ctr"/>
            <a:fld id="{BB100D1F-5444-4BAD-9C55-ACE5A98DBC8B}" type="slidenum">
              <a:rPr lang="en-US" altLang="ja-JP" sz="2400"/>
              <a:pPr algn="ctr"/>
              <a:t>62</a:t>
            </a:fld>
            <a:endParaRPr lang="en-US" altLang="ja-JP" sz="2400" dirty="0"/>
          </a:p>
        </p:txBody>
      </p:sp>
    </p:spTree>
    <p:extLst>
      <p:ext uri="{BB962C8B-B14F-4D97-AF65-F5344CB8AC3E}">
        <p14:creationId xmlns:p14="http://schemas.microsoft.com/office/powerpoint/2010/main" val="40607361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47367" y="65583"/>
            <a:ext cx="8229600" cy="417513"/>
          </a:xfrm>
        </p:spPr>
        <p:txBody>
          <a:bodyPr>
            <a:normAutofit/>
          </a:bodyPr>
          <a:lstStyle/>
          <a:p>
            <a:pPr>
              <a:defRPr/>
            </a:pPr>
            <a:r>
              <a:rPr lang="ja-JP" altLang="en-US" sz="2000" dirty="0"/>
              <a:t>どんぐりかい</a:t>
            </a:r>
            <a:r>
              <a:rPr lang="ja-JP" altLang="en-US" sz="2000" dirty="0" err="1"/>
              <a:t>ぎ</a:t>
            </a:r>
            <a:r>
              <a:rPr lang="ja-JP" altLang="en-US" sz="2000" dirty="0"/>
              <a:t>実行委員会　イベントごとのコスト</a:t>
            </a:r>
            <a:endParaRPr lang="ja-JP" altLang="en-US" sz="2400" b="1" dirty="0">
              <a:solidFill>
                <a:schemeClr val="tx1">
                  <a:lumMod val="50000"/>
                  <a:lumOff val="50000"/>
                </a:schemeClr>
              </a:solidFill>
            </a:endParaRPr>
          </a:p>
        </p:txBody>
      </p:sp>
      <p:sp>
        <p:nvSpPr>
          <p:cNvPr id="12293" name="スライド番号プレースホルダ 8"/>
          <p:cNvSpPr>
            <a:spLocks noGrp="1"/>
          </p:cNvSpPr>
          <p:nvPr>
            <p:ph type="sldNum" sz="quarter" idx="12"/>
          </p:nvPr>
        </p:nvSpPr>
        <p:spPr>
          <a:xfrm>
            <a:off x="8423275" y="6381750"/>
            <a:ext cx="720725" cy="476250"/>
          </a:xfrm>
          <a:noFill/>
        </p:spPr>
        <p:txBody>
          <a:bodyPr/>
          <a:lstStyle/>
          <a:p>
            <a:pPr algn="ctr"/>
            <a:fld id="{BB100D1F-5444-4BAD-9C55-ACE5A98DBC8B}" type="slidenum">
              <a:rPr lang="en-US" altLang="ja-JP" sz="2400"/>
              <a:pPr algn="ctr"/>
              <a:t>63</a:t>
            </a:fld>
            <a:endParaRPr lang="en-US" altLang="ja-JP" sz="2400" dirty="0"/>
          </a:p>
        </p:txBody>
      </p:sp>
      <p:graphicFrame>
        <p:nvGraphicFramePr>
          <p:cNvPr id="6" name="グラフ 5"/>
          <p:cNvGraphicFramePr>
            <a:graphicFrameLocks noGrp="1"/>
          </p:cNvGraphicFramePr>
          <p:nvPr>
            <p:extLst>
              <p:ext uri="{D42A27DB-BD31-4B8C-83A1-F6EECF244321}">
                <p14:modId xmlns:p14="http://schemas.microsoft.com/office/powerpoint/2010/main" val="3207089511"/>
              </p:ext>
            </p:extLst>
          </p:nvPr>
        </p:nvGraphicFramePr>
        <p:xfrm>
          <a:off x="0" y="692695"/>
          <a:ext cx="9144000" cy="56890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591623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64</a:t>
            </a:fld>
            <a:endParaRPr kumimoji="1" lang="ja-JP" altLang="en-US" sz="2400" dirty="0"/>
          </a:p>
        </p:txBody>
      </p:sp>
      <p:sp>
        <p:nvSpPr>
          <p:cNvPr id="31" name="テキスト ボックス 30"/>
          <p:cNvSpPr txBox="1"/>
          <p:nvPr/>
        </p:nvSpPr>
        <p:spPr>
          <a:xfrm>
            <a:off x="251520" y="2996952"/>
            <a:ext cx="8640960" cy="400110"/>
          </a:xfrm>
          <a:prstGeom prst="rect">
            <a:avLst/>
          </a:prstGeom>
          <a:noFill/>
        </p:spPr>
        <p:txBody>
          <a:bodyPr wrap="square" rtlCol="0">
            <a:spAutoFit/>
          </a:bodyPr>
          <a:lstStyle/>
          <a:p>
            <a:pPr algn="r"/>
            <a:r>
              <a:rPr lang="ja-JP" altLang="en-US" sz="2000" dirty="0"/>
              <a:t>捨てることから始まる写真の選び方</a:t>
            </a:r>
            <a:r>
              <a:rPr lang="ja-JP" altLang="en-US" sz="1200" dirty="0"/>
              <a:t>　</a:t>
            </a:r>
            <a:endParaRPr kumimoji="1" lang="ja-JP" altLang="en-US" sz="1400" dirty="0"/>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タイトル 1"/>
          <p:cNvSpPr>
            <a:spLocks noGrp="1"/>
          </p:cNvSpPr>
          <p:nvPr>
            <p:ph type="title"/>
          </p:nvPr>
        </p:nvSpPr>
        <p:spPr>
          <a:xfrm>
            <a:off x="0" y="0"/>
            <a:ext cx="8229600" cy="1143000"/>
          </a:xfrm>
        </p:spPr>
        <p:txBody>
          <a:bodyPr>
            <a:noAutofit/>
          </a:bodyPr>
          <a:lstStyle/>
          <a:p>
            <a:r>
              <a:rPr lang="ja-JP" altLang="en-US" sz="3200" dirty="0">
                <a:latin typeface="HG創英角ｺﾞｼｯｸUB" panose="020B0909000000000000" pitchFamily="49" charset="-128"/>
                <a:ea typeface="HG創英角ｺﾞｼｯｸUB" panose="020B0909000000000000" pitchFamily="49" charset="-128"/>
              </a:rPr>
              <a:t>北海道通信の記事数から読み取るＣＳＲ</a:t>
            </a:r>
            <a:endParaRPr kumimoji="1" lang="ja-JP" altLang="en-US" sz="3200" b="0" dirty="0">
              <a:effectLst/>
              <a:latin typeface="HG創英角ｺﾞｼｯｸUB" panose="020B0909000000000000" pitchFamily="49" charset="-128"/>
              <a:ea typeface="HG創英角ｺﾞｼｯｸUB" panose="020B0909000000000000" pitchFamily="49" charset="-128"/>
            </a:endParaRPr>
          </a:p>
        </p:txBody>
      </p:sp>
    </p:spTree>
    <p:extLst>
      <p:ext uri="{BB962C8B-B14F-4D97-AF65-F5344CB8AC3E}">
        <p14:creationId xmlns:p14="http://schemas.microsoft.com/office/powerpoint/2010/main" val="221046546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47367" y="65583"/>
            <a:ext cx="8229600" cy="417513"/>
          </a:xfrm>
        </p:spPr>
        <p:txBody>
          <a:bodyPr>
            <a:normAutofit fontScale="90000"/>
          </a:bodyPr>
          <a:lstStyle/>
          <a:p>
            <a:pPr>
              <a:defRPr/>
            </a:pPr>
            <a:r>
              <a:rPr lang="ja-JP" altLang="en-US" sz="2000" dirty="0"/>
              <a:t>北海道通信社　月別社会貢献の記事数</a:t>
            </a:r>
            <a:r>
              <a:rPr lang="ja-JP" altLang="en-US" sz="2200" dirty="0"/>
              <a:t>　</a:t>
            </a:r>
            <a:r>
              <a:rPr lang="en-US" altLang="ja-JP" sz="1800" dirty="0"/>
              <a:t>2014/4</a:t>
            </a:r>
            <a:r>
              <a:rPr lang="ja-JP" altLang="en-US" sz="1800" dirty="0"/>
              <a:t>～</a:t>
            </a:r>
            <a:r>
              <a:rPr lang="en-US" altLang="ja-JP" sz="1800" dirty="0"/>
              <a:t>2015/11</a:t>
            </a:r>
            <a:endParaRPr lang="ja-JP" altLang="en-US" sz="1800" b="1" dirty="0">
              <a:solidFill>
                <a:schemeClr val="tx1">
                  <a:lumMod val="50000"/>
                  <a:lumOff val="50000"/>
                </a:schemeClr>
              </a:solidFill>
            </a:endParaRPr>
          </a:p>
        </p:txBody>
      </p:sp>
      <p:sp>
        <p:nvSpPr>
          <p:cNvPr id="12293" name="スライド番号プレースホルダ 8"/>
          <p:cNvSpPr>
            <a:spLocks noGrp="1"/>
          </p:cNvSpPr>
          <p:nvPr>
            <p:ph type="sldNum" sz="quarter" idx="12"/>
          </p:nvPr>
        </p:nvSpPr>
        <p:spPr>
          <a:xfrm>
            <a:off x="8423275" y="6381750"/>
            <a:ext cx="720725" cy="476250"/>
          </a:xfrm>
          <a:noFill/>
        </p:spPr>
        <p:txBody>
          <a:bodyPr/>
          <a:lstStyle/>
          <a:p>
            <a:pPr algn="ctr"/>
            <a:fld id="{BB100D1F-5444-4BAD-9C55-ACE5A98DBC8B}" type="slidenum">
              <a:rPr lang="en-US" altLang="ja-JP" sz="2400"/>
              <a:pPr algn="ctr"/>
              <a:t>65</a:t>
            </a:fld>
            <a:endParaRPr lang="en-US" altLang="ja-JP" sz="2400" dirty="0"/>
          </a:p>
        </p:txBody>
      </p:sp>
      <p:cxnSp>
        <p:nvCxnSpPr>
          <p:cNvPr id="6" name="直線コネクタ 5"/>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 name="グラフ 8"/>
          <p:cNvGraphicFramePr>
            <a:graphicFrameLocks noGrp="1"/>
          </p:cNvGraphicFramePr>
          <p:nvPr>
            <p:extLst>
              <p:ext uri="{D42A27DB-BD31-4B8C-83A1-F6EECF244321}">
                <p14:modId xmlns:p14="http://schemas.microsoft.com/office/powerpoint/2010/main" val="3503664659"/>
              </p:ext>
            </p:extLst>
          </p:nvPr>
        </p:nvGraphicFramePr>
        <p:xfrm>
          <a:off x="251520" y="614263"/>
          <a:ext cx="9865096" cy="60759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212924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bwMode="auto">
          <a:xfrm>
            <a:off x="-6350" y="0"/>
            <a:ext cx="9144000" cy="54868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defRPr/>
            </a:pPr>
            <a:r>
              <a:rPr lang="en-US" altLang="ja-JP" sz="1400" dirty="0"/>
              <a:t>20150212 </a:t>
            </a:r>
            <a:r>
              <a:rPr lang="ja-JP" altLang="en-US" sz="1400" dirty="0"/>
              <a:t>どんぐり</a:t>
            </a:r>
          </a:p>
        </p:txBody>
      </p:sp>
      <p:sp>
        <p:nvSpPr>
          <p:cNvPr id="15362" name="Rectangle 2"/>
          <p:cNvSpPr>
            <a:spLocks noGrp="1" noChangeArrowheads="1"/>
          </p:cNvSpPr>
          <p:nvPr>
            <p:ph type="title"/>
          </p:nvPr>
        </p:nvSpPr>
        <p:spPr>
          <a:xfrm>
            <a:off x="447367" y="65583"/>
            <a:ext cx="8229600" cy="417513"/>
          </a:xfrm>
        </p:spPr>
        <p:txBody>
          <a:bodyPr>
            <a:normAutofit/>
          </a:bodyPr>
          <a:lstStyle/>
          <a:p>
            <a:pPr>
              <a:defRPr/>
            </a:pPr>
            <a:r>
              <a:rPr lang="ja-JP" altLang="en-US" sz="2000" dirty="0"/>
              <a:t>北海道通信社　月別社会貢献の記事数</a:t>
            </a:r>
            <a:endParaRPr lang="ja-JP" altLang="en-US" sz="2400" b="1" dirty="0">
              <a:solidFill>
                <a:schemeClr val="tx1">
                  <a:lumMod val="50000"/>
                  <a:lumOff val="50000"/>
                </a:schemeClr>
              </a:solidFill>
            </a:endParaRPr>
          </a:p>
        </p:txBody>
      </p:sp>
      <p:sp>
        <p:nvSpPr>
          <p:cNvPr id="12293" name="スライド番号プレースホルダ 8"/>
          <p:cNvSpPr>
            <a:spLocks noGrp="1"/>
          </p:cNvSpPr>
          <p:nvPr>
            <p:ph type="sldNum" sz="quarter" idx="12"/>
          </p:nvPr>
        </p:nvSpPr>
        <p:spPr>
          <a:xfrm>
            <a:off x="8423275" y="6381750"/>
            <a:ext cx="720725" cy="476250"/>
          </a:xfrm>
          <a:noFill/>
        </p:spPr>
        <p:txBody>
          <a:bodyPr/>
          <a:lstStyle/>
          <a:p>
            <a:pPr algn="ctr"/>
            <a:fld id="{BB100D1F-5444-4BAD-9C55-ACE5A98DBC8B}" type="slidenum">
              <a:rPr lang="en-US" altLang="ja-JP" sz="2400"/>
              <a:pPr algn="ctr"/>
              <a:t>66</a:t>
            </a:fld>
            <a:endParaRPr lang="en-US" altLang="ja-JP" sz="2400" dirty="0"/>
          </a:p>
        </p:txBody>
      </p:sp>
      <p:cxnSp>
        <p:nvCxnSpPr>
          <p:cNvPr id="6" name="直線コネクタ 5"/>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5" name="表 4"/>
          <p:cNvGraphicFramePr>
            <a:graphicFrameLocks noGrp="1"/>
          </p:cNvGraphicFramePr>
          <p:nvPr>
            <p:extLst>
              <p:ext uri="{D42A27DB-BD31-4B8C-83A1-F6EECF244321}">
                <p14:modId xmlns:p14="http://schemas.microsoft.com/office/powerpoint/2010/main" val="449380527"/>
              </p:ext>
            </p:extLst>
          </p:nvPr>
        </p:nvGraphicFramePr>
        <p:xfrm>
          <a:off x="179512" y="692696"/>
          <a:ext cx="8784974" cy="5407025"/>
        </p:xfrm>
        <a:graphic>
          <a:graphicData uri="http://schemas.openxmlformats.org/drawingml/2006/table">
            <a:tbl>
              <a:tblPr>
                <a:tableStyleId>{5C22544A-7EE6-4342-B048-85BDC9FD1C3A}</a:tableStyleId>
              </a:tblPr>
              <a:tblGrid>
                <a:gridCol w="3679814">
                  <a:extLst>
                    <a:ext uri="{9D8B030D-6E8A-4147-A177-3AD203B41FA5}">
                      <a16:colId xmlns:a16="http://schemas.microsoft.com/office/drawing/2014/main" val="20000"/>
                    </a:ext>
                  </a:extLst>
                </a:gridCol>
                <a:gridCol w="640666">
                  <a:extLst>
                    <a:ext uri="{9D8B030D-6E8A-4147-A177-3AD203B41FA5}">
                      <a16:colId xmlns:a16="http://schemas.microsoft.com/office/drawing/2014/main" val="20001"/>
                    </a:ext>
                  </a:extLst>
                </a:gridCol>
                <a:gridCol w="576064">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936104">
                  <a:extLst>
                    <a:ext uri="{9D8B030D-6E8A-4147-A177-3AD203B41FA5}">
                      <a16:colId xmlns:a16="http://schemas.microsoft.com/office/drawing/2014/main" val="20004"/>
                    </a:ext>
                  </a:extLst>
                </a:gridCol>
                <a:gridCol w="1080120">
                  <a:extLst>
                    <a:ext uri="{9D8B030D-6E8A-4147-A177-3AD203B41FA5}">
                      <a16:colId xmlns:a16="http://schemas.microsoft.com/office/drawing/2014/main" val="20005"/>
                    </a:ext>
                  </a:extLst>
                </a:gridCol>
                <a:gridCol w="576064">
                  <a:extLst>
                    <a:ext uri="{9D8B030D-6E8A-4147-A177-3AD203B41FA5}">
                      <a16:colId xmlns:a16="http://schemas.microsoft.com/office/drawing/2014/main" val="20006"/>
                    </a:ext>
                  </a:extLst>
                </a:gridCol>
                <a:gridCol w="648070">
                  <a:extLst>
                    <a:ext uri="{9D8B030D-6E8A-4147-A177-3AD203B41FA5}">
                      <a16:colId xmlns:a16="http://schemas.microsoft.com/office/drawing/2014/main" val="20007"/>
                    </a:ext>
                  </a:extLst>
                </a:gridCol>
              </a:tblGrid>
              <a:tr h="194165">
                <a:tc>
                  <a:txBody>
                    <a:bodyPr/>
                    <a:lstStyle/>
                    <a:p>
                      <a:pPr algn="l" fontAlgn="ctr"/>
                      <a:r>
                        <a:rPr lang="ja-JP" altLang="en-US" sz="900" u="none" strike="noStrike" dirty="0">
                          <a:effectLst/>
                        </a:rPr>
                        <a:t>合計 </a:t>
                      </a:r>
                      <a:r>
                        <a:rPr lang="en-US" altLang="ja-JP" sz="900" u="none" strike="noStrike" dirty="0">
                          <a:effectLst/>
                        </a:rPr>
                        <a:t>/ </a:t>
                      </a:r>
                      <a:r>
                        <a:rPr lang="ja-JP" altLang="en-US" sz="900" u="none" strike="noStrike" dirty="0">
                          <a:effectLst/>
                        </a:rPr>
                        <a:t>金額</a:t>
                      </a:r>
                      <a:endParaRPr lang="ja-JP" altLang="en-US" sz="9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r>
                        <a:rPr lang="ja-JP" altLang="en-US" sz="900" u="none" strike="noStrike">
                          <a:effectLst/>
                        </a:rPr>
                        <a:t>列ラベル</a:t>
                      </a: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0"/>
                  </a:ext>
                </a:extLst>
              </a:tr>
              <a:tr h="582494">
                <a:tc>
                  <a:txBody>
                    <a:bodyPr/>
                    <a:lstStyle/>
                    <a:p>
                      <a:pPr algn="l" fontAlgn="ctr"/>
                      <a:r>
                        <a:rPr lang="ja-JP" altLang="en-US" sz="900" u="none" strike="noStrike">
                          <a:effectLst/>
                        </a:rPr>
                        <a:t>行ラベル</a:t>
                      </a: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r>
                        <a:rPr lang="ja-JP" altLang="en-US" sz="900" u="none" strike="noStrike">
                          <a:effectLst/>
                        </a:rPr>
                        <a:t>その他経費</a:t>
                      </a: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r>
                        <a:rPr lang="ja-JP" altLang="en-US" sz="900" u="none" strike="noStrike">
                          <a:effectLst/>
                        </a:rPr>
                        <a:t>資材費</a:t>
                      </a: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r>
                        <a:rPr lang="ja-JP" altLang="en-US" sz="900" u="none" strike="noStrike">
                          <a:effectLst/>
                        </a:rPr>
                        <a:t>人件費</a:t>
                      </a: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r>
                        <a:rPr lang="zh-TW" altLang="en-US" sz="900" u="none" strike="noStrike">
                          <a:effectLst/>
                        </a:rPr>
                        <a:t>人件費（</a:t>
                      </a:r>
                      <a:r>
                        <a:rPr lang="en-US" altLang="zh-TW" sz="900" u="none" strike="noStrike">
                          <a:effectLst/>
                        </a:rPr>
                        <a:t>HP</a:t>
                      </a:r>
                      <a:r>
                        <a:rPr lang="zh-TW" altLang="en-US" sz="900" u="none" strike="noStrike">
                          <a:effectLst/>
                        </a:rPr>
                        <a:t>作成）</a:t>
                      </a:r>
                      <a:endParaRPr lang="zh-TW"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r>
                        <a:rPr lang="zh-TW" altLang="en-US" sz="900" u="none" strike="noStrike">
                          <a:effectLst/>
                        </a:rPr>
                        <a:t>人件費（資料作成）</a:t>
                      </a:r>
                      <a:endParaRPr lang="zh-TW"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r>
                        <a:rPr lang="ja-JP" altLang="en-US" sz="900" u="none" strike="noStrike">
                          <a:effectLst/>
                        </a:rPr>
                        <a:t>旅費</a:t>
                      </a: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r>
                        <a:rPr lang="ja-JP" altLang="en-US" sz="900" u="none" strike="noStrike" dirty="0">
                          <a:effectLst/>
                        </a:rPr>
                        <a:t>総計</a:t>
                      </a:r>
                      <a:endParaRPr lang="ja-JP" altLang="en-US" sz="9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1"/>
                  </a:ext>
                </a:extLst>
              </a:tr>
              <a:tr h="194165">
                <a:tc>
                  <a:txBody>
                    <a:bodyPr/>
                    <a:lstStyle/>
                    <a:p>
                      <a:pPr algn="l" fontAlgn="ctr"/>
                      <a:r>
                        <a:rPr lang="ja-JP" altLang="en-US" sz="900" u="none" strike="noStrike">
                          <a:effectLst/>
                        </a:rPr>
                        <a:t>第</a:t>
                      </a:r>
                      <a:r>
                        <a:rPr lang="en-US" altLang="ja-JP" sz="900" u="none" strike="noStrike">
                          <a:effectLst/>
                        </a:rPr>
                        <a:t>0</a:t>
                      </a:r>
                      <a:r>
                        <a:rPr lang="ja-JP" altLang="en-US" sz="900" u="none" strike="noStrike">
                          <a:effectLst/>
                        </a:rPr>
                        <a:t>１回イベント「厚賀トンネルを見に行こう！」</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3,000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50,100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11,900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6,500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72,000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2"/>
                  </a:ext>
                </a:extLst>
              </a:tr>
              <a:tr h="194165">
                <a:tc>
                  <a:txBody>
                    <a:bodyPr/>
                    <a:lstStyle/>
                    <a:p>
                      <a:pPr algn="l" fontAlgn="ctr"/>
                      <a:r>
                        <a:rPr lang="ja-JP" altLang="en-US" sz="900" u="none" strike="noStrike">
                          <a:effectLst/>
                        </a:rPr>
                        <a:t>第</a:t>
                      </a:r>
                      <a:r>
                        <a:rPr lang="en-US" altLang="ja-JP" sz="900" u="none" strike="noStrike">
                          <a:effectLst/>
                        </a:rPr>
                        <a:t>0</a:t>
                      </a:r>
                      <a:r>
                        <a:rPr lang="ja-JP" altLang="en-US" sz="900" u="none" strike="noStrike">
                          <a:effectLst/>
                        </a:rPr>
                        <a:t>２回イベント「どんぐりかいぎ育樹会」 </a:t>
                      </a:r>
                      <a:r>
                        <a:rPr lang="en-US" altLang="ja-JP" sz="900" u="none" strike="noStrike">
                          <a:effectLst/>
                        </a:rPr>
                        <a:t>2014Vol.1</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66,800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11,900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12,000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91,200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3"/>
                  </a:ext>
                </a:extLst>
              </a:tr>
              <a:tr h="194165">
                <a:tc>
                  <a:txBody>
                    <a:bodyPr/>
                    <a:lstStyle/>
                    <a:p>
                      <a:pPr algn="l" fontAlgn="ctr"/>
                      <a:r>
                        <a:rPr lang="ja-JP" altLang="en-US" sz="900" u="none" strike="noStrike">
                          <a:effectLst/>
                        </a:rPr>
                        <a:t>第</a:t>
                      </a:r>
                      <a:r>
                        <a:rPr lang="en-US" altLang="ja-JP" sz="900" u="none" strike="noStrike">
                          <a:effectLst/>
                        </a:rPr>
                        <a:t>0</a:t>
                      </a:r>
                      <a:r>
                        <a:rPr lang="ja-JP" altLang="en-US" sz="900" u="none" strike="noStrike">
                          <a:effectLst/>
                        </a:rPr>
                        <a:t>３回イベント「どんぐりかいぎ育樹会」 </a:t>
                      </a:r>
                      <a:r>
                        <a:rPr lang="en-US" altLang="ja-JP" sz="900" u="none" strike="noStrike">
                          <a:effectLst/>
                        </a:rPr>
                        <a:t>2014Vol.2</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10,500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13,660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157,400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11,900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18,000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211,460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4"/>
                  </a:ext>
                </a:extLst>
              </a:tr>
              <a:tr h="194165">
                <a:tc>
                  <a:txBody>
                    <a:bodyPr/>
                    <a:lstStyle/>
                    <a:p>
                      <a:pPr algn="l" fontAlgn="ctr"/>
                      <a:r>
                        <a:rPr lang="ja-JP" altLang="en-US" sz="900" u="none" strike="noStrike">
                          <a:effectLst/>
                        </a:rPr>
                        <a:t>第</a:t>
                      </a:r>
                      <a:r>
                        <a:rPr lang="en-US" altLang="ja-JP" sz="900" u="none" strike="noStrike">
                          <a:effectLst/>
                        </a:rPr>
                        <a:t>0</a:t>
                      </a:r>
                      <a:r>
                        <a:rPr lang="ja-JP" altLang="en-US" sz="900" u="none" strike="noStrike">
                          <a:effectLst/>
                        </a:rPr>
                        <a:t>４回イベント「どんぐりかいぎ木育教室」 </a:t>
                      </a:r>
                      <a:r>
                        <a:rPr lang="en-US" altLang="ja-JP" sz="900" u="none" strike="noStrike">
                          <a:effectLst/>
                        </a:rPr>
                        <a:t>in </a:t>
                      </a:r>
                      <a:r>
                        <a:rPr lang="ja-JP" altLang="en-US" sz="900" u="none" strike="noStrike">
                          <a:effectLst/>
                        </a:rPr>
                        <a:t>門別小学校</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9,000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3,000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66,800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11,900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71,400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7,500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169,600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5"/>
                  </a:ext>
                </a:extLst>
              </a:tr>
              <a:tr h="388329">
                <a:tc>
                  <a:txBody>
                    <a:bodyPr/>
                    <a:lstStyle/>
                    <a:p>
                      <a:pPr algn="l" fontAlgn="ctr"/>
                      <a:r>
                        <a:rPr lang="ja-JP" altLang="en-US" sz="900" u="none" strike="noStrike">
                          <a:effectLst/>
                        </a:rPr>
                        <a:t>第</a:t>
                      </a:r>
                      <a:r>
                        <a:rPr lang="en-US" altLang="ja-JP" sz="900" u="none" strike="noStrike">
                          <a:effectLst/>
                        </a:rPr>
                        <a:t>0</a:t>
                      </a:r>
                      <a:r>
                        <a:rPr lang="ja-JP" altLang="en-US" sz="900" u="none" strike="noStrike">
                          <a:effectLst/>
                        </a:rPr>
                        <a:t>５回イベント「どんぐりかいぎ臨時保育所」～内山自称保育士奮闘編～</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5,950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5,950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6"/>
                  </a:ext>
                </a:extLst>
              </a:tr>
              <a:tr h="388329">
                <a:tc>
                  <a:txBody>
                    <a:bodyPr/>
                    <a:lstStyle/>
                    <a:p>
                      <a:pPr algn="l" fontAlgn="ctr"/>
                      <a:r>
                        <a:rPr lang="ja-JP" altLang="en-US" sz="900" u="none" strike="noStrike">
                          <a:effectLst/>
                        </a:rPr>
                        <a:t>第</a:t>
                      </a:r>
                      <a:r>
                        <a:rPr lang="en-US" altLang="ja-JP" sz="900" u="none" strike="noStrike">
                          <a:effectLst/>
                        </a:rPr>
                        <a:t>0</a:t>
                      </a:r>
                      <a:r>
                        <a:rPr lang="ja-JP" altLang="en-US" sz="900" u="none" strike="noStrike">
                          <a:effectLst/>
                        </a:rPr>
                        <a:t>６回イベント「どんぐりかいぎ文化祭」～斉藤新一郎 絵画展 </a:t>
                      </a:r>
                      <a:r>
                        <a:rPr lang="en-US" altLang="ja-JP" sz="900" u="none" strike="noStrike">
                          <a:effectLst/>
                        </a:rPr>
                        <a:t>2014</a:t>
                      </a:r>
                      <a:r>
                        <a:rPr lang="ja-JP" altLang="en-US" sz="900" u="none" strike="noStrike">
                          <a:effectLst/>
                        </a:rPr>
                        <a:t>秋コレ～</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9,000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dirty="0">
                          <a:effectLst/>
                        </a:rPr>
                        <a:t>16,700</a:t>
                      </a:r>
                      <a:endParaRPr lang="en-US" altLang="ja-JP"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2,380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6,500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34,580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7"/>
                  </a:ext>
                </a:extLst>
              </a:tr>
              <a:tr h="388329">
                <a:tc>
                  <a:txBody>
                    <a:bodyPr/>
                    <a:lstStyle/>
                    <a:p>
                      <a:pPr algn="l" fontAlgn="ctr"/>
                      <a:r>
                        <a:rPr lang="ja-JP" altLang="en-US" sz="900" u="none" strike="noStrike">
                          <a:effectLst/>
                        </a:rPr>
                        <a:t>第</a:t>
                      </a:r>
                      <a:r>
                        <a:rPr lang="en-US" altLang="ja-JP" sz="900" u="none" strike="noStrike">
                          <a:effectLst/>
                        </a:rPr>
                        <a:t>0</a:t>
                      </a:r>
                      <a:r>
                        <a:rPr lang="ja-JP" altLang="en-US" sz="900" u="none" strike="noStrike">
                          <a:effectLst/>
                        </a:rPr>
                        <a:t>７回イベント「どんぐりかいぎ　どんぐりリレー」～門別のこどもから浦河のこどもへ～</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2,380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2,380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8"/>
                  </a:ext>
                </a:extLst>
              </a:tr>
              <a:tr h="388329">
                <a:tc>
                  <a:txBody>
                    <a:bodyPr/>
                    <a:lstStyle/>
                    <a:p>
                      <a:pPr algn="l" fontAlgn="ctr"/>
                      <a:r>
                        <a:rPr lang="ja-JP" altLang="en-US" sz="900" u="none" strike="noStrike">
                          <a:effectLst/>
                        </a:rPr>
                        <a:t>第</a:t>
                      </a:r>
                      <a:r>
                        <a:rPr lang="en-US" altLang="ja-JP" sz="900" u="none" strike="noStrike">
                          <a:effectLst/>
                        </a:rPr>
                        <a:t>0</a:t>
                      </a:r>
                      <a:r>
                        <a:rPr lang="ja-JP" altLang="en-US" sz="900" u="none" strike="noStrike">
                          <a:effectLst/>
                        </a:rPr>
                        <a:t>８回イベント「どんぐりかいぎクリスマス育樹パーティ」 </a:t>
                      </a:r>
                      <a:r>
                        <a:rPr lang="en-US" altLang="ja-JP" sz="900" u="none" strike="noStrike">
                          <a:effectLst/>
                        </a:rPr>
                        <a:t>in </a:t>
                      </a:r>
                      <a:r>
                        <a:rPr lang="ja-JP" altLang="en-US" sz="900" u="none" strike="noStrike">
                          <a:effectLst/>
                        </a:rPr>
                        <a:t>西舎 （にしちゃ） </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20,000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11,900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5,000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36,900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09"/>
                  </a:ext>
                </a:extLst>
              </a:tr>
              <a:tr h="194165">
                <a:tc>
                  <a:txBody>
                    <a:bodyPr/>
                    <a:lstStyle/>
                    <a:p>
                      <a:pPr algn="l" fontAlgn="ctr"/>
                      <a:r>
                        <a:rPr lang="ja-JP" altLang="en-US" sz="900" u="none" strike="noStrike">
                          <a:effectLst/>
                        </a:rPr>
                        <a:t>第１１回イベント「どんぐりかいぎ育樹会」 </a:t>
                      </a:r>
                      <a:r>
                        <a:rPr lang="en-US" altLang="ja-JP" sz="900" u="none" strike="noStrike">
                          <a:effectLst/>
                        </a:rPr>
                        <a:t>2015Vol.1 </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11,900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11,900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10"/>
                  </a:ext>
                </a:extLst>
              </a:tr>
              <a:tr h="194165">
                <a:tc>
                  <a:txBody>
                    <a:bodyPr/>
                    <a:lstStyle/>
                    <a:p>
                      <a:pPr algn="l" fontAlgn="ctr"/>
                      <a:r>
                        <a:rPr lang="ja-JP" altLang="en-US" sz="900" u="none" strike="noStrike">
                          <a:effectLst/>
                        </a:rPr>
                        <a:t>第１２回イベント「どんぐりクエスト」</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93,700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84,456</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347,450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23,800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17,500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566,906</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11"/>
                  </a:ext>
                </a:extLst>
              </a:tr>
              <a:tr h="373536">
                <a:tc>
                  <a:txBody>
                    <a:bodyPr/>
                    <a:lstStyle/>
                    <a:p>
                      <a:pPr algn="l" fontAlgn="ctr"/>
                      <a:r>
                        <a:rPr lang="ja-JP" altLang="en-US" sz="900" u="none" strike="noStrike">
                          <a:effectLst/>
                        </a:rPr>
                        <a:t>第１３回イベント「どんぐり請負授業」環境学習</a:t>
                      </a:r>
                      <a:r>
                        <a:rPr lang="en-US" altLang="ja-JP" sz="900" u="none" strike="noStrike">
                          <a:effectLst/>
                        </a:rPr>
                        <a:t>in</a:t>
                      </a:r>
                      <a:r>
                        <a:rPr lang="ja-JP" altLang="en-US" sz="900" u="none" strike="noStrike">
                          <a:effectLst/>
                        </a:rPr>
                        <a:t>厚賀小学校 </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83,500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11,900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7,200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102,600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12"/>
                  </a:ext>
                </a:extLst>
              </a:tr>
              <a:tr h="373536">
                <a:tc>
                  <a:txBody>
                    <a:bodyPr/>
                    <a:lstStyle/>
                    <a:p>
                      <a:pPr algn="l" fontAlgn="ctr"/>
                      <a:r>
                        <a:rPr lang="ja-JP" altLang="en-US" sz="900" u="none" strike="noStrike">
                          <a:effectLst/>
                        </a:rPr>
                        <a:t>第１４回イベント「どんぐり請負授業」郷土学習</a:t>
                      </a:r>
                      <a:r>
                        <a:rPr lang="en-US" altLang="ja-JP" sz="900" u="none" strike="noStrike">
                          <a:effectLst/>
                        </a:rPr>
                        <a:t>in</a:t>
                      </a:r>
                      <a:r>
                        <a:rPr lang="ja-JP" altLang="en-US" sz="900" u="none" strike="noStrike">
                          <a:effectLst/>
                        </a:rPr>
                        <a:t>厚賀小学校</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83,500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23,800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71,400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178,700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13"/>
                  </a:ext>
                </a:extLst>
              </a:tr>
              <a:tr h="388329">
                <a:tc>
                  <a:txBody>
                    <a:bodyPr/>
                    <a:lstStyle/>
                    <a:p>
                      <a:pPr algn="l" fontAlgn="ctr"/>
                      <a:r>
                        <a:rPr lang="ja-JP" altLang="en-US" sz="900" u="none" strike="noStrike">
                          <a:effectLst/>
                        </a:rPr>
                        <a:t>第１５回イベント「どんぐり昼休み社会実習」自分たちで横断歩道をつくろう</a:t>
                      </a:r>
                      <a:r>
                        <a:rPr lang="en-US" altLang="ja-JP" sz="900" u="none" strike="noStrike">
                          <a:effectLst/>
                        </a:rPr>
                        <a:t>in</a:t>
                      </a:r>
                      <a:r>
                        <a:rPr lang="ja-JP" altLang="en-US" sz="900" u="none" strike="noStrike">
                          <a:effectLst/>
                        </a:rPr>
                        <a:t>厚賀小学校</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36,000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133,600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5,950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13,000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188,550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14"/>
                  </a:ext>
                </a:extLst>
              </a:tr>
              <a:tr h="388329">
                <a:tc>
                  <a:txBody>
                    <a:bodyPr/>
                    <a:lstStyle/>
                    <a:p>
                      <a:pPr algn="l" fontAlgn="ctr"/>
                      <a:r>
                        <a:rPr lang="ja-JP" altLang="en-US" sz="900" u="none" strike="noStrike">
                          <a:effectLst/>
                        </a:rPr>
                        <a:t>第１７回イベント「トンネルの中で環境授業」</a:t>
                      </a:r>
                      <a:r>
                        <a:rPr lang="en-US" altLang="ja-JP" sz="900" u="none" strike="noStrike">
                          <a:effectLst/>
                        </a:rPr>
                        <a:t>for</a:t>
                      </a:r>
                      <a:r>
                        <a:rPr lang="ja-JP" altLang="en-US" sz="900" u="none" strike="noStrike">
                          <a:effectLst/>
                        </a:rPr>
                        <a:t>厚賀小学校～絵本の読み聞かせ授業～</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20,000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150,300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150,300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13,000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333,600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15"/>
                  </a:ext>
                </a:extLst>
              </a:tr>
              <a:tr h="194165">
                <a:tc>
                  <a:txBody>
                    <a:bodyPr/>
                    <a:lstStyle/>
                    <a:p>
                      <a:pPr algn="l" fontAlgn="ctr"/>
                      <a:r>
                        <a:rPr lang="ja-JP" altLang="en-US" sz="900" u="none" strike="noStrike">
                          <a:effectLst/>
                        </a:rPr>
                        <a:t>第１８回イベント「未来のためにトンネルに遺跡を残そう！</a:t>
                      </a: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343,500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83,500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l" fontAlgn="ctr"/>
                      <a:endParaRPr lang="ja-JP" altLang="en-US"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427,000</a:t>
                      </a:r>
                      <a:endParaRPr lang="en-US" altLang="ja-JP" sz="9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16"/>
                  </a:ext>
                </a:extLst>
              </a:tr>
              <a:tr h="194165">
                <a:tc>
                  <a:txBody>
                    <a:bodyPr/>
                    <a:lstStyle/>
                    <a:p>
                      <a:pPr algn="l" fontAlgn="ctr"/>
                      <a:r>
                        <a:rPr lang="ja-JP" altLang="en-US" sz="900" u="none" strike="noStrike">
                          <a:effectLst/>
                        </a:rPr>
                        <a:t>総計</a:t>
                      </a:r>
                      <a:endParaRPr lang="ja-JP" altLang="en-US"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134,200</a:t>
                      </a:r>
                      <a:endParaRPr lang="en-US" altLang="ja-JP"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662,916</a:t>
                      </a:r>
                      <a:endParaRPr lang="en-US" altLang="ja-JP"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1,239,650</a:t>
                      </a:r>
                      <a:endParaRPr lang="en-US" altLang="ja-JP"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147,560</a:t>
                      </a:r>
                      <a:endParaRPr lang="en-US" altLang="ja-JP"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142,800</a:t>
                      </a:r>
                      <a:endParaRPr lang="en-US" altLang="ja-JP"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a:effectLst/>
                        </a:rPr>
                        <a:t>106,200</a:t>
                      </a:r>
                      <a:endParaRPr lang="en-US" altLang="ja-JP" sz="900" b="1"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tc>
                  <a:txBody>
                    <a:bodyPr/>
                    <a:lstStyle/>
                    <a:p>
                      <a:pPr algn="r" fontAlgn="ctr"/>
                      <a:r>
                        <a:rPr lang="en-US" altLang="ja-JP" sz="900" u="none" strike="noStrike" dirty="0">
                          <a:effectLst/>
                        </a:rPr>
                        <a:t>2,433,326</a:t>
                      </a:r>
                      <a:endParaRPr lang="en-US" altLang="ja-JP" sz="900" b="1"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0" marR="0" marT="0" marB="0" anchor="ct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11757999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47367" y="65583"/>
            <a:ext cx="8229600" cy="417513"/>
          </a:xfrm>
        </p:spPr>
        <p:txBody>
          <a:bodyPr>
            <a:normAutofit fontScale="90000"/>
          </a:bodyPr>
          <a:lstStyle/>
          <a:p>
            <a:pPr>
              <a:defRPr/>
            </a:pPr>
            <a:r>
              <a:rPr lang="ja-JP" altLang="en-US" sz="2000" dirty="0"/>
              <a:t>北海道通信社　月別社会貢献の記事数　</a:t>
            </a:r>
            <a:r>
              <a:rPr lang="ja-JP" altLang="en-US" sz="2400" dirty="0"/>
              <a:t>振興局別</a:t>
            </a:r>
            <a:r>
              <a:rPr lang="ja-JP" altLang="en-US" sz="2200" dirty="0"/>
              <a:t>　</a:t>
            </a:r>
            <a:r>
              <a:rPr lang="en-US" altLang="ja-JP" sz="1800" dirty="0"/>
              <a:t>2014/4</a:t>
            </a:r>
            <a:r>
              <a:rPr lang="ja-JP" altLang="en-US" sz="1800" dirty="0"/>
              <a:t>～</a:t>
            </a:r>
            <a:r>
              <a:rPr lang="en-US" altLang="ja-JP" sz="1800" dirty="0"/>
              <a:t>2015/11</a:t>
            </a:r>
            <a:endParaRPr lang="ja-JP" altLang="en-US" sz="1800" b="1" dirty="0">
              <a:solidFill>
                <a:schemeClr val="tx1">
                  <a:lumMod val="50000"/>
                  <a:lumOff val="50000"/>
                </a:schemeClr>
              </a:solidFill>
            </a:endParaRPr>
          </a:p>
        </p:txBody>
      </p:sp>
      <p:sp>
        <p:nvSpPr>
          <p:cNvPr id="12293" name="スライド番号プレースホルダ 8"/>
          <p:cNvSpPr>
            <a:spLocks noGrp="1"/>
          </p:cNvSpPr>
          <p:nvPr>
            <p:ph type="sldNum" sz="quarter" idx="12"/>
          </p:nvPr>
        </p:nvSpPr>
        <p:spPr>
          <a:xfrm>
            <a:off x="8423275" y="6381750"/>
            <a:ext cx="720725" cy="476250"/>
          </a:xfrm>
          <a:noFill/>
        </p:spPr>
        <p:txBody>
          <a:bodyPr/>
          <a:lstStyle/>
          <a:p>
            <a:pPr algn="ctr"/>
            <a:fld id="{BB100D1F-5444-4BAD-9C55-ACE5A98DBC8B}" type="slidenum">
              <a:rPr lang="en-US" altLang="ja-JP" sz="2400"/>
              <a:pPr algn="ctr"/>
              <a:t>67</a:t>
            </a:fld>
            <a:endParaRPr lang="en-US" altLang="ja-JP" sz="2400" dirty="0"/>
          </a:p>
        </p:txBody>
      </p:sp>
      <p:cxnSp>
        <p:nvCxnSpPr>
          <p:cNvPr id="6" name="直線コネクタ 5"/>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pic>
        <p:nvPicPr>
          <p:cNvPr id="3" name="図 2"/>
          <p:cNvPicPr>
            <a:picLocks noChangeAspect="1"/>
          </p:cNvPicPr>
          <p:nvPr/>
        </p:nvPicPr>
        <p:blipFill>
          <a:blip r:embed="rId3" cstate="print"/>
          <a:stretch>
            <a:fillRect/>
          </a:stretch>
        </p:blipFill>
        <p:spPr>
          <a:xfrm>
            <a:off x="-6350" y="548679"/>
            <a:ext cx="9144000" cy="5925130"/>
          </a:xfrm>
          <a:prstGeom prst="rect">
            <a:avLst/>
          </a:prstGeom>
        </p:spPr>
      </p:pic>
    </p:spTree>
    <p:extLst>
      <p:ext uri="{BB962C8B-B14F-4D97-AF65-F5344CB8AC3E}">
        <p14:creationId xmlns:p14="http://schemas.microsoft.com/office/powerpoint/2010/main" val="16848518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47367" y="65583"/>
            <a:ext cx="8229600" cy="417513"/>
          </a:xfrm>
        </p:spPr>
        <p:txBody>
          <a:bodyPr>
            <a:normAutofit fontScale="90000"/>
          </a:bodyPr>
          <a:lstStyle/>
          <a:p>
            <a:pPr>
              <a:defRPr/>
            </a:pPr>
            <a:r>
              <a:rPr lang="ja-JP" altLang="en-US" sz="2000" dirty="0"/>
              <a:t>北海道通信社　月別協働型社会貢献の記事数　</a:t>
            </a:r>
            <a:r>
              <a:rPr lang="ja-JP" altLang="en-US" sz="2400" dirty="0"/>
              <a:t>振興局別</a:t>
            </a:r>
            <a:r>
              <a:rPr lang="ja-JP" altLang="en-US" sz="1800" dirty="0"/>
              <a:t>　</a:t>
            </a:r>
            <a:r>
              <a:rPr lang="en-US" altLang="ja-JP" sz="1800" dirty="0"/>
              <a:t>2014/4</a:t>
            </a:r>
            <a:r>
              <a:rPr lang="ja-JP" altLang="en-US" sz="1800" dirty="0"/>
              <a:t>～</a:t>
            </a:r>
            <a:r>
              <a:rPr lang="en-US" altLang="ja-JP" sz="1800" dirty="0"/>
              <a:t>2015/11</a:t>
            </a:r>
            <a:endParaRPr lang="ja-JP" altLang="en-US" sz="1800" b="1" dirty="0">
              <a:solidFill>
                <a:schemeClr val="tx1">
                  <a:lumMod val="50000"/>
                  <a:lumOff val="50000"/>
                </a:schemeClr>
              </a:solidFill>
            </a:endParaRPr>
          </a:p>
        </p:txBody>
      </p:sp>
      <p:sp>
        <p:nvSpPr>
          <p:cNvPr id="12293" name="スライド番号プレースホルダ 8"/>
          <p:cNvSpPr>
            <a:spLocks noGrp="1"/>
          </p:cNvSpPr>
          <p:nvPr>
            <p:ph type="sldNum" sz="quarter" idx="12"/>
          </p:nvPr>
        </p:nvSpPr>
        <p:spPr>
          <a:xfrm>
            <a:off x="8423275" y="6381750"/>
            <a:ext cx="720725" cy="476250"/>
          </a:xfrm>
          <a:noFill/>
        </p:spPr>
        <p:txBody>
          <a:bodyPr/>
          <a:lstStyle/>
          <a:p>
            <a:pPr algn="ctr"/>
            <a:fld id="{BB100D1F-5444-4BAD-9C55-ACE5A98DBC8B}" type="slidenum">
              <a:rPr lang="en-US" altLang="ja-JP" sz="2400"/>
              <a:pPr algn="ctr"/>
              <a:t>68</a:t>
            </a:fld>
            <a:endParaRPr lang="en-US" altLang="ja-JP" sz="2400" dirty="0"/>
          </a:p>
        </p:txBody>
      </p:sp>
      <p:cxnSp>
        <p:nvCxnSpPr>
          <p:cNvPr id="6" name="直線コネクタ 5"/>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pic>
        <p:nvPicPr>
          <p:cNvPr id="4" name="図 3"/>
          <p:cNvPicPr>
            <a:picLocks noChangeAspect="1"/>
          </p:cNvPicPr>
          <p:nvPr/>
        </p:nvPicPr>
        <p:blipFill>
          <a:blip r:embed="rId3" cstate="print"/>
          <a:stretch>
            <a:fillRect/>
          </a:stretch>
        </p:blipFill>
        <p:spPr>
          <a:xfrm>
            <a:off x="0" y="584969"/>
            <a:ext cx="9137650" cy="5945076"/>
          </a:xfrm>
          <a:prstGeom prst="rect">
            <a:avLst/>
          </a:prstGeom>
        </p:spPr>
      </p:pic>
    </p:spTree>
    <p:extLst>
      <p:ext uri="{BB962C8B-B14F-4D97-AF65-F5344CB8AC3E}">
        <p14:creationId xmlns:p14="http://schemas.microsoft.com/office/powerpoint/2010/main" val="39554172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47367" y="65583"/>
            <a:ext cx="8229600" cy="417513"/>
          </a:xfrm>
        </p:spPr>
        <p:txBody>
          <a:bodyPr>
            <a:normAutofit fontScale="90000"/>
          </a:bodyPr>
          <a:lstStyle/>
          <a:p>
            <a:pPr>
              <a:defRPr/>
            </a:pPr>
            <a:r>
              <a:rPr lang="ja-JP" altLang="en-US" sz="2200" dirty="0"/>
              <a:t>北海道通信社　振興局ごとの建設業許可数と記事数　</a:t>
            </a:r>
            <a:r>
              <a:rPr lang="en-US" altLang="ja-JP" sz="1800" dirty="0"/>
              <a:t>2014/4</a:t>
            </a:r>
            <a:r>
              <a:rPr lang="ja-JP" altLang="en-US" sz="1800" dirty="0"/>
              <a:t>～</a:t>
            </a:r>
            <a:r>
              <a:rPr lang="en-US" altLang="ja-JP" sz="1800" dirty="0"/>
              <a:t>2015/11</a:t>
            </a:r>
            <a:endParaRPr lang="ja-JP" altLang="en-US" sz="1800" b="1" dirty="0">
              <a:solidFill>
                <a:schemeClr val="tx1">
                  <a:lumMod val="50000"/>
                  <a:lumOff val="50000"/>
                </a:schemeClr>
              </a:solidFill>
            </a:endParaRPr>
          </a:p>
        </p:txBody>
      </p:sp>
      <p:sp>
        <p:nvSpPr>
          <p:cNvPr id="12293" name="スライド番号プレースホルダ 8"/>
          <p:cNvSpPr>
            <a:spLocks noGrp="1"/>
          </p:cNvSpPr>
          <p:nvPr>
            <p:ph type="sldNum" sz="quarter" idx="12"/>
          </p:nvPr>
        </p:nvSpPr>
        <p:spPr>
          <a:xfrm>
            <a:off x="8423275" y="6381750"/>
            <a:ext cx="720725" cy="476250"/>
          </a:xfrm>
          <a:noFill/>
        </p:spPr>
        <p:txBody>
          <a:bodyPr/>
          <a:lstStyle/>
          <a:p>
            <a:pPr algn="ctr"/>
            <a:fld id="{BB100D1F-5444-4BAD-9C55-ACE5A98DBC8B}" type="slidenum">
              <a:rPr lang="en-US" altLang="ja-JP" sz="2400"/>
              <a:pPr algn="ctr"/>
              <a:t>69</a:t>
            </a:fld>
            <a:endParaRPr lang="en-US" altLang="ja-JP" sz="2400" dirty="0"/>
          </a:p>
        </p:txBody>
      </p:sp>
      <p:cxnSp>
        <p:nvCxnSpPr>
          <p:cNvPr id="6" name="直線コネクタ 5"/>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5" name="表 4"/>
          <p:cNvGraphicFramePr>
            <a:graphicFrameLocks noGrp="1"/>
          </p:cNvGraphicFramePr>
          <p:nvPr>
            <p:extLst>
              <p:ext uri="{D42A27DB-BD31-4B8C-83A1-F6EECF244321}">
                <p14:modId xmlns:p14="http://schemas.microsoft.com/office/powerpoint/2010/main" val="287651645"/>
              </p:ext>
            </p:extLst>
          </p:nvPr>
        </p:nvGraphicFramePr>
        <p:xfrm>
          <a:off x="179510" y="908717"/>
          <a:ext cx="8784977" cy="5112570"/>
        </p:xfrm>
        <a:graphic>
          <a:graphicData uri="http://schemas.openxmlformats.org/drawingml/2006/table">
            <a:tbl>
              <a:tblPr/>
              <a:tblGrid>
                <a:gridCol w="2027302">
                  <a:extLst>
                    <a:ext uri="{9D8B030D-6E8A-4147-A177-3AD203B41FA5}">
                      <a16:colId xmlns:a16="http://schemas.microsoft.com/office/drawing/2014/main" val="20000"/>
                    </a:ext>
                  </a:extLst>
                </a:gridCol>
                <a:gridCol w="1360485">
                  <a:extLst>
                    <a:ext uri="{9D8B030D-6E8A-4147-A177-3AD203B41FA5}">
                      <a16:colId xmlns:a16="http://schemas.microsoft.com/office/drawing/2014/main" val="20001"/>
                    </a:ext>
                  </a:extLst>
                </a:gridCol>
                <a:gridCol w="1168049">
                  <a:extLst>
                    <a:ext uri="{9D8B030D-6E8A-4147-A177-3AD203B41FA5}">
                      <a16:colId xmlns:a16="http://schemas.microsoft.com/office/drawing/2014/main" val="20002"/>
                    </a:ext>
                  </a:extLst>
                </a:gridCol>
                <a:gridCol w="966661">
                  <a:extLst>
                    <a:ext uri="{9D8B030D-6E8A-4147-A177-3AD203B41FA5}">
                      <a16:colId xmlns:a16="http://schemas.microsoft.com/office/drawing/2014/main" val="20003"/>
                    </a:ext>
                  </a:extLst>
                </a:gridCol>
                <a:gridCol w="1127770">
                  <a:extLst>
                    <a:ext uri="{9D8B030D-6E8A-4147-A177-3AD203B41FA5}">
                      <a16:colId xmlns:a16="http://schemas.microsoft.com/office/drawing/2014/main" val="20004"/>
                    </a:ext>
                  </a:extLst>
                </a:gridCol>
                <a:gridCol w="966661">
                  <a:extLst>
                    <a:ext uri="{9D8B030D-6E8A-4147-A177-3AD203B41FA5}">
                      <a16:colId xmlns:a16="http://schemas.microsoft.com/office/drawing/2014/main" val="20005"/>
                    </a:ext>
                  </a:extLst>
                </a:gridCol>
                <a:gridCol w="1168049">
                  <a:extLst>
                    <a:ext uri="{9D8B030D-6E8A-4147-A177-3AD203B41FA5}">
                      <a16:colId xmlns:a16="http://schemas.microsoft.com/office/drawing/2014/main" val="20006"/>
                    </a:ext>
                  </a:extLst>
                </a:gridCol>
              </a:tblGrid>
              <a:tr h="941790">
                <a:tc>
                  <a:txBody>
                    <a:bodyPr/>
                    <a:lstStyle/>
                    <a:p>
                      <a:pPr algn="l" fontAlgn="ct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支庁</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北海道通信社各局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建設業の許可業者数</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社会貢献の記事数</a:t>
                      </a:r>
                    </a:p>
                  </a:txBody>
                  <a:tcPr marL="9525" marR="9525" marT="9525" marB="0" anchor="ctr">
                    <a:lnL>
                      <a:noFill/>
                    </a:lnL>
                    <a:lnR>
                      <a:noFill/>
                    </a:lnR>
                    <a:lnT>
                      <a:noFill/>
                    </a:lnT>
                    <a:lnB>
                      <a:noFill/>
                    </a:lnB>
                    <a:solidFill>
                      <a:schemeClr val="tx1">
                        <a:lumMod val="85000"/>
                      </a:schemeClr>
                    </a:solidFill>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社会貢献の内協働型記事数</a:t>
                      </a:r>
                    </a:p>
                  </a:txBody>
                  <a:tcPr marL="9525" marR="9525" marT="9525" marB="0" anchor="ctr">
                    <a:lnL>
                      <a:noFill/>
                    </a:lnL>
                    <a:lnR>
                      <a:noFill/>
                    </a:lnR>
                    <a:lnT>
                      <a:noFill/>
                    </a:lnT>
                    <a:lnB>
                      <a:noFill/>
                    </a:lnB>
                    <a:solidFill>
                      <a:schemeClr val="tx1">
                        <a:lumMod val="85000"/>
                      </a:schemeClr>
                    </a:solidFill>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0"/>
                  </a:ext>
                </a:extLst>
              </a:tr>
              <a:tr h="278052">
                <a:tc>
                  <a:txBody>
                    <a:bodyPr/>
                    <a:lstStyle/>
                    <a:p>
                      <a:pPr algn="l" fontAlgn="ctr"/>
                      <a:endPar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a:noFill/>
                    </a:lnT>
                    <a:lnB>
                      <a:noFill/>
                    </a:lnB>
                    <a:solidFill>
                      <a:schemeClr val="tx1">
                        <a:lumMod val="85000"/>
                      </a:schemeClr>
                    </a:solidFill>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en-US" sz="1100" b="0" i="0" u="none" strike="noStrike">
                          <a:solidFill>
                            <a:srgbClr val="000000"/>
                          </a:solidFill>
                          <a:effectLst/>
                          <a:latin typeface="ＭＳ Ｐゴシック" panose="020B0600070205080204" pitchFamily="50" charset="-128"/>
                          <a:ea typeface="ＭＳ Ｐゴシック" panose="020B0600070205080204" pitchFamily="50" charset="-128"/>
                        </a:rPr>
                        <a:t>A</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en-US" sz="1100" b="0" i="0" u="none" strike="noStrike">
                          <a:solidFill>
                            <a:srgbClr val="000000"/>
                          </a:solidFill>
                          <a:effectLst/>
                          <a:latin typeface="ＭＳ Ｐゴシック" panose="020B0600070205080204" pitchFamily="50" charset="-128"/>
                          <a:ea typeface="ＭＳ Ｐゴシック" panose="020B0600070205080204" pitchFamily="50" charset="-128"/>
                        </a:rPr>
                        <a:t>B</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en-US" sz="1100" b="0" i="0" u="none" strike="noStrike">
                          <a:solidFill>
                            <a:srgbClr val="000000"/>
                          </a:solidFill>
                          <a:effectLst/>
                          <a:latin typeface="ＭＳ Ｐゴシック" panose="020B0600070205080204" pitchFamily="50" charset="-128"/>
                          <a:ea typeface="ＭＳ Ｐゴシック" panose="020B0600070205080204" pitchFamily="50" charset="-128"/>
                        </a:rPr>
                        <a:t>B/A＊1000</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en-US" sz="1100" b="0" i="0" u="none" strike="noStrike">
                          <a:solidFill>
                            <a:srgbClr val="000000"/>
                          </a:solidFill>
                          <a:effectLst/>
                          <a:latin typeface="ＭＳ Ｐゴシック" panose="020B0600070205080204" pitchFamily="50" charset="-128"/>
                          <a:ea typeface="ＭＳ Ｐゴシック" panose="020B0600070205080204" pitchFamily="50" charset="-128"/>
                        </a:rPr>
                        <a:t>C</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en-US" sz="1100" b="0" i="0" u="none" strike="noStrike">
                          <a:solidFill>
                            <a:srgbClr val="000000"/>
                          </a:solidFill>
                          <a:effectLst/>
                          <a:latin typeface="ＭＳ Ｐゴシック" panose="020B0600070205080204" pitchFamily="50" charset="-128"/>
                          <a:ea typeface="ＭＳ Ｐゴシック" panose="020B0600070205080204" pitchFamily="50" charset="-128"/>
                        </a:rPr>
                        <a:t>C/A＊1000</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1"/>
                  </a:ext>
                </a:extLst>
              </a:tr>
              <a:tr h="278052">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石狩振興局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札幌</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7876</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265</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33.6</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3.7</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2"/>
                  </a:ext>
                </a:extLst>
              </a:tr>
              <a:tr h="278052">
                <a:tc>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渡島総合振興局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函館</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1811</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137</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75.6</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28</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15.5</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3"/>
                  </a:ext>
                </a:extLst>
              </a:tr>
              <a:tr h="278052">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檜山振興局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江差</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245</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65</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265.3</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8</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32.7</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4"/>
                  </a:ext>
                </a:extLst>
              </a:tr>
              <a:tr h="278052">
                <a:tc>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後志総合振興局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倶知安・小樽</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763</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76</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99.6</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12</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15.7</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5"/>
                  </a:ext>
                </a:extLst>
              </a:tr>
              <a:tr h="278052">
                <a:tc>
                  <a:txBody>
                    <a:bodyPr/>
                    <a:lstStyle/>
                    <a:p>
                      <a:pPr algn="l" fontAlgn="ctr"/>
                      <a:r>
                        <a:rPr lang="zh-TW"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空知総合振興局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岩見沢</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1149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126</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109.7</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12</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10.4</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6"/>
                  </a:ext>
                </a:extLst>
              </a:tr>
              <a:tr h="278052">
                <a:tc>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上川総合振興局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旭川</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1729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121</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70</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14</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8.1</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7"/>
                  </a:ext>
                </a:extLst>
              </a:tr>
              <a:tr h="278052">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留萌振興局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endPar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endParaRP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243</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164</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674.9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24</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98.8</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8"/>
                  </a:ext>
                </a:extLst>
              </a:tr>
              <a:tr h="278052">
                <a:tc>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宗谷総合振興局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稚内</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325</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75</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230.8</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6</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18.5</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09"/>
                  </a:ext>
                </a:extLst>
              </a:tr>
              <a:tr h="278052">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オホーツク総合振興局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dirty="0">
                          <a:solidFill>
                            <a:srgbClr val="000000"/>
                          </a:solidFill>
                          <a:effectLst/>
                          <a:latin typeface="ＭＳ Ｐゴシック" panose="020B0600070205080204" pitchFamily="50" charset="-128"/>
                          <a:ea typeface="ＭＳ Ｐゴシック" panose="020B0600070205080204" pitchFamily="50" charset="-128"/>
                        </a:rPr>
                        <a:t>網走・北見</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1203</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154</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128</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18</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15</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10"/>
                  </a:ext>
                </a:extLst>
              </a:tr>
              <a:tr h="278052">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胆振総合振興局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室蘭・苫小牧</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1701</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90</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52.9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5.3</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11"/>
                  </a:ext>
                </a:extLst>
              </a:tr>
              <a:tr h="278052">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日高振興局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浦河</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328</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89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271.3</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27</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82.3</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12"/>
                  </a:ext>
                </a:extLst>
              </a:tr>
              <a:tr h="278052">
                <a:tc>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十勝総合振興局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帯広</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1513</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325</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214.8</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59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39</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13"/>
                  </a:ext>
                </a:extLst>
              </a:tr>
              <a:tr h="278052">
                <a:tc>
                  <a:txBody>
                    <a:bodyPr/>
                    <a:lstStyle/>
                    <a:p>
                      <a:pPr algn="l" fontAlgn="ctr"/>
                      <a:r>
                        <a:rPr lang="zh-TW"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釧路総合振興局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釧路</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904</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129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142.7</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16</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17.7</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14"/>
                  </a:ext>
                </a:extLst>
              </a:tr>
              <a:tr h="278052">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根室振興局</a:t>
                      </a:r>
                    </a:p>
                  </a:txBody>
                  <a:tcPr marL="9525" marR="9525" marT="9525" marB="0" anchor="ctr">
                    <a:lnL>
                      <a:noFill/>
                    </a:lnL>
                    <a:lnR>
                      <a:noFill/>
                    </a:lnR>
                    <a:lnT>
                      <a:noFill/>
                    </a:lnT>
                    <a:lnB>
                      <a:noFill/>
                    </a:lnB>
                    <a:solidFill>
                      <a:schemeClr val="tx1">
                        <a:lumMod val="85000"/>
                      </a:schemeClr>
                    </a:solidFill>
                  </a:tcPr>
                </a:tc>
                <a:tc>
                  <a:txBody>
                    <a:bodyPr/>
                    <a:lstStyle/>
                    <a:p>
                      <a:pPr algn="l" fontAlgn="ctr"/>
                      <a:r>
                        <a:rPr lang="ja-JP" altLang="en-US" sz="1100" b="0" i="0" u="none" strike="noStrike">
                          <a:solidFill>
                            <a:srgbClr val="000000"/>
                          </a:solidFill>
                          <a:effectLst/>
                          <a:latin typeface="ＭＳ Ｐゴシック" panose="020B0600070205080204" pitchFamily="50" charset="-128"/>
                          <a:ea typeface="ＭＳ Ｐゴシック" panose="020B0600070205080204" pitchFamily="50" charset="-128"/>
                        </a:rPr>
                        <a:t>根室</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335</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59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176.1</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a:solidFill>
                            <a:srgbClr val="000000"/>
                          </a:solidFill>
                          <a:effectLst/>
                          <a:latin typeface="ＭＳ Ｐゴシック" panose="020B0600070205080204" pitchFamily="50" charset="-128"/>
                          <a:ea typeface="ＭＳ Ｐゴシック" panose="020B0600070205080204" pitchFamily="50" charset="-128"/>
                        </a:rPr>
                        <a:t>9</a:t>
                      </a:r>
                    </a:p>
                  </a:txBody>
                  <a:tcPr marL="9525" marR="9525" marT="9525" marB="0" anchor="ctr">
                    <a:lnL>
                      <a:noFill/>
                    </a:lnL>
                    <a:lnR>
                      <a:noFill/>
                    </a:lnR>
                    <a:lnT>
                      <a:noFill/>
                    </a:lnT>
                    <a:lnB>
                      <a:noFill/>
                    </a:lnB>
                    <a:solidFill>
                      <a:schemeClr val="tx1">
                        <a:lumMod val="85000"/>
                      </a:schemeClr>
                    </a:solidFill>
                  </a:tcPr>
                </a:tc>
                <a:tc>
                  <a:txBody>
                    <a:bodyPr/>
                    <a:lstStyle/>
                    <a:p>
                      <a:pPr algn="r" fontAlgn="ctr"/>
                      <a:r>
                        <a:rPr lang="en-US" altLang="ja-JP" sz="1100" b="0" i="0" u="none" strike="noStrike" dirty="0">
                          <a:solidFill>
                            <a:srgbClr val="000000"/>
                          </a:solidFill>
                          <a:effectLst/>
                          <a:latin typeface="ＭＳ Ｐゴシック" panose="020B0600070205080204" pitchFamily="50" charset="-128"/>
                          <a:ea typeface="ＭＳ Ｐゴシック" panose="020B0600070205080204" pitchFamily="50" charset="-128"/>
                        </a:rPr>
                        <a:t>26.9</a:t>
                      </a:r>
                    </a:p>
                  </a:txBody>
                  <a:tcPr marL="9525" marR="9525" marT="9525" marB="0" anchor="ctr">
                    <a:lnL>
                      <a:noFill/>
                    </a:lnL>
                    <a:lnR>
                      <a:noFill/>
                    </a:lnR>
                    <a:lnT>
                      <a:noFill/>
                    </a:lnT>
                    <a:lnB>
                      <a:noFill/>
                    </a:lnB>
                    <a:solidFill>
                      <a:schemeClr val="tx1">
                        <a:lumMod val="85000"/>
                      </a:schemeClr>
                    </a:solidFill>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2652600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dirty="0">
                <a:latin typeface="メイリオ" panose="020B0604030504040204" pitchFamily="50" charset="-128"/>
                <a:ea typeface="メイリオ" panose="020B0604030504040204" pitchFamily="50" charset="-128"/>
              </a:rPr>
              <a:t>土木屋さんの勘違い</a:t>
            </a:r>
            <a:endParaRPr kumimoji="1" lang="ja-JP" altLang="en-US" sz="3200" b="0" dirty="0">
              <a:effectLst/>
              <a:latin typeface="メイリオ" panose="020B0604030504040204" pitchFamily="50" charset="-128"/>
              <a:ea typeface="メイリオ" panose="020B0604030504040204"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7</a:t>
            </a:fld>
            <a:endParaRPr kumimoji="1" lang="ja-JP" altLang="en-US" sz="2400" dirty="0"/>
          </a:p>
        </p:txBody>
      </p:sp>
      <p:sp>
        <p:nvSpPr>
          <p:cNvPr id="31" name="テキスト ボックス 30"/>
          <p:cNvSpPr txBox="1"/>
          <p:nvPr/>
        </p:nvSpPr>
        <p:spPr>
          <a:xfrm>
            <a:off x="251520" y="2996952"/>
            <a:ext cx="8640960"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rPr>
              <a:t>　イベント写真に黒板はいらないでしょ！</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テキスト ボックス 8"/>
          <p:cNvSpPr txBox="1"/>
          <p:nvPr/>
        </p:nvSpPr>
        <p:spPr>
          <a:xfrm>
            <a:off x="251520" y="3573016"/>
            <a:ext cx="8640960"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solidFill>
                  <a:srgbClr val="FF5757"/>
                </a:solidFill>
                <a:latin typeface="メイリオ" panose="020B0604030504040204" pitchFamily="50" charset="-128"/>
                <a:ea typeface="メイリオ" panose="020B0604030504040204" pitchFamily="50" charset="-128"/>
              </a:rPr>
              <a:t>　</a:t>
            </a:r>
            <a:r>
              <a:rPr lang="ja-JP" altLang="en-US" sz="2000" dirty="0">
                <a:latin typeface="メイリオ" panose="020B0604030504040204" pitchFamily="50" charset="-128"/>
                <a:ea typeface="メイリオ" panose="020B0604030504040204" pitchFamily="50" charset="-128"/>
              </a:rPr>
              <a:t>無理に全景写真にすることはないでしょ！</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2" name="テキスト ボックス 11"/>
          <p:cNvSpPr txBox="1"/>
          <p:nvPr/>
        </p:nvSpPr>
        <p:spPr>
          <a:xfrm>
            <a:off x="251520" y="4077072"/>
            <a:ext cx="8640960" cy="400110"/>
          </a:xfrm>
          <a:prstGeom prst="rect">
            <a:avLst/>
          </a:prstGeom>
          <a:noFill/>
        </p:spPr>
        <p:txBody>
          <a:bodyPr wrap="square" rtlCol="0">
            <a:spAutoFit/>
          </a:bodyPr>
          <a:lstStyle/>
          <a:p>
            <a:pPr algn="r"/>
            <a:r>
              <a:rPr lang="ja-JP" altLang="en-US" sz="2000" dirty="0">
                <a:latin typeface="メイリオ" panose="020B0604030504040204" pitchFamily="50" charset="-128"/>
                <a:ea typeface="メイリオ" panose="020B0604030504040204" pitchFamily="50" charset="-128"/>
              </a:rPr>
              <a:t>　</a:t>
            </a:r>
            <a:r>
              <a:rPr lang="en-US" altLang="ja-JP" sz="2000" dirty="0">
                <a:solidFill>
                  <a:srgbClr val="FF5757"/>
                </a:solidFill>
                <a:latin typeface="メイリオ" panose="020B0604030504040204" pitchFamily="50" charset="-128"/>
                <a:ea typeface="メイリオ" panose="020B0604030504040204" pitchFamily="50" charset="-128"/>
              </a:rPr>
              <a:t> ×</a:t>
            </a:r>
            <a:r>
              <a:rPr lang="ja-JP" altLang="en-US" sz="2000" dirty="0">
                <a:solidFill>
                  <a:srgbClr val="FF5757"/>
                </a:solidFill>
                <a:latin typeface="メイリオ" panose="020B0604030504040204" pitchFamily="50" charset="-128"/>
                <a:ea typeface="メイリオ" panose="020B0604030504040204" pitchFamily="50" charset="-128"/>
              </a:rPr>
              <a:t>　</a:t>
            </a:r>
            <a:r>
              <a:rPr lang="ja-JP" altLang="en-US" sz="2000" dirty="0">
                <a:latin typeface="メイリオ" panose="020B0604030504040204" pitchFamily="50" charset="-128"/>
                <a:ea typeface="メイリオ" panose="020B0604030504040204" pitchFamily="50" charset="-128"/>
              </a:rPr>
              <a:t>材料検収じゃないから整列させなくてもいいでしょ！</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251520" y="4653136"/>
            <a:ext cx="8640960"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solidFill>
                  <a:srgbClr val="FF5757"/>
                </a:solidFill>
                <a:latin typeface="メイリオ" panose="020B0604030504040204" pitchFamily="50" charset="-128"/>
                <a:ea typeface="メイリオ" panose="020B0604030504040204" pitchFamily="50" charset="-128"/>
              </a:rPr>
              <a:t>　</a:t>
            </a:r>
            <a:r>
              <a:rPr lang="ja-JP" altLang="en-US" sz="2000" dirty="0">
                <a:latin typeface="メイリオ" panose="020B0604030504040204" pitchFamily="50" charset="-128"/>
                <a:ea typeface="メイリオ" panose="020B0604030504040204" pitchFamily="50" charset="-128"/>
              </a:rPr>
              <a:t>ど</a:t>
            </a:r>
            <a:r>
              <a:rPr lang="ja-JP" altLang="en-US" sz="2000" dirty="0" err="1">
                <a:latin typeface="メイリオ" panose="020B0604030504040204" pitchFamily="50" charset="-128"/>
                <a:ea typeface="メイリオ" panose="020B0604030504040204" pitchFamily="50" charset="-128"/>
              </a:rPr>
              <a:t>ーしても、</a:t>
            </a:r>
            <a:r>
              <a:rPr lang="ja-JP" altLang="en-US" sz="2000" dirty="0">
                <a:latin typeface="メイリオ" panose="020B0604030504040204" pitchFamily="50" charset="-128"/>
                <a:ea typeface="メイリオ" panose="020B0604030504040204" pitchFamily="50" charset="-128"/>
              </a:rPr>
              <a:t>横断幕をこどもに持たせたいの！</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251520" y="5229200"/>
            <a:ext cx="8640960" cy="400110"/>
          </a:xfrm>
          <a:prstGeom prst="rect">
            <a:avLst/>
          </a:prstGeom>
          <a:noFill/>
        </p:spPr>
        <p:txBody>
          <a:bodyPr wrap="square" rtlCol="0">
            <a:spAutoFit/>
          </a:bodyPr>
          <a:lstStyle/>
          <a:p>
            <a:pPr algn="r"/>
            <a:r>
              <a:rPr lang="en-US" altLang="ja-JP" sz="2000" dirty="0">
                <a:solidFill>
                  <a:srgbClr val="FF5757"/>
                </a:solidFill>
                <a:latin typeface="メイリオ" panose="020B0604030504040204" pitchFamily="50" charset="-128"/>
                <a:ea typeface="メイリオ" panose="020B0604030504040204" pitchFamily="50" charset="-128"/>
              </a:rPr>
              <a:t>×</a:t>
            </a:r>
            <a:r>
              <a:rPr lang="ja-JP" altLang="en-US" sz="2000" dirty="0">
                <a:solidFill>
                  <a:srgbClr val="FF5757"/>
                </a:solidFill>
                <a:latin typeface="メイリオ" panose="020B0604030504040204" pitchFamily="50" charset="-128"/>
                <a:ea typeface="メイリオ" panose="020B0604030504040204" pitchFamily="50" charset="-128"/>
              </a:rPr>
              <a:t>　</a:t>
            </a:r>
            <a:r>
              <a:rPr lang="ja-JP" altLang="en-US" sz="2000" dirty="0">
                <a:latin typeface="メイリオ" panose="020B0604030504040204" pitchFamily="50" charset="-128"/>
                <a:ea typeface="メイリオ" panose="020B0604030504040204" pitchFamily="50" charset="-128"/>
              </a:rPr>
              <a:t>数打ちゃ当たる！</a:t>
            </a:r>
            <a:r>
              <a:rPr lang="ja-JP" altLang="en-US" sz="1200" dirty="0">
                <a:latin typeface="メイリオ" panose="020B0604030504040204" pitchFamily="50" charset="-128"/>
                <a:ea typeface="メイリオ" panose="020B0604030504040204" pitchFamily="50" charset="-128"/>
              </a:rPr>
              <a:t>　</a:t>
            </a:r>
            <a:endParaRPr kumimoji="1" lang="ja-JP" altLang="en-US" sz="1400" dirty="0">
              <a:latin typeface="メイリオ" panose="020B0604030504040204" pitchFamily="50" charset="-128"/>
              <a:ea typeface="メイリオ" panose="020B0604030504040204" pitchFamily="50" charset="-128"/>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47367" y="65583"/>
            <a:ext cx="8229600" cy="417513"/>
          </a:xfrm>
        </p:spPr>
        <p:txBody>
          <a:bodyPr>
            <a:normAutofit/>
          </a:bodyPr>
          <a:lstStyle/>
          <a:p>
            <a:pPr>
              <a:defRPr/>
            </a:pPr>
            <a:r>
              <a:rPr lang="ja-JP" altLang="en-US" sz="2000" dirty="0"/>
              <a:t>北海道通信社　社会貢献の記事数と協働型の記事数　</a:t>
            </a:r>
            <a:r>
              <a:rPr lang="en-US" altLang="ja-JP" sz="1400" dirty="0"/>
              <a:t>2014/4</a:t>
            </a:r>
            <a:r>
              <a:rPr lang="ja-JP" altLang="en-US" sz="1400" dirty="0"/>
              <a:t>～</a:t>
            </a:r>
            <a:r>
              <a:rPr lang="en-US" altLang="ja-JP" sz="1400" dirty="0"/>
              <a:t>2015/11</a:t>
            </a:r>
            <a:endParaRPr lang="ja-JP" altLang="en-US" sz="1800" b="1" dirty="0">
              <a:solidFill>
                <a:schemeClr val="tx1">
                  <a:lumMod val="50000"/>
                  <a:lumOff val="50000"/>
                </a:schemeClr>
              </a:solidFill>
            </a:endParaRPr>
          </a:p>
        </p:txBody>
      </p:sp>
      <p:sp>
        <p:nvSpPr>
          <p:cNvPr id="12293" name="スライド番号プレースホルダ 8"/>
          <p:cNvSpPr>
            <a:spLocks noGrp="1"/>
          </p:cNvSpPr>
          <p:nvPr>
            <p:ph type="sldNum" sz="quarter" idx="12"/>
          </p:nvPr>
        </p:nvSpPr>
        <p:spPr>
          <a:xfrm>
            <a:off x="8423275" y="6381750"/>
            <a:ext cx="720725" cy="476250"/>
          </a:xfrm>
          <a:noFill/>
        </p:spPr>
        <p:txBody>
          <a:bodyPr/>
          <a:lstStyle/>
          <a:p>
            <a:pPr algn="ctr"/>
            <a:fld id="{BB100D1F-5444-4BAD-9C55-ACE5A98DBC8B}" type="slidenum">
              <a:rPr lang="en-US" altLang="ja-JP" sz="2400"/>
              <a:pPr algn="ctr"/>
              <a:t>70</a:t>
            </a:fld>
            <a:endParaRPr lang="en-US" altLang="ja-JP" sz="2400" dirty="0"/>
          </a:p>
        </p:txBody>
      </p:sp>
      <p:cxnSp>
        <p:nvCxnSpPr>
          <p:cNvPr id="6" name="直線コネクタ 5"/>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2" name="グラフ 11"/>
          <p:cNvGraphicFramePr>
            <a:graphicFrameLocks/>
          </p:cNvGraphicFramePr>
          <p:nvPr>
            <p:extLst>
              <p:ext uri="{D42A27DB-BD31-4B8C-83A1-F6EECF244321}">
                <p14:modId xmlns:p14="http://schemas.microsoft.com/office/powerpoint/2010/main" val="485026877"/>
              </p:ext>
            </p:extLst>
          </p:nvPr>
        </p:nvGraphicFramePr>
        <p:xfrm>
          <a:off x="251520" y="908720"/>
          <a:ext cx="8640960" cy="54726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21011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71</a:t>
            </a:fld>
            <a:endParaRPr kumimoji="1" lang="ja-JP" altLang="en-US" sz="2400" dirty="0"/>
          </a:p>
        </p:txBody>
      </p:sp>
      <p:sp>
        <p:nvSpPr>
          <p:cNvPr id="31" name="テキスト ボックス 30"/>
          <p:cNvSpPr txBox="1"/>
          <p:nvPr/>
        </p:nvSpPr>
        <p:spPr>
          <a:xfrm>
            <a:off x="251520" y="1124744"/>
            <a:ext cx="8640960" cy="5201424"/>
          </a:xfrm>
          <a:prstGeom prst="rect">
            <a:avLst/>
          </a:prstGeom>
          <a:noFill/>
        </p:spPr>
        <p:txBody>
          <a:bodyPr wrap="square" rtlCol="0">
            <a:spAutoFit/>
          </a:bodyPr>
          <a:lstStyle/>
          <a:p>
            <a:pPr>
              <a:defRPr/>
            </a:pPr>
            <a:r>
              <a:rPr lang="ja-JP" altLang="en-US" sz="2000" b="1" dirty="0"/>
              <a:t>引用して利用する場合には、いろいろな条件を守る必要があります。</a:t>
            </a:r>
          </a:p>
          <a:p>
            <a:endParaRPr lang="en-US" altLang="ja-JP" sz="2000" dirty="0"/>
          </a:p>
          <a:p>
            <a:r>
              <a:rPr lang="ja-JP" altLang="en-US" sz="1400" dirty="0"/>
              <a:t>著作権法第</a:t>
            </a:r>
            <a:r>
              <a:rPr lang="en-US" altLang="ja-JP" sz="1400" dirty="0"/>
              <a:t>32</a:t>
            </a:r>
            <a:r>
              <a:rPr lang="ja-JP" altLang="en-US" sz="1400" dirty="0"/>
              <a:t>条は「公表された著作物は、引用して利用することができる」としています。この規定に基づく引用は広く行われていますが、中には、記 事をまるごと転載したあと、「○年○月○日の□□新聞朝刊社会面から引用」などとして、これに対する自分の意見を付けているケースも見受けられます。ま た、記事全文を使えば「転載」（複製）だが一部だけなら「引用」だ、と考えている人も多いように思われます。 </a:t>
            </a:r>
          </a:p>
          <a:p>
            <a:r>
              <a:rPr lang="ja-JP" altLang="en-US" sz="1400" dirty="0"/>
              <a:t>　しかし、著作権法第</a:t>
            </a:r>
            <a:r>
              <a:rPr lang="en-US" altLang="ja-JP" sz="1400" dirty="0"/>
              <a:t>32</a:t>
            </a:r>
            <a:r>
              <a:rPr lang="ja-JP" altLang="en-US" sz="1400" dirty="0"/>
              <a:t>条は、「この場合において、その引用は、公正な慣行に合致するものであり、かつ、報道、批評、研究その他の引用の目的上正当な範囲内で行われるものでなければならない」という枠をはめています。 </a:t>
            </a:r>
          </a:p>
          <a:p>
            <a:r>
              <a:rPr lang="ja-JP" altLang="en-US" sz="1400" dirty="0"/>
              <a:t>　この規定に当てはめると、引用には、報道、批評、研究その他の目的に照らして、対象となった著作物を引用する必然性があり、引用の範囲にも合理性 や必然性があることが必要で、必要最低限の範囲を超えて引用することは認められません。また、通常は質的にも量的にも、引用先が「主」、引用部分が「従」 という主従の関係にあるという条件を満たしていなければいけないとされています。つまり、まず自らの創作性をもった著作物があることが前提条件であり、そ </a:t>
            </a:r>
            <a:r>
              <a:rPr lang="ja-JP" altLang="en-US" sz="1400" dirty="0" err="1"/>
              <a:t>こに</a:t>
            </a:r>
            <a:r>
              <a:rPr lang="ja-JP" altLang="en-US" sz="1400" dirty="0"/>
              <a:t>補強材料として原典を引用してきている、という質的な問題の主従関係と、分量としても引用部分の方が地の文より少ないという関係にないといけません。 </a:t>
            </a:r>
          </a:p>
          <a:p>
            <a:r>
              <a:rPr lang="ja-JP" altLang="en-US" sz="1400" dirty="0"/>
              <a:t>　表記の方法としては、引用部分を「」（カギかっこ）でくくるなど、本文と引用部分が区別できるようにすることが必要です。引用に際しては、原文の まま取り込むことが必要であり、書き換えたり、削ったりすると同一性保持権を侵害する可能性があります。また著作権法第</a:t>
            </a:r>
            <a:r>
              <a:rPr lang="en-US" altLang="ja-JP" sz="1400" dirty="0"/>
              <a:t>48</a:t>
            </a:r>
            <a:r>
              <a:rPr lang="ja-JP" altLang="en-US" sz="1400" dirty="0"/>
              <a:t>条は「著作物の出所を、その複 製又は利用の態様に応じ合理的と認められる方法及び程度により、明示しなければならない」と定めています。新聞記事の場合、「○年○月○日の□□新聞朝 刊」などの記載が必要です。 </a:t>
            </a:r>
          </a:p>
          <a:p>
            <a:pPr algn="r"/>
            <a:r>
              <a:rPr lang="ja-JP" altLang="en-US" sz="1200" dirty="0"/>
              <a:t>　</a:t>
            </a:r>
            <a:endParaRPr kumimoji="1" lang="ja-JP" altLang="en-US" sz="1400" dirty="0"/>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タイトル 1"/>
          <p:cNvSpPr>
            <a:spLocks noGrp="1"/>
          </p:cNvSpPr>
          <p:nvPr>
            <p:ph type="title"/>
          </p:nvPr>
        </p:nvSpPr>
        <p:spPr>
          <a:xfrm>
            <a:off x="0" y="0"/>
            <a:ext cx="8229600" cy="1143000"/>
          </a:xfrm>
        </p:spPr>
        <p:txBody>
          <a:bodyPr>
            <a:noAutofit/>
          </a:bodyPr>
          <a:lstStyle/>
          <a:p>
            <a:r>
              <a:rPr lang="ja-JP" altLang="en-US" sz="3200" dirty="0">
                <a:latin typeface="HGS創英角ｺﾞｼｯｸUB" pitchFamily="50" charset="-128"/>
                <a:ea typeface="HGS創英角ｺﾞｼｯｸUB" pitchFamily="50" charset="-128"/>
              </a:rPr>
              <a:t>著作権法第</a:t>
            </a:r>
            <a:r>
              <a:rPr lang="en-US" altLang="ja-JP" sz="3200" dirty="0">
                <a:latin typeface="HGS創英角ｺﾞｼｯｸUB" pitchFamily="50" charset="-128"/>
                <a:ea typeface="HGS創英角ｺﾞｼｯｸUB" pitchFamily="50" charset="-128"/>
              </a:rPr>
              <a:t>32</a:t>
            </a:r>
            <a:r>
              <a:rPr lang="ja-JP" altLang="en-US" sz="3200" dirty="0">
                <a:latin typeface="HGS創英角ｺﾞｼｯｸUB" pitchFamily="50" charset="-128"/>
                <a:ea typeface="HGS創英角ｺﾞｼｯｸUB" pitchFamily="50" charset="-128"/>
              </a:rPr>
              <a:t>条</a:t>
            </a:r>
            <a:endParaRPr kumimoji="1" lang="ja-JP" altLang="en-US" sz="3200" b="0" dirty="0">
              <a:effectLst/>
              <a:latin typeface="HG創英角ｺﾞｼｯｸUB" panose="020B0909000000000000" pitchFamily="49" charset="-128"/>
              <a:ea typeface="HG創英角ｺﾞｼｯｸUB" panose="020B0909000000000000" pitchFamily="49" charset="-128"/>
            </a:endParaRPr>
          </a:p>
        </p:txBody>
      </p:sp>
    </p:spTree>
    <p:extLst>
      <p:ext uri="{BB962C8B-B14F-4D97-AF65-F5344CB8AC3E}">
        <p14:creationId xmlns:p14="http://schemas.microsoft.com/office/powerpoint/2010/main" val="22104654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72</a:t>
            </a:fld>
            <a:endParaRPr kumimoji="1" lang="ja-JP" altLang="en-US" sz="2400" dirty="0"/>
          </a:p>
        </p:txBody>
      </p:sp>
      <p:sp>
        <p:nvSpPr>
          <p:cNvPr id="31" name="テキスト ボックス 30"/>
          <p:cNvSpPr txBox="1"/>
          <p:nvPr/>
        </p:nvSpPr>
        <p:spPr>
          <a:xfrm>
            <a:off x="251520" y="1124744"/>
            <a:ext cx="8640960" cy="276999"/>
          </a:xfrm>
          <a:prstGeom prst="rect">
            <a:avLst/>
          </a:prstGeom>
          <a:noFill/>
        </p:spPr>
        <p:txBody>
          <a:bodyPr wrap="square" rtlCol="0">
            <a:spAutoFit/>
          </a:bodyPr>
          <a:lstStyle/>
          <a:p>
            <a:pPr algn="r"/>
            <a:r>
              <a:rPr lang="ja-JP" altLang="en-US" sz="1200" dirty="0"/>
              <a:t>　</a:t>
            </a:r>
            <a:endParaRPr kumimoji="1" lang="ja-JP" altLang="en-US" sz="1400" dirty="0"/>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タイトル 1"/>
          <p:cNvSpPr>
            <a:spLocks noGrp="1"/>
          </p:cNvSpPr>
          <p:nvPr>
            <p:ph type="title"/>
          </p:nvPr>
        </p:nvSpPr>
        <p:spPr>
          <a:xfrm>
            <a:off x="0" y="0"/>
            <a:ext cx="8229600" cy="1143000"/>
          </a:xfrm>
        </p:spPr>
        <p:txBody>
          <a:bodyPr>
            <a:noAutofit/>
          </a:bodyPr>
          <a:lstStyle/>
          <a:p>
            <a:r>
              <a:rPr kumimoji="1" lang="ja-JP" altLang="en-US" sz="3200" b="0" dirty="0">
                <a:effectLst/>
                <a:latin typeface="HG創英角ｺﾞｼｯｸUB" panose="020B0909000000000000" pitchFamily="49" charset="-128"/>
                <a:ea typeface="HG創英角ｺﾞｼｯｸUB" panose="020B0909000000000000" pitchFamily="49" charset="-128"/>
              </a:rPr>
              <a:t>李下に冠を正さず</a:t>
            </a:r>
          </a:p>
        </p:txBody>
      </p:sp>
    </p:spTree>
    <p:extLst>
      <p:ext uri="{BB962C8B-B14F-4D97-AF65-F5344CB8AC3E}">
        <p14:creationId xmlns:p14="http://schemas.microsoft.com/office/powerpoint/2010/main" val="22104654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dirty="0">
                <a:latin typeface="HGP創英角ｺﾞｼｯｸUB" panose="020B0900000000000000" pitchFamily="50" charset="-128"/>
                <a:ea typeface="HGP創英角ｺﾞｼｯｸUB" panose="020B0900000000000000" pitchFamily="50" charset="-128"/>
              </a:rPr>
              <a:t>地元とのお祭り写真</a:t>
            </a:r>
            <a:endParaRPr kumimoji="1" lang="ja-JP" altLang="en-US" sz="3200" b="0" dirty="0">
              <a:effectLst/>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73</a:t>
            </a:fld>
            <a:endParaRPr kumimoji="1" lang="ja-JP" altLang="en-US" sz="2400" dirty="0"/>
          </a:p>
        </p:txBody>
      </p:sp>
      <p:grpSp>
        <p:nvGrpSpPr>
          <p:cNvPr id="3" name="グループ化 7"/>
          <p:cNvGrpSpPr/>
          <p:nvPr/>
        </p:nvGrpSpPr>
        <p:grpSpPr>
          <a:xfrm>
            <a:off x="7740352" y="188641"/>
            <a:ext cx="1214264" cy="450606"/>
            <a:chOff x="7740352" y="188641"/>
            <a:chExt cx="1214264" cy="450606"/>
          </a:xfrm>
        </p:grpSpPr>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icture 3" descr="C:\Users\nakayama-m22ab\Desktop\donguri_logo_ver5_x256.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740352" y="188641"/>
              <a:ext cx="1214264" cy="450606"/>
            </a:xfrm>
            <a:prstGeom prst="rect">
              <a:avLst/>
            </a:prstGeom>
            <a:noFill/>
          </p:spPr>
        </p:pic>
      </p:gr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t>▼</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kumimoji="1" lang="ja-JP" altLang="en-US" sz="1400" dirty="0"/>
          </a:p>
        </p:txBody>
      </p:sp>
      <p:sp>
        <p:nvSpPr>
          <p:cNvPr id="12" name="円/楕円 11"/>
          <p:cNvSpPr/>
          <p:nvPr/>
        </p:nvSpPr>
        <p:spPr>
          <a:xfrm>
            <a:off x="179512" y="1484784"/>
            <a:ext cx="1152128" cy="115212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dirty="0"/>
              <a:t>A</a:t>
            </a:r>
            <a:endParaRPr lang="ja-JP" altLang="en-US" sz="6600" dirty="0"/>
          </a:p>
        </p:txBody>
      </p:sp>
      <p:pic>
        <p:nvPicPr>
          <p:cNvPr id="4" name="Picture 2"/>
          <p:cNvPicPr>
            <a:picLocks noChangeAspect="1" noChangeArrowheads="1"/>
          </p:cNvPicPr>
          <p:nvPr/>
        </p:nvPicPr>
        <p:blipFill>
          <a:blip r:embed="rId4" cstate="print"/>
          <a:srcRect/>
          <a:stretch>
            <a:fillRect/>
          </a:stretch>
        </p:blipFill>
        <p:spPr bwMode="auto">
          <a:xfrm>
            <a:off x="0" y="1412776"/>
            <a:ext cx="7025613" cy="5445224"/>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dirty="0">
                <a:solidFill>
                  <a:schemeClr val="tx1">
                    <a:lumMod val="95000"/>
                  </a:schemeClr>
                </a:solidFill>
                <a:latin typeface="+mj-ea"/>
                <a:hlinkClick r:id="rId3" action="ppaction://hlinkfile"/>
              </a:rPr>
              <a:t>瓜田に履を納れず、李下に冠を正さず</a:t>
            </a:r>
            <a:endParaRPr kumimoji="1" lang="ja-JP" altLang="en-US" sz="3200" dirty="0">
              <a:solidFill>
                <a:schemeClr val="tx1">
                  <a:lumMod val="95000"/>
                </a:schemeClr>
              </a:solidFill>
              <a:effectLst/>
              <a:latin typeface="+mj-ea"/>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74</a:t>
            </a:fld>
            <a:endParaRPr kumimoji="1" lang="ja-JP" altLang="en-US" sz="2400" dirty="0"/>
          </a:p>
        </p:txBody>
      </p:sp>
      <p:grpSp>
        <p:nvGrpSpPr>
          <p:cNvPr id="3" name="グループ化 7"/>
          <p:cNvGrpSpPr/>
          <p:nvPr/>
        </p:nvGrpSpPr>
        <p:grpSpPr>
          <a:xfrm>
            <a:off x="7740352" y="188641"/>
            <a:ext cx="1214264" cy="450606"/>
            <a:chOff x="7740352" y="188641"/>
            <a:chExt cx="1214264" cy="450606"/>
          </a:xfrm>
        </p:grpSpPr>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1" name="Picture 3" descr="C:\Users\nakayama-m22ab\Desktop\donguri_logo_ver5_x256.gif"/>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740352" y="188641"/>
              <a:ext cx="1214264" cy="450606"/>
            </a:xfrm>
            <a:prstGeom prst="rect">
              <a:avLst/>
            </a:prstGeom>
            <a:noFill/>
          </p:spPr>
        </p:pic>
      </p:gr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t>▼</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kumimoji="1" lang="ja-JP" altLang="en-US" sz="1400" dirty="0"/>
          </a:p>
        </p:txBody>
      </p:sp>
      <p:sp>
        <p:nvSpPr>
          <p:cNvPr id="9" name="円/楕円 8"/>
          <p:cNvSpPr/>
          <p:nvPr/>
        </p:nvSpPr>
        <p:spPr>
          <a:xfrm>
            <a:off x="971600" y="1844824"/>
            <a:ext cx="1152128" cy="115212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dirty="0"/>
              <a:t>A</a:t>
            </a:r>
            <a:endParaRPr lang="ja-JP" altLang="en-US" sz="6600" dirty="0"/>
          </a:p>
        </p:txBody>
      </p:sp>
      <p:sp>
        <p:nvSpPr>
          <p:cNvPr id="13" name="円/楕円 12"/>
          <p:cNvSpPr/>
          <p:nvPr/>
        </p:nvSpPr>
        <p:spPr>
          <a:xfrm>
            <a:off x="2483768" y="3356992"/>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rPr>
              <a:t>B</a:t>
            </a:r>
            <a:endParaRPr lang="ja-JP" altLang="en-US" sz="6600" b="1" dirty="0">
              <a:solidFill>
                <a:schemeClr val="bg1">
                  <a:lumMod val="50000"/>
                  <a:lumOff val="50000"/>
                </a:schemeClr>
              </a:solidFill>
            </a:endParaRPr>
          </a:p>
        </p:txBody>
      </p:sp>
      <p:sp>
        <p:nvSpPr>
          <p:cNvPr id="14" name="円/楕円 13"/>
          <p:cNvSpPr/>
          <p:nvPr/>
        </p:nvSpPr>
        <p:spPr>
          <a:xfrm>
            <a:off x="971600" y="3356992"/>
            <a:ext cx="1152128" cy="115212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dirty="0"/>
              <a:t>B</a:t>
            </a:r>
            <a:endParaRPr lang="ja-JP" altLang="en-US" sz="6600" dirty="0"/>
          </a:p>
        </p:txBody>
      </p:sp>
      <p:sp>
        <p:nvSpPr>
          <p:cNvPr id="15" name="円/楕円 14"/>
          <p:cNvSpPr/>
          <p:nvPr/>
        </p:nvSpPr>
        <p:spPr>
          <a:xfrm>
            <a:off x="1043608" y="5301208"/>
            <a:ext cx="2016224" cy="720080"/>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3200" b="1" dirty="0">
                <a:solidFill>
                  <a:schemeClr val="bg1">
                    <a:lumMod val="50000"/>
                    <a:lumOff val="50000"/>
                  </a:schemeClr>
                </a:solidFill>
              </a:rPr>
              <a:t>before</a:t>
            </a:r>
            <a:endParaRPr lang="ja-JP" altLang="en-US" sz="3200" b="1" dirty="0">
              <a:solidFill>
                <a:schemeClr val="bg1">
                  <a:lumMod val="50000"/>
                  <a:lumOff val="50000"/>
                </a:schemeClr>
              </a:solidFill>
            </a:endParaRPr>
          </a:p>
        </p:txBody>
      </p:sp>
      <p:sp>
        <p:nvSpPr>
          <p:cNvPr id="16" name="テキスト ボックス 15"/>
          <p:cNvSpPr txBox="1"/>
          <p:nvPr/>
        </p:nvSpPr>
        <p:spPr>
          <a:xfrm>
            <a:off x="6732240" y="3573016"/>
            <a:ext cx="1259632" cy="1200329"/>
          </a:xfrm>
          <a:prstGeom prst="rect">
            <a:avLst/>
          </a:prstGeom>
          <a:solidFill>
            <a:schemeClr val="tx1">
              <a:alpha val="40000"/>
            </a:schemeClr>
          </a:solidFill>
        </p:spPr>
        <p:txBody>
          <a:bodyPr wrap="square" rtlCol="0">
            <a:spAutoFit/>
          </a:bodyPr>
          <a:lstStyle/>
          <a:p>
            <a:pPr algn="ctr"/>
            <a:r>
              <a:rPr kumimoji="1" lang="en-US" altLang="ja-JP" sz="7200" dirty="0">
                <a:solidFill>
                  <a:srgbClr val="FF5757"/>
                </a:solidFill>
              </a:rPr>
              <a:t>×</a:t>
            </a:r>
            <a:endParaRPr kumimoji="1" lang="ja-JP" altLang="en-US" sz="7200" dirty="0">
              <a:solidFill>
                <a:srgbClr val="FF5757"/>
              </a:solidFill>
            </a:endParaRPr>
          </a:p>
        </p:txBody>
      </p:sp>
      <p:sp>
        <p:nvSpPr>
          <p:cNvPr id="17" name="テキスト ボックス 16"/>
          <p:cNvSpPr txBox="1"/>
          <p:nvPr/>
        </p:nvSpPr>
        <p:spPr>
          <a:xfrm>
            <a:off x="6732240" y="2060848"/>
            <a:ext cx="1259632" cy="1200329"/>
          </a:xfrm>
          <a:prstGeom prst="rect">
            <a:avLst/>
          </a:prstGeom>
          <a:solidFill>
            <a:schemeClr val="tx1">
              <a:alpha val="40000"/>
            </a:schemeClr>
          </a:solidFill>
        </p:spPr>
        <p:txBody>
          <a:bodyPr wrap="square" rtlCol="0">
            <a:spAutoFit/>
          </a:bodyPr>
          <a:lstStyle/>
          <a:p>
            <a:pPr algn="ctr"/>
            <a:r>
              <a:rPr kumimoji="1" lang="ja-JP" altLang="en-US" sz="7200" b="1" dirty="0"/>
              <a:t>○</a:t>
            </a:r>
          </a:p>
        </p:txBody>
      </p:sp>
      <p:sp>
        <p:nvSpPr>
          <p:cNvPr id="18" name="円/楕円 17"/>
          <p:cNvSpPr/>
          <p:nvPr/>
        </p:nvSpPr>
        <p:spPr>
          <a:xfrm>
            <a:off x="2483768" y="1916832"/>
            <a:ext cx="1152128" cy="1152128"/>
          </a:xfrm>
          <a:prstGeom prst="ellipse">
            <a:avLst/>
          </a:prstGeom>
          <a:solidFill>
            <a:schemeClr val="tx1"/>
          </a:solidFill>
          <a:ln>
            <a:solidFill>
              <a:schemeClr val="tx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b="1" dirty="0">
                <a:solidFill>
                  <a:schemeClr val="bg1">
                    <a:lumMod val="50000"/>
                    <a:lumOff val="50000"/>
                  </a:schemeClr>
                </a:solidFill>
              </a:rPr>
              <a:t>A</a:t>
            </a:r>
            <a:endParaRPr lang="ja-JP" altLang="en-US" sz="6600" b="1" dirty="0">
              <a:solidFill>
                <a:schemeClr val="bg1">
                  <a:lumMod val="50000"/>
                  <a:lumOff val="50000"/>
                </a:schemeClr>
              </a:solidFill>
            </a:endParaRPr>
          </a:p>
        </p:txBody>
      </p:sp>
      <p:cxnSp>
        <p:nvCxnSpPr>
          <p:cNvPr id="19" name="直線コネクタ 18"/>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descr="C:\Users\nakayama-m22ab\Desktop\image013.jpg"/>
          <p:cNvPicPr>
            <a:picLocks noChangeAspect="1" noChangeArrowheads="1"/>
          </p:cNvPicPr>
          <p:nvPr/>
        </p:nvPicPr>
        <p:blipFill>
          <a:blip r:embed="rId3" cstate="print"/>
          <a:srcRect/>
          <a:stretch>
            <a:fillRect/>
          </a:stretch>
        </p:blipFill>
        <p:spPr bwMode="auto">
          <a:xfrm>
            <a:off x="0" y="1412776"/>
            <a:ext cx="7236178" cy="5445224"/>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HGP創英角ｺﾞｼｯｸUB" panose="020B0900000000000000" pitchFamily="50" charset="-128"/>
                <a:ea typeface="HGP創英角ｺﾞｼｯｸUB" panose="020B0900000000000000" pitchFamily="50" charset="-128"/>
              </a:rPr>
              <a:t>余白の取り方</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75</a:t>
            </a:fld>
            <a:endParaRPr kumimoji="1" lang="ja-JP" altLang="en-US" sz="2400" dirty="0"/>
          </a:p>
        </p:txBody>
      </p:sp>
      <p:grpSp>
        <p:nvGrpSpPr>
          <p:cNvPr id="3" name="グループ化 7"/>
          <p:cNvGrpSpPr/>
          <p:nvPr/>
        </p:nvGrpSpPr>
        <p:grpSpPr>
          <a:xfrm>
            <a:off x="7740352" y="188641"/>
            <a:ext cx="1214264" cy="450606"/>
            <a:chOff x="7740352" y="188641"/>
            <a:chExt cx="1214264" cy="450606"/>
          </a:xfrm>
        </p:grpSpPr>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1" name="Picture 3" descr="C:\Users\nakayama-m22ab\Desktop\donguri_logo_ver5_x256.gif"/>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740352" y="188641"/>
              <a:ext cx="1214264" cy="450606"/>
            </a:xfrm>
            <a:prstGeom prst="rect">
              <a:avLst/>
            </a:prstGeom>
            <a:noFill/>
          </p:spPr>
        </p:pic>
      </p:gr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t>▼</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kumimoji="1" lang="ja-JP" altLang="en-US" sz="1400" dirty="0"/>
          </a:p>
        </p:txBody>
      </p:sp>
      <p:sp>
        <p:nvSpPr>
          <p:cNvPr id="12" name="円/楕円 11"/>
          <p:cNvSpPr/>
          <p:nvPr/>
        </p:nvSpPr>
        <p:spPr>
          <a:xfrm>
            <a:off x="179512" y="1484784"/>
            <a:ext cx="1152128" cy="115212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dirty="0"/>
              <a:t>A</a:t>
            </a:r>
            <a:endParaRPr lang="ja-JP" altLang="en-US" sz="6600" dirty="0"/>
          </a:p>
        </p:txBody>
      </p:sp>
    </p:spTree>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0" y="1268760"/>
            <a:ext cx="6948264" cy="5535340"/>
          </a:xfrm>
          <a:prstGeom prst="rect">
            <a:avLst/>
          </a:prstGeom>
          <a:noFill/>
          <a:ln w="9525">
            <a:noFill/>
            <a:miter lim="800000"/>
            <a:headEnd/>
            <a:tailEnd/>
          </a:ln>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HGP創英角ｺﾞｼｯｸUB" panose="020B0900000000000000" pitchFamily="50" charset="-128"/>
                <a:ea typeface="HGP創英角ｺﾞｼｯｸUB" panose="020B0900000000000000" pitchFamily="50" charset="-128"/>
              </a:rPr>
              <a:t>余白の取り方</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76</a:t>
            </a:fld>
            <a:endParaRPr kumimoji="1" lang="ja-JP" altLang="en-US" sz="2400" dirty="0"/>
          </a:p>
        </p:txBody>
      </p:sp>
      <p:grpSp>
        <p:nvGrpSpPr>
          <p:cNvPr id="3" name="グループ化 7"/>
          <p:cNvGrpSpPr/>
          <p:nvPr/>
        </p:nvGrpSpPr>
        <p:grpSpPr>
          <a:xfrm>
            <a:off x="7740352" y="188641"/>
            <a:ext cx="1214264" cy="450606"/>
            <a:chOff x="7740352" y="188641"/>
            <a:chExt cx="1214264" cy="450606"/>
          </a:xfrm>
        </p:grpSpPr>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1" name="Picture 3" descr="C:\Users\nakayama-m22ab\Desktop\donguri_logo_ver5_x256.gif"/>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740352" y="188641"/>
              <a:ext cx="1214264" cy="450606"/>
            </a:xfrm>
            <a:prstGeom prst="rect">
              <a:avLst/>
            </a:prstGeom>
            <a:noFill/>
          </p:spPr>
        </p:pic>
      </p:gr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t>▼</a:t>
            </a:r>
            <a:r>
              <a:rPr lang="en-US" altLang="ja-JP" sz="1200" dirty="0"/>
              <a:t>(</a:t>
            </a:r>
            <a:r>
              <a:rPr lang="ja-JP" altLang="en-US" sz="1200" dirty="0"/>
              <a:t>株</a:t>
            </a:r>
            <a:r>
              <a:rPr lang="en-US" altLang="ja-JP" sz="1200" dirty="0"/>
              <a:t>)</a:t>
            </a:r>
            <a:r>
              <a:rPr lang="ja-JP" altLang="en-US" sz="1200" dirty="0"/>
              <a:t>手塚組</a:t>
            </a:r>
            <a:r>
              <a:rPr lang="en-US" altLang="ja-JP" sz="1200" dirty="0"/>
              <a:t>HP</a:t>
            </a:r>
            <a:r>
              <a:rPr lang="ja-JP" altLang="en-US" sz="1200" dirty="0"/>
              <a:t>　</a:t>
            </a:r>
            <a:r>
              <a:rPr lang="en-US" altLang="ja-JP" sz="1200" dirty="0"/>
              <a:t>2013/11/17</a:t>
            </a:r>
            <a:r>
              <a:rPr lang="ja-JP" altLang="en-US" sz="1200" dirty="0"/>
              <a:t>より</a:t>
            </a:r>
            <a:endParaRPr kumimoji="1" lang="ja-JP" altLang="en-US" sz="1400" dirty="0"/>
          </a:p>
        </p:txBody>
      </p:sp>
      <p:sp>
        <p:nvSpPr>
          <p:cNvPr id="12" name="円/楕円 11"/>
          <p:cNvSpPr/>
          <p:nvPr/>
        </p:nvSpPr>
        <p:spPr>
          <a:xfrm>
            <a:off x="179512" y="1484784"/>
            <a:ext cx="1152128" cy="1152128"/>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600" dirty="0"/>
              <a:t>B</a:t>
            </a:r>
            <a:endParaRPr lang="ja-JP" altLang="en-US" sz="6600" dirty="0"/>
          </a:p>
        </p:txBody>
      </p:sp>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kumimoji="1" lang="en-US" altLang="ja-JP" sz="3200" b="0" dirty="0">
                <a:effectLst/>
                <a:latin typeface="HGP創英角ｺﾞｼｯｸUB" panose="020B0900000000000000" pitchFamily="50" charset="-128"/>
                <a:ea typeface="HGP創英角ｺﾞｼｯｸUB" panose="020B0900000000000000" pitchFamily="50" charset="-128"/>
              </a:rPr>
              <a:t>《</a:t>
            </a:r>
            <a:r>
              <a:rPr kumimoji="1" lang="ja-JP" altLang="en-US" sz="3200" b="0" dirty="0">
                <a:effectLst/>
                <a:latin typeface="HGP創英角ｺﾞｼｯｸUB" panose="020B0900000000000000" pitchFamily="50" charset="-128"/>
                <a:ea typeface="HGP創英角ｺﾞｼｯｸUB" panose="020B0900000000000000" pitchFamily="50" charset="-128"/>
              </a:rPr>
              <a:t>参考</a:t>
            </a:r>
            <a:r>
              <a:rPr kumimoji="1" lang="en-US" altLang="ja-JP" sz="3200" b="0" dirty="0">
                <a:effectLst/>
                <a:latin typeface="HGP創英角ｺﾞｼｯｸUB" panose="020B0900000000000000" pitchFamily="50" charset="-128"/>
                <a:ea typeface="HGP創英角ｺﾞｼｯｸUB" panose="020B0900000000000000" pitchFamily="50" charset="-128"/>
              </a:rPr>
              <a:t>》</a:t>
            </a:r>
            <a:r>
              <a:rPr kumimoji="1" lang="ja-JP" altLang="en-US" sz="3200" b="0" dirty="0">
                <a:effectLst/>
                <a:latin typeface="HGP創英角ｺﾞｼｯｸUB" panose="020B0900000000000000" pitchFamily="50" charset="-128"/>
                <a:ea typeface="HGP創英角ｺﾞｼｯｸUB" panose="020B0900000000000000" pitchFamily="50" charset="-128"/>
              </a:rPr>
              <a:t>使用した資料など</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77</a:t>
            </a:fld>
            <a:endParaRPr kumimoji="1" lang="ja-JP" altLang="en-US" sz="2400" dirty="0"/>
          </a:p>
        </p:txBody>
      </p:sp>
      <p:grpSp>
        <p:nvGrpSpPr>
          <p:cNvPr id="3" name="グループ化 7"/>
          <p:cNvGrpSpPr/>
          <p:nvPr/>
        </p:nvGrpSpPr>
        <p:grpSpPr>
          <a:xfrm>
            <a:off x="7740352" y="188641"/>
            <a:ext cx="1214264" cy="450606"/>
            <a:chOff x="7740352" y="188641"/>
            <a:chExt cx="1214264" cy="450606"/>
          </a:xfrm>
        </p:grpSpPr>
        <p:sp>
          <p:nvSpPr>
            <p:cNvPr id="10" name="正方形/長方形 9"/>
            <p:cNvSpPr/>
            <p:nvPr/>
          </p:nvSpPr>
          <p:spPr>
            <a:xfrm>
              <a:off x="7979569" y="273844"/>
              <a:ext cx="52387" cy="5476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1" name="Picture 3" descr="C:\Users\nakayama-m22ab\Desktop\donguri_logo_ver5_x256.gif"/>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7740352" y="188641"/>
              <a:ext cx="1214264" cy="450606"/>
            </a:xfrm>
            <a:prstGeom prst="rect">
              <a:avLst/>
            </a:prstGeom>
            <a:noFill/>
          </p:spPr>
        </p:pic>
      </p:grpSp>
      <p:sp>
        <p:nvSpPr>
          <p:cNvPr id="31" name="テキスト ボックス 30"/>
          <p:cNvSpPr txBox="1"/>
          <p:nvPr/>
        </p:nvSpPr>
        <p:spPr>
          <a:xfrm>
            <a:off x="899592" y="1196752"/>
            <a:ext cx="7272808" cy="3970318"/>
          </a:xfrm>
          <a:prstGeom prst="rect">
            <a:avLst/>
          </a:prstGeom>
          <a:noFill/>
        </p:spPr>
        <p:txBody>
          <a:bodyPr wrap="square" rtlCol="0">
            <a:spAutoFit/>
          </a:bodyPr>
          <a:lstStyle/>
          <a:p>
            <a:r>
              <a:rPr lang="ja-JP" altLang="en-US" sz="1200" dirty="0"/>
              <a:t>▼空撮写真</a:t>
            </a:r>
            <a:endParaRPr lang="en-US" altLang="ja-JP" sz="1200" dirty="0"/>
          </a:p>
          <a:p>
            <a:r>
              <a:rPr lang="ja-JP" altLang="en-US" sz="1200" dirty="0"/>
              <a:t>　出典：国土地理院　国土変遷アーカイブ</a:t>
            </a:r>
            <a:endParaRPr lang="ja-JP" altLang="en-US" sz="1400" dirty="0"/>
          </a:p>
          <a:p>
            <a:r>
              <a:rPr lang="ja-JP" altLang="en-US" sz="1200" dirty="0"/>
              <a:t>　出典：</a:t>
            </a:r>
            <a:r>
              <a:rPr lang="en-US" altLang="ja-JP" sz="1200" dirty="0"/>
              <a:t>Google Map</a:t>
            </a:r>
          </a:p>
          <a:p>
            <a:endParaRPr kumimoji="1" lang="en-US" altLang="ja-JP" sz="1200" dirty="0"/>
          </a:p>
          <a:p>
            <a:r>
              <a:rPr lang="ja-JP" altLang="en-US" sz="1200" dirty="0"/>
              <a:t>▼使用したソフト</a:t>
            </a:r>
            <a:endParaRPr lang="en-US" altLang="ja-JP" sz="1200" dirty="0"/>
          </a:p>
          <a:p>
            <a:r>
              <a:rPr kumimoji="1" lang="ja-JP" altLang="en-US" sz="1200" dirty="0"/>
              <a:t>　</a:t>
            </a:r>
            <a:r>
              <a:rPr lang="ja-JP" altLang="en-US" sz="1200" dirty="0"/>
              <a:t> </a:t>
            </a:r>
            <a:r>
              <a:rPr lang="en-US" altLang="ja-JP" sz="1200" dirty="0"/>
              <a:t>Autodesk</a:t>
            </a:r>
            <a:r>
              <a:rPr lang="ja-JP" altLang="en-US" sz="1200" dirty="0"/>
              <a:t>　</a:t>
            </a:r>
            <a:r>
              <a:rPr lang="en-US" altLang="ja-JP" sz="1200" dirty="0" err="1"/>
              <a:t>InfraWorks</a:t>
            </a:r>
            <a:r>
              <a:rPr lang="ja-JP" altLang="en-US" sz="1200" dirty="0"/>
              <a:t>：土木インフラの予備設計向けの </a:t>
            </a:r>
            <a:r>
              <a:rPr lang="en-US" altLang="ja-JP" sz="1200" dirty="0"/>
              <a:t>3D </a:t>
            </a:r>
            <a:r>
              <a:rPr lang="ja-JP" altLang="en-US" sz="1200" dirty="0"/>
              <a:t>モデリングツール</a:t>
            </a:r>
            <a:endParaRPr lang="en-US" altLang="ja-JP" sz="1200" dirty="0"/>
          </a:p>
          <a:p>
            <a:r>
              <a:rPr lang="ja-JP" altLang="en-US" sz="1200" dirty="0"/>
              <a:t>　 </a:t>
            </a:r>
            <a:r>
              <a:rPr lang="en-US" altLang="ja-JP" sz="1200" dirty="0"/>
              <a:t>QGIS</a:t>
            </a:r>
            <a:r>
              <a:rPr lang="ja-JP" altLang="en-US" sz="1200" dirty="0"/>
              <a:t>：地理情報の閲覧、編集、分析機能を有する無料の</a:t>
            </a:r>
            <a:r>
              <a:rPr lang="en-US" altLang="ja-JP" sz="1200" dirty="0"/>
              <a:t>GIS</a:t>
            </a:r>
            <a:r>
              <a:rPr lang="ja-JP" altLang="en-US" sz="1200" dirty="0"/>
              <a:t>ソフト</a:t>
            </a:r>
            <a:endParaRPr lang="en-US" altLang="ja-JP" sz="1200" dirty="0"/>
          </a:p>
          <a:p>
            <a:endParaRPr lang="en-US" altLang="ja-JP" sz="1200" dirty="0"/>
          </a:p>
          <a:p>
            <a:r>
              <a:rPr lang="ja-JP" altLang="en-US" sz="1200" dirty="0"/>
              <a:t>▼参考にした</a:t>
            </a:r>
            <a:r>
              <a:rPr lang="en-US" altLang="ja-JP" sz="1200" dirty="0"/>
              <a:t>WEB</a:t>
            </a:r>
            <a:r>
              <a:rPr lang="ja-JP" altLang="en-US" sz="1200" dirty="0"/>
              <a:t>ページ</a:t>
            </a:r>
            <a:endParaRPr lang="en-US" altLang="ja-JP" sz="1200" dirty="0"/>
          </a:p>
          <a:p>
            <a:r>
              <a:rPr lang="ja-JP" altLang="en-US" sz="1200" dirty="0"/>
              <a:t>　浦河町史（昭和４６年４月１０日発行）</a:t>
            </a:r>
            <a:endParaRPr lang="en-US" altLang="ja-JP" sz="1200" dirty="0"/>
          </a:p>
          <a:p>
            <a:endParaRPr kumimoji="1" lang="en-US" altLang="ja-JP" sz="1200" dirty="0"/>
          </a:p>
          <a:p>
            <a:r>
              <a:rPr lang="ja-JP" altLang="en-US" sz="1200" dirty="0"/>
              <a:t>▼</a:t>
            </a:r>
            <a:r>
              <a:rPr kumimoji="1" lang="ja-JP" altLang="en-US" sz="1200" dirty="0"/>
              <a:t>参考にした</a:t>
            </a:r>
            <a:r>
              <a:rPr kumimoji="1" lang="en-US" altLang="ja-JP" sz="1200" dirty="0"/>
              <a:t>WEB</a:t>
            </a:r>
            <a:r>
              <a:rPr kumimoji="1" lang="ja-JP" altLang="en-US" sz="1200" dirty="0"/>
              <a:t>ページ</a:t>
            </a:r>
            <a:endParaRPr kumimoji="1" lang="en-US" altLang="ja-JP" sz="1200" dirty="0"/>
          </a:p>
          <a:p>
            <a:r>
              <a:rPr lang="ja-JP" altLang="en-US" sz="1200" dirty="0"/>
              <a:t>　</a:t>
            </a:r>
            <a:r>
              <a:rPr lang="ja-JP" altLang="en-US" sz="1200" b="1" dirty="0">
                <a:hlinkClick r:id="rId4"/>
              </a:rPr>
              <a:t>浦河町公式ホームページ</a:t>
            </a:r>
            <a:endParaRPr lang="en-US" altLang="ja-JP" sz="1200" b="1" dirty="0"/>
          </a:p>
          <a:p>
            <a:r>
              <a:rPr lang="ja-JP" altLang="en-US" sz="1200" b="1" dirty="0"/>
              <a:t>　</a:t>
            </a:r>
            <a:r>
              <a:rPr lang="ja-JP" altLang="en-US" sz="1200" b="1" dirty="0">
                <a:hlinkClick r:id="rId5"/>
              </a:rPr>
              <a:t>浦河町 </a:t>
            </a:r>
            <a:r>
              <a:rPr lang="en-US" altLang="ja-JP" sz="1200" b="1" dirty="0">
                <a:hlinkClick r:id="rId5"/>
              </a:rPr>
              <a:t>(</a:t>
            </a:r>
            <a:r>
              <a:rPr lang="ja-JP" altLang="en-US" sz="1200" b="1" dirty="0">
                <a:hlinkClick r:id="rId5"/>
              </a:rPr>
              <a:t>北海道</a:t>
            </a:r>
            <a:r>
              <a:rPr lang="en-US" altLang="ja-JP" sz="1200" b="1" dirty="0">
                <a:hlinkClick r:id="rId5"/>
              </a:rPr>
              <a:t>) - Wikipedia – </a:t>
            </a:r>
            <a:r>
              <a:rPr lang="ja-JP" altLang="en-US" sz="1200" b="1" dirty="0">
                <a:hlinkClick r:id="rId5"/>
              </a:rPr>
              <a:t>浦河郡</a:t>
            </a:r>
            <a:endParaRPr lang="ja-JP" altLang="en-US" sz="1200" b="1" dirty="0"/>
          </a:p>
          <a:p>
            <a:r>
              <a:rPr lang="ja-JP" altLang="en-US" sz="1200" dirty="0"/>
              <a:t>　</a:t>
            </a:r>
            <a:r>
              <a:rPr lang="ja-JP" altLang="en-US" sz="1200" b="1" dirty="0">
                <a:hlinkClick r:id="rId6"/>
              </a:rPr>
              <a:t>日高本線 </a:t>
            </a:r>
            <a:r>
              <a:rPr lang="en-US" altLang="ja-JP" sz="1200" b="1" dirty="0">
                <a:hlinkClick r:id="rId6"/>
              </a:rPr>
              <a:t>– Wikipedia</a:t>
            </a:r>
            <a:endParaRPr lang="en-US" altLang="ja-JP" sz="1200" b="1" dirty="0"/>
          </a:p>
          <a:p>
            <a:r>
              <a:rPr lang="ja-JP" altLang="en-US" sz="1200" b="1" dirty="0"/>
              <a:t>　</a:t>
            </a:r>
            <a:r>
              <a:rPr lang="ja-JP" altLang="en-US" sz="1200" b="1" dirty="0">
                <a:hlinkClick r:id="rId7"/>
              </a:rPr>
              <a:t>国道</a:t>
            </a:r>
            <a:r>
              <a:rPr lang="en-US" altLang="ja-JP" sz="1200" b="1" dirty="0">
                <a:hlinkClick r:id="rId7"/>
              </a:rPr>
              <a:t>235</a:t>
            </a:r>
            <a:r>
              <a:rPr lang="ja-JP" altLang="en-US" sz="1200" b="1" dirty="0">
                <a:hlinkClick r:id="rId7"/>
              </a:rPr>
              <a:t>号 </a:t>
            </a:r>
            <a:r>
              <a:rPr lang="en-US" altLang="ja-JP" sz="1200" b="1" dirty="0">
                <a:hlinkClick r:id="rId7"/>
              </a:rPr>
              <a:t>- Wikipedia - </a:t>
            </a:r>
            <a:r>
              <a:rPr lang="ja-JP" altLang="en-US" sz="1200" b="1" dirty="0">
                <a:hlinkClick r:id="rId7"/>
              </a:rPr>
              <a:t>ウィキペディア</a:t>
            </a:r>
            <a:endParaRPr lang="ja-JP" altLang="en-US" sz="1200" b="1" dirty="0"/>
          </a:p>
          <a:p>
            <a:endParaRPr lang="en-US" altLang="ja-JP" sz="1200" b="1" dirty="0"/>
          </a:p>
          <a:p>
            <a:r>
              <a:rPr lang="ja-JP" altLang="en-US" sz="1200" dirty="0"/>
              <a:t>▼この資料他の公開先</a:t>
            </a:r>
            <a:endParaRPr lang="en-US" altLang="ja-JP" sz="1200" dirty="0"/>
          </a:p>
          <a:p>
            <a:r>
              <a:rPr lang="ja-JP" altLang="en-US" sz="1200" dirty="0"/>
              <a:t>　</a:t>
            </a:r>
            <a:r>
              <a:rPr lang="en-US" altLang="ja-JP" sz="1200" b="1" dirty="0">
                <a:hlinkClick r:id="rId8" action="ppaction://hlinkfile"/>
              </a:rPr>
              <a:t>URADO</a:t>
            </a:r>
            <a:r>
              <a:rPr lang="ja-JP" altLang="en-US" sz="1200" b="1" dirty="0"/>
              <a:t>＞</a:t>
            </a:r>
            <a:r>
              <a:rPr lang="ja-JP" altLang="en-US" sz="1200" b="1" dirty="0">
                <a:hlinkClick r:id="rId9" action="ppaction://hlinkfile"/>
              </a:rPr>
              <a:t>どんぐりかい</a:t>
            </a:r>
            <a:r>
              <a:rPr lang="ja-JP" altLang="en-US" sz="1200" b="1" dirty="0" err="1">
                <a:hlinkClick r:id="rId9" action="ppaction://hlinkfile"/>
              </a:rPr>
              <a:t>ぎ</a:t>
            </a:r>
            <a:endParaRPr lang="en-US" altLang="ja-JP" sz="1200" b="1" dirty="0"/>
          </a:p>
          <a:p>
            <a:endParaRPr kumimoji="1" lang="en-US" altLang="ja-JP" sz="1200" dirty="0"/>
          </a:p>
          <a:p>
            <a:r>
              <a:rPr lang="ja-JP" altLang="en-US" sz="1200" dirty="0"/>
              <a:t>　</a:t>
            </a:r>
            <a:endParaRPr kumimoji="1" lang="ja-JP" altLang="en-US" sz="1400" dirty="0"/>
          </a:p>
        </p:txBody>
      </p:sp>
      <p:cxnSp>
        <p:nvCxnSpPr>
          <p:cNvPr id="8" name="直線コネクタ 7"/>
          <p:cNvCxnSpPr/>
          <p:nvPr/>
        </p:nvCxnSpPr>
        <p:spPr>
          <a:xfrm>
            <a:off x="467544" y="6165304"/>
            <a:ext cx="792088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ectangle 5"/>
          <p:cNvSpPr>
            <a:spLocks noChangeArrowheads="1"/>
          </p:cNvSpPr>
          <p:nvPr/>
        </p:nvSpPr>
        <p:spPr bwMode="auto">
          <a:xfrm>
            <a:off x="0" y="1"/>
            <a:ext cx="9144000" cy="792616"/>
          </a:xfrm>
          <a:prstGeom prst="rect">
            <a:avLst/>
          </a:prstGeom>
          <a:gradFill rotWithShape="1">
            <a:gsLst>
              <a:gs pos="0">
                <a:srgbClr val="000080"/>
              </a:gs>
              <a:gs pos="50000">
                <a:srgbClr val="4C4CA6"/>
              </a:gs>
              <a:gs pos="100000">
                <a:srgbClr val="00008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lvl1pPr>
              <a:defRPr kumimoji="1" sz="3400">
                <a:solidFill>
                  <a:schemeClr val="tx1"/>
                </a:solidFill>
                <a:latin typeface="Times New Roman" pitchFamily="18" charset="0"/>
                <a:ea typeface="ＭＳ Ｐゴシック" pitchFamily="50" charset="-128"/>
              </a:defRPr>
            </a:lvl1pPr>
            <a:lvl2pPr marL="742950" indent="-285750">
              <a:defRPr kumimoji="1" sz="3400">
                <a:solidFill>
                  <a:schemeClr val="tx1"/>
                </a:solidFill>
                <a:latin typeface="Times New Roman" pitchFamily="18" charset="0"/>
                <a:ea typeface="ＭＳ Ｐゴシック" pitchFamily="50" charset="-128"/>
              </a:defRPr>
            </a:lvl2pPr>
            <a:lvl3pPr marL="1143000" indent="-228600">
              <a:defRPr kumimoji="1" sz="3400">
                <a:solidFill>
                  <a:schemeClr val="tx1"/>
                </a:solidFill>
                <a:latin typeface="Times New Roman" pitchFamily="18" charset="0"/>
                <a:ea typeface="ＭＳ Ｐゴシック" pitchFamily="50" charset="-128"/>
              </a:defRPr>
            </a:lvl3pPr>
            <a:lvl4pPr marL="1600200" indent="-228600">
              <a:defRPr kumimoji="1" sz="3400">
                <a:solidFill>
                  <a:schemeClr val="tx1"/>
                </a:solidFill>
                <a:latin typeface="Times New Roman" pitchFamily="18" charset="0"/>
                <a:ea typeface="ＭＳ Ｐゴシック" pitchFamily="50" charset="-128"/>
              </a:defRPr>
            </a:lvl4pPr>
            <a:lvl5pPr marL="2057400" indent="-228600">
              <a:defRPr kumimoji="1" sz="3400">
                <a:solidFill>
                  <a:schemeClr val="tx1"/>
                </a:solidFill>
                <a:latin typeface="Times New Roman" pitchFamily="18" charset="0"/>
                <a:ea typeface="ＭＳ Ｐゴシック" pitchFamily="50" charset="-128"/>
              </a:defRPr>
            </a:lvl5pPr>
            <a:lvl6pPr marL="25146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6pPr>
            <a:lvl7pPr marL="29718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7pPr>
            <a:lvl8pPr marL="34290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8pPr>
            <a:lvl9pPr marL="38862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9pPr>
          </a:lstStyle>
          <a:p>
            <a:pPr eaLnBrk="1" hangingPunct="1"/>
            <a:endParaRPr lang="ja-JP" altLang="en-US"/>
          </a:p>
        </p:txBody>
      </p:sp>
      <p:sp>
        <p:nvSpPr>
          <p:cNvPr id="13314" name="Rectangle 9"/>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Times New Roman" pitchFamily="18" charset="0"/>
                <a:ea typeface="ＭＳ Ｐゴシック" pitchFamily="50" charset="-128"/>
              </a:defRPr>
            </a:lvl1pPr>
            <a:lvl2pPr marL="530615" indent="-204083">
              <a:defRPr kumimoji="1" sz="2400">
                <a:solidFill>
                  <a:schemeClr val="tx1"/>
                </a:solidFill>
                <a:latin typeface="Times New Roman" pitchFamily="18" charset="0"/>
                <a:ea typeface="ＭＳ Ｐゴシック" pitchFamily="50" charset="-128"/>
              </a:defRPr>
            </a:lvl2pPr>
            <a:lvl3pPr marL="816331" indent="-163266">
              <a:defRPr kumimoji="1" sz="2400">
                <a:solidFill>
                  <a:schemeClr val="tx1"/>
                </a:solidFill>
                <a:latin typeface="Times New Roman" pitchFamily="18" charset="0"/>
                <a:ea typeface="ＭＳ Ｐゴシック" pitchFamily="50" charset="-128"/>
              </a:defRPr>
            </a:lvl3pPr>
            <a:lvl4pPr marL="1142863" indent="-163266">
              <a:defRPr kumimoji="1" sz="2400">
                <a:solidFill>
                  <a:schemeClr val="tx1"/>
                </a:solidFill>
                <a:latin typeface="Times New Roman" pitchFamily="18" charset="0"/>
                <a:ea typeface="ＭＳ Ｐゴシック" pitchFamily="50" charset="-128"/>
              </a:defRPr>
            </a:lvl4pPr>
            <a:lvl5pPr marL="1469395" indent="-163266">
              <a:defRPr kumimoji="1" sz="2400">
                <a:solidFill>
                  <a:schemeClr val="tx1"/>
                </a:solidFill>
                <a:latin typeface="Times New Roman" pitchFamily="18" charset="0"/>
                <a:ea typeface="ＭＳ Ｐゴシック" pitchFamily="50" charset="-128"/>
              </a:defRPr>
            </a:lvl5pPr>
            <a:lvl6pPr marL="1795927" indent="-163266" algn="ctr"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6pPr>
            <a:lvl7pPr marL="2122460" indent="-163266" algn="ctr"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7pPr>
            <a:lvl8pPr marL="2448992" indent="-163266" algn="ctr"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8pPr>
            <a:lvl9pPr marL="2775524" indent="-163266" algn="ctr" eaLnBrk="0" fontAlgn="base" hangingPunct="0">
              <a:spcBef>
                <a:spcPct val="0"/>
              </a:spcBef>
              <a:spcAft>
                <a:spcPct val="0"/>
              </a:spcAft>
              <a:defRPr kumimoji="1" sz="2400">
                <a:solidFill>
                  <a:schemeClr val="tx1"/>
                </a:solidFill>
                <a:latin typeface="Times New Roman" pitchFamily="18" charset="0"/>
                <a:ea typeface="ＭＳ Ｐゴシック" pitchFamily="50" charset="-128"/>
              </a:defRPr>
            </a:lvl9pPr>
          </a:lstStyle>
          <a:p>
            <a:fld id="{45E28362-1423-4199-A7CC-839552630B17}" type="slidenum">
              <a:rPr kumimoji="0" lang="ja-JP" altLang="en-US" sz="2600" smtClean="0"/>
              <a:pPr/>
              <a:t>78</a:t>
            </a:fld>
            <a:endParaRPr kumimoji="0" lang="en-US" altLang="ja-JP" sz="2600" dirty="0"/>
          </a:p>
        </p:txBody>
      </p:sp>
      <p:sp>
        <p:nvSpPr>
          <p:cNvPr id="13315" name="Rectangle 5"/>
          <p:cNvSpPr>
            <a:spLocks noGrp="1" noChangeArrowheads="1"/>
          </p:cNvSpPr>
          <p:nvPr>
            <p:ph type="title" idx="4294967295"/>
          </p:nvPr>
        </p:nvSpPr>
        <p:spPr>
          <a:xfrm>
            <a:off x="1519464" y="159016"/>
            <a:ext cx="6256633" cy="5064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32653" bIns="32653"/>
          <a:lstStyle/>
          <a:p>
            <a:pPr algn="l"/>
            <a:r>
              <a:rPr kumimoji="0" lang="ja-JP" altLang="en-US" sz="2600" dirty="0">
                <a:latin typeface="ＭＳ ゴシック" pitchFamily="49" charset="-128"/>
                <a:ea typeface="ＭＳ ゴシック" pitchFamily="49" charset="-128"/>
              </a:rPr>
              <a:t>■地域イベントに参加</a:t>
            </a:r>
            <a:endParaRPr kumimoji="0" lang="en-US" altLang="ja-JP" sz="2600" dirty="0">
              <a:latin typeface="ＭＳ ゴシック" pitchFamily="49" charset="-128"/>
              <a:ea typeface="ＭＳ ゴシック" pitchFamily="49" charset="-128"/>
            </a:endParaRPr>
          </a:p>
        </p:txBody>
      </p:sp>
      <p:pic>
        <p:nvPicPr>
          <p:cNvPr id="13" name="Picture 13" descr="C:\Users\mr-2070_user\Pictures\ExpwyRouteSign_Hidaka_Expwy-125px.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196" y="159015"/>
            <a:ext cx="1190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
          <p:cNvPicPr>
            <a:picLocks noChangeAspect="1" noChangeArrowheads="1"/>
          </p:cNvPicPr>
          <p:nvPr/>
        </p:nvPicPr>
        <p:blipFill>
          <a:blip r:embed="rId4" cstate="print"/>
          <a:srcRect/>
          <a:stretch>
            <a:fillRect/>
          </a:stretch>
        </p:blipFill>
        <p:spPr bwMode="auto">
          <a:xfrm>
            <a:off x="7914247" y="0"/>
            <a:ext cx="1229754" cy="793750"/>
          </a:xfrm>
          <a:prstGeom prst="rect">
            <a:avLst/>
          </a:prstGeom>
          <a:noFill/>
          <a:ln w="9525">
            <a:noFill/>
            <a:miter lim="800000"/>
            <a:headEnd/>
            <a:tailEnd/>
          </a:ln>
        </p:spPr>
      </p:pic>
      <p:pic>
        <p:nvPicPr>
          <p:cNvPr id="20" name="図 19" descr="DSC_0451.jpg"/>
          <p:cNvPicPr>
            <a:picLocks noChangeAspect="1"/>
          </p:cNvPicPr>
          <p:nvPr/>
        </p:nvPicPr>
        <p:blipFill>
          <a:blip r:embed="rId5" cstate="print"/>
          <a:stretch>
            <a:fillRect/>
          </a:stretch>
        </p:blipFill>
        <p:spPr>
          <a:xfrm>
            <a:off x="1" y="829389"/>
            <a:ext cx="3063706" cy="2297780"/>
          </a:xfrm>
          <a:prstGeom prst="rect">
            <a:avLst/>
          </a:prstGeom>
        </p:spPr>
      </p:pic>
      <p:sp>
        <p:nvSpPr>
          <p:cNvPr id="21" name="テキスト ボックス 20"/>
          <p:cNvSpPr txBox="1"/>
          <p:nvPr/>
        </p:nvSpPr>
        <p:spPr>
          <a:xfrm>
            <a:off x="0" y="3115387"/>
            <a:ext cx="3067792" cy="281387"/>
          </a:xfrm>
          <a:prstGeom prst="rect">
            <a:avLst/>
          </a:prstGeom>
          <a:noFill/>
        </p:spPr>
        <p:txBody>
          <a:bodyPr wrap="square" lIns="65306" tIns="32653" rIns="65306" bIns="32653" rtlCol="0">
            <a:spAutoFit/>
          </a:bodyPr>
          <a:lstStyle/>
          <a:p>
            <a:r>
              <a:rPr lang="en-US" altLang="ja-JP" sz="1400" dirty="0"/>
              <a:t>7/19</a:t>
            </a:r>
            <a:r>
              <a:rPr lang="ja-JP" altLang="en-US" sz="1400" dirty="0"/>
              <a:t>　厚賀八幡神社祭り</a:t>
            </a:r>
          </a:p>
        </p:txBody>
      </p:sp>
      <p:pic>
        <p:nvPicPr>
          <p:cNvPr id="26" name="図 25" descr="IMGP2963.JPG"/>
          <p:cNvPicPr>
            <a:picLocks noChangeAspect="1"/>
          </p:cNvPicPr>
          <p:nvPr/>
        </p:nvPicPr>
        <p:blipFill>
          <a:blip r:embed="rId6" cstate="print"/>
          <a:stretch>
            <a:fillRect/>
          </a:stretch>
        </p:blipFill>
        <p:spPr>
          <a:xfrm>
            <a:off x="3054986" y="831979"/>
            <a:ext cx="3060254" cy="2295190"/>
          </a:xfrm>
          <a:prstGeom prst="rect">
            <a:avLst/>
          </a:prstGeom>
        </p:spPr>
      </p:pic>
      <p:sp>
        <p:nvSpPr>
          <p:cNvPr id="29" name="テキスト ボックス 28"/>
          <p:cNvSpPr txBox="1"/>
          <p:nvPr/>
        </p:nvSpPr>
        <p:spPr>
          <a:xfrm>
            <a:off x="3056011" y="3120100"/>
            <a:ext cx="3020197" cy="281387"/>
          </a:xfrm>
          <a:prstGeom prst="rect">
            <a:avLst/>
          </a:prstGeom>
          <a:noFill/>
        </p:spPr>
        <p:txBody>
          <a:bodyPr wrap="square" lIns="65306" tIns="32653" rIns="65306" bIns="32653" rtlCol="0">
            <a:spAutoFit/>
          </a:bodyPr>
          <a:lstStyle/>
          <a:p>
            <a:r>
              <a:rPr lang="en-US" altLang="ja-JP" sz="1400" dirty="0"/>
              <a:t>7/26</a:t>
            </a:r>
            <a:r>
              <a:rPr lang="ja-JP" altLang="en-US" sz="1400" dirty="0"/>
              <a:t>　ひだか樹魂まつり</a:t>
            </a:r>
          </a:p>
        </p:txBody>
      </p:sp>
      <p:pic>
        <p:nvPicPr>
          <p:cNvPr id="33" name="図 32" descr="F1005014_2.jpg"/>
          <p:cNvPicPr>
            <a:picLocks noChangeAspect="1"/>
          </p:cNvPicPr>
          <p:nvPr/>
        </p:nvPicPr>
        <p:blipFill>
          <a:blip r:embed="rId7" cstate="print"/>
          <a:stretch>
            <a:fillRect/>
          </a:stretch>
        </p:blipFill>
        <p:spPr>
          <a:xfrm>
            <a:off x="6076838" y="826797"/>
            <a:ext cx="3067161" cy="2300371"/>
          </a:xfrm>
          <a:prstGeom prst="rect">
            <a:avLst/>
          </a:prstGeom>
        </p:spPr>
      </p:pic>
      <p:sp>
        <p:nvSpPr>
          <p:cNvPr id="37" name="テキスト ボックス 36"/>
          <p:cNvSpPr txBox="1"/>
          <p:nvPr/>
        </p:nvSpPr>
        <p:spPr>
          <a:xfrm>
            <a:off x="6068196" y="3128110"/>
            <a:ext cx="3075804" cy="281387"/>
          </a:xfrm>
          <a:prstGeom prst="rect">
            <a:avLst/>
          </a:prstGeom>
          <a:noFill/>
        </p:spPr>
        <p:txBody>
          <a:bodyPr wrap="square" lIns="65306" tIns="32653" rIns="65306" bIns="32653" rtlCol="0">
            <a:spAutoFit/>
          </a:bodyPr>
          <a:lstStyle/>
          <a:p>
            <a:r>
              <a:rPr lang="en-US" altLang="ja-JP" sz="1400" dirty="0"/>
              <a:t>8/14</a:t>
            </a:r>
            <a:r>
              <a:rPr lang="ja-JP" altLang="en-US" sz="1400" dirty="0"/>
              <a:t>　</a:t>
            </a:r>
            <a:r>
              <a:rPr lang="ja-JP" altLang="en-US" sz="1400" dirty="0" err="1"/>
              <a:t>あつが</a:t>
            </a:r>
            <a:r>
              <a:rPr lang="ja-JP" altLang="en-US" sz="1400" dirty="0"/>
              <a:t>駅前ふるさと盆踊り</a:t>
            </a:r>
          </a:p>
        </p:txBody>
      </p:sp>
      <p:pic>
        <p:nvPicPr>
          <p:cNvPr id="38" name="図 37" descr="集合写真.jpg"/>
          <p:cNvPicPr>
            <a:picLocks noChangeAspect="1"/>
          </p:cNvPicPr>
          <p:nvPr/>
        </p:nvPicPr>
        <p:blipFill>
          <a:blip r:embed="rId8" cstate="print"/>
          <a:srcRect l="12232" r="14001"/>
          <a:stretch>
            <a:fillRect/>
          </a:stretch>
        </p:blipFill>
        <p:spPr>
          <a:xfrm>
            <a:off x="1" y="3742587"/>
            <a:ext cx="3018311" cy="2301576"/>
          </a:xfrm>
          <a:prstGeom prst="rect">
            <a:avLst/>
          </a:prstGeom>
        </p:spPr>
      </p:pic>
      <p:pic>
        <p:nvPicPr>
          <p:cNvPr id="39" name="図 38" descr="F1005197.JPG"/>
          <p:cNvPicPr>
            <a:picLocks noChangeAspect="1"/>
          </p:cNvPicPr>
          <p:nvPr/>
        </p:nvPicPr>
        <p:blipFill>
          <a:blip r:embed="rId9" cstate="print"/>
          <a:stretch>
            <a:fillRect/>
          </a:stretch>
        </p:blipFill>
        <p:spPr>
          <a:xfrm>
            <a:off x="6051703" y="3736251"/>
            <a:ext cx="3092297" cy="2319223"/>
          </a:xfrm>
          <a:prstGeom prst="rect">
            <a:avLst/>
          </a:prstGeom>
        </p:spPr>
      </p:pic>
      <p:pic>
        <p:nvPicPr>
          <p:cNvPr id="6146" name="Picture 2" descr="https://bp1.basepage.com/mblog/6362/6362387462014090717175401.JPG"/>
          <p:cNvPicPr>
            <a:picLocks noChangeAspect="1" noChangeArrowheads="1"/>
          </p:cNvPicPr>
          <p:nvPr/>
        </p:nvPicPr>
        <p:blipFill>
          <a:blip r:embed="rId10" cstate="print"/>
          <a:srcRect l="2161"/>
          <a:stretch>
            <a:fillRect/>
          </a:stretch>
        </p:blipFill>
        <p:spPr bwMode="auto">
          <a:xfrm>
            <a:off x="3018312" y="3740728"/>
            <a:ext cx="3033771" cy="2325585"/>
          </a:xfrm>
          <a:prstGeom prst="rect">
            <a:avLst/>
          </a:prstGeom>
          <a:noFill/>
        </p:spPr>
      </p:pic>
      <p:sp>
        <p:nvSpPr>
          <p:cNvPr id="41" name="テキスト ボックス 40"/>
          <p:cNvSpPr txBox="1"/>
          <p:nvPr/>
        </p:nvSpPr>
        <p:spPr>
          <a:xfrm>
            <a:off x="0" y="6034738"/>
            <a:ext cx="3038104" cy="281387"/>
          </a:xfrm>
          <a:prstGeom prst="rect">
            <a:avLst/>
          </a:prstGeom>
          <a:noFill/>
        </p:spPr>
        <p:txBody>
          <a:bodyPr wrap="square" lIns="65306" tIns="32653" rIns="65306" bIns="32653" rtlCol="0">
            <a:spAutoFit/>
          </a:bodyPr>
          <a:lstStyle/>
          <a:p>
            <a:r>
              <a:rPr lang="en-US" altLang="ja-JP" sz="1400" dirty="0"/>
              <a:t>8/31</a:t>
            </a:r>
            <a:r>
              <a:rPr lang="ja-JP" altLang="en-US" sz="1400" dirty="0"/>
              <a:t>　厚賀町民運動会</a:t>
            </a:r>
          </a:p>
        </p:txBody>
      </p:sp>
      <p:sp>
        <p:nvSpPr>
          <p:cNvPr id="42" name="テキスト ボックス 41"/>
          <p:cNvSpPr txBox="1"/>
          <p:nvPr/>
        </p:nvSpPr>
        <p:spPr>
          <a:xfrm>
            <a:off x="3018310" y="6054531"/>
            <a:ext cx="3038104" cy="281387"/>
          </a:xfrm>
          <a:prstGeom prst="rect">
            <a:avLst/>
          </a:prstGeom>
          <a:noFill/>
        </p:spPr>
        <p:txBody>
          <a:bodyPr wrap="square" lIns="65306" tIns="32653" rIns="65306" bIns="32653" rtlCol="0">
            <a:spAutoFit/>
          </a:bodyPr>
          <a:lstStyle/>
          <a:p>
            <a:r>
              <a:rPr lang="en-US" altLang="ja-JP" sz="1400" dirty="0"/>
              <a:t>9/6</a:t>
            </a:r>
            <a:r>
              <a:rPr lang="ja-JP" altLang="en-US" sz="1400" dirty="0"/>
              <a:t>　</a:t>
            </a:r>
            <a:r>
              <a:rPr lang="zh-TW" altLang="en-US" sz="1400" dirty="0"/>
              <a:t>金刀比羅神社秋季祭典</a:t>
            </a:r>
            <a:r>
              <a:rPr lang="ja-JP" altLang="en-US" sz="1400" dirty="0"/>
              <a:t>　</a:t>
            </a:r>
          </a:p>
        </p:txBody>
      </p:sp>
      <p:sp>
        <p:nvSpPr>
          <p:cNvPr id="43" name="テキスト ボックス 42"/>
          <p:cNvSpPr txBox="1"/>
          <p:nvPr/>
        </p:nvSpPr>
        <p:spPr>
          <a:xfrm>
            <a:off x="6105897" y="6054531"/>
            <a:ext cx="3038104" cy="281387"/>
          </a:xfrm>
          <a:prstGeom prst="rect">
            <a:avLst/>
          </a:prstGeom>
          <a:noFill/>
        </p:spPr>
        <p:txBody>
          <a:bodyPr wrap="square" lIns="65306" tIns="32653" rIns="65306" bIns="32653" rtlCol="0">
            <a:spAutoFit/>
          </a:bodyPr>
          <a:lstStyle/>
          <a:p>
            <a:r>
              <a:rPr lang="en-US" altLang="ja-JP" sz="1400" dirty="0"/>
              <a:t>9/21</a:t>
            </a:r>
            <a:r>
              <a:rPr lang="ja-JP" altLang="en-US" sz="1400" dirty="0"/>
              <a:t>　町民ソフトボール大会　</a:t>
            </a:r>
          </a:p>
        </p:txBody>
      </p:sp>
    </p:spTree>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ectangle 5"/>
          <p:cNvSpPr>
            <a:spLocks noChangeArrowheads="1"/>
          </p:cNvSpPr>
          <p:nvPr/>
        </p:nvSpPr>
        <p:spPr bwMode="auto">
          <a:xfrm>
            <a:off x="0" y="1"/>
            <a:ext cx="9144000" cy="792616"/>
          </a:xfrm>
          <a:prstGeom prst="rect">
            <a:avLst/>
          </a:prstGeom>
          <a:gradFill rotWithShape="1">
            <a:gsLst>
              <a:gs pos="0">
                <a:srgbClr val="000080"/>
              </a:gs>
              <a:gs pos="50000">
                <a:srgbClr val="4C4CA6"/>
              </a:gs>
              <a:gs pos="100000">
                <a:srgbClr val="00008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lvl1pPr>
              <a:defRPr kumimoji="1" sz="3400">
                <a:solidFill>
                  <a:schemeClr val="tx1"/>
                </a:solidFill>
                <a:latin typeface="Times New Roman" pitchFamily="18" charset="0"/>
                <a:ea typeface="ＭＳ Ｐゴシック" pitchFamily="50" charset="-128"/>
              </a:defRPr>
            </a:lvl1pPr>
            <a:lvl2pPr marL="742950" indent="-285750">
              <a:defRPr kumimoji="1" sz="3400">
                <a:solidFill>
                  <a:schemeClr val="tx1"/>
                </a:solidFill>
                <a:latin typeface="Times New Roman" pitchFamily="18" charset="0"/>
                <a:ea typeface="ＭＳ Ｐゴシック" pitchFamily="50" charset="-128"/>
              </a:defRPr>
            </a:lvl2pPr>
            <a:lvl3pPr marL="1143000" indent="-228600">
              <a:defRPr kumimoji="1" sz="3400">
                <a:solidFill>
                  <a:schemeClr val="tx1"/>
                </a:solidFill>
                <a:latin typeface="Times New Roman" pitchFamily="18" charset="0"/>
                <a:ea typeface="ＭＳ Ｐゴシック" pitchFamily="50" charset="-128"/>
              </a:defRPr>
            </a:lvl3pPr>
            <a:lvl4pPr marL="1600200" indent="-228600">
              <a:defRPr kumimoji="1" sz="3400">
                <a:solidFill>
                  <a:schemeClr val="tx1"/>
                </a:solidFill>
                <a:latin typeface="Times New Roman" pitchFamily="18" charset="0"/>
                <a:ea typeface="ＭＳ Ｐゴシック" pitchFamily="50" charset="-128"/>
              </a:defRPr>
            </a:lvl4pPr>
            <a:lvl5pPr marL="2057400" indent="-228600">
              <a:defRPr kumimoji="1" sz="3400">
                <a:solidFill>
                  <a:schemeClr val="tx1"/>
                </a:solidFill>
                <a:latin typeface="Times New Roman" pitchFamily="18" charset="0"/>
                <a:ea typeface="ＭＳ Ｐゴシック" pitchFamily="50" charset="-128"/>
              </a:defRPr>
            </a:lvl5pPr>
            <a:lvl6pPr marL="25146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6pPr>
            <a:lvl7pPr marL="29718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7pPr>
            <a:lvl8pPr marL="34290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8pPr>
            <a:lvl9pPr marL="38862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9pPr>
          </a:lstStyle>
          <a:p>
            <a:pPr eaLnBrk="1" hangingPunct="1"/>
            <a:endParaRPr lang="ja-JP" altLang="en-US"/>
          </a:p>
        </p:txBody>
      </p:sp>
      <p:sp>
        <p:nvSpPr>
          <p:cNvPr id="13315" name="Rectangle 5"/>
          <p:cNvSpPr>
            <a:spLocks noGrp="1" noChangeArrowheads="1"/>
          </p:cNvSpPr>
          <p:nvPr>
            <p:ph type="title" idx="4294967295"/>
          </p:nvPr>
        </p:nvSpPr>
        <p:spPr>
          <a:xfrm>
            <a:off x="1519464" y="159016"/>
            <a:ext cx="6256633" cy="5064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32653" bIns="32653"/>
          <a:lstStyle/>
          <a:p>
            <a:pPr algn="l"/>
            <a:r>
              <a:rPr kumimoji="0" lang="ja-JP" altLang="en-US" sz="2600" dirty="0">
                <a:latin typeface="ＭＳ ゴシック" pitchFamily="49" charset="-128"/>
                <a:ea typeface="ＭＳ ゴシック" pitchFamily="49" charset="-128"/>
              </a:rPr>
              <a:t>■地域貢献活動</a:t>
            </a:r>
            <a:endParaRPr kumimoji="0" lang="en-US" altLang="ja-JP" sz="2600" dirty="0">
              <a:latin typeface="ＭＳ ゴシック" pitchFamily="49" charset="-128"/>
              <a:ea typeface="ＭＳ ゴシック" pitchFamily="49" charset="-128"/>
            </a:endParaRPr>
          </a:p>
        </p:txBody>
      </p:sp>
      <p:pic>
        <p:nvPicPr>
          <p:cNvPr id="13" name="Picture 13" descr="C:\Users\mr-2070_user\Pictures\ExpwyRouteSign_Hidaka_Expwy-125px.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2196" y="159015"/>
            <a:ext cx="1190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
          <p:cNvPicPr>
            <a:picLocks noChangeAspect="1" noChangeArrowheads="1"/>
          </p:cNvPicPr>
          <p:nvPr/>
        </p:nvPicPr>
        <p:blipFill>
          <a:blip r:embed="rId4" cstate="print"/>
          <a:srcRect/>
          <a:stretch>
            <a:fillRect/>
          </a:stretch>
        </p:blipFill>
        <p:spPr bwMode="auto">
          <a:xfrm>
            <a:off x="7914247" y="0"/>
            <a:ext cx="1229754" cy="793750"/>
          </a:xfrm>
          <a:prstGeom prst="rect">
            <a:avLst/>
          </a:prstGeom>
          <a:noFill/>
          <a:ln w="9525">
            <a:noFill/>
            <a:miter lim="800000"/>
            <a:headEnd/>
            <a:tailEnd/>
          </a:ln>
        </p:spPr>
      </p:pic>
      <p:sp>
        <p:nvSpPr>
          <p:cNvPr id="26" name="Rectangle 5"/>
          <p:cNvSpPr>
            <a:spLocks noGrp="1" noChangeArrowheads="1"/>
          </p:cNvSpPr>
          <p:nvPr>
            <p:ph type="title" idx="4294967295"/>
          </p:nvPr>
        </p:nvSpPr>
        <p:spPr>
          <a:xfrm>
            <a:off x="4344566" y="164200"/>
            <a:ext cx="2653393" cy="5064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32653" bIns="32653"/>
          <a:lstStyle/>
          <a:p>
            <a:pPr algn="l"/>
            <a:r>
              <a:rPr kumimoji="0" lang="ja-JP" altLang="en-US" sz="2600" dirty="0">
                <a:latin typeface="ＭＳ ゴシック" pitchFamily="49" charset="-128"/>
                <a:ea typeface="ＭＳ ゴシック" pitchFamily="49" charset="-128"/>
              </a:rPr>
              <a:t>現場見学会</a:t>
            </a:r>
            <a:endParaRPr kumimoji="0" lang="en-US" altLang="ja-JP" sz="2600" dirty="0">
              <a:latin typeface="ＭＳ ゴシック" pitchFamily="49" charset="-128"/>
              <a:ea typeface="ＭＳ ゴシック" pitchFamily="49" charset="-128"/>
            </a:endParaRPr>
          </a:p>
        </p:txBody>
      </p:sp>
      <p:pic>
        <p:nvPicPr>
          <p:cNvPr id="30" name="図 29" descr="CIMG0098.JPG"/>
          <p:cNvPicPr>
            <a:picLocks noChangeAspect="1"/>
          </p:cNvPicPr>
          <p:nvPr/>
        </p:nvPicPr>
        <p:blipFill>
          <a:blip r:embed="rId5" cstate="print"/>
          <a:srcRect b="11932"/>
          <a:stretch>
            <a:fillRect/>
          </a:stretch>
        </p:blipFill>
        <p:spPr>
          <a:xfrm>
            <a:off x="1" y="777551"/>
            <a:ext cx="3058367" cy="2020078"/>
          </a:xfrm>
          <a:prstGeom prst="rect">
            <a:avLst/>
          </a:prstGeom>
          <a:solidFill>
            <a:srgbClr val="FF6600">
              <a:alpha val="49804"/>
            </a:srgbClr>
          </a:solidFill>
        </p:spPr>
      </p:pic>
      <p:pic>
        <p:nvPicPr>
          <p:cNvPr id="31" name="図 30" descr="RIMG0898.JPG"/>
          <p:cNvPicPr>
            <a:picLocks noChangeAspect="1"/>
          </p:cNvPicPr>
          <p:nvPr/>
        </p:nvPicPr>
        <p:blipFill>
          <a:blip r:embed="rId6" cstate="print"/>
          <a:srcRect t="11098"/>
          <a:stretch>
            <a:fillRect/>
          </a:stretch>
        </p:blipFill>
        <p:spPr>
          <a:xfrm>
            <a:off x="3058368" y="772886"/>
            <a:ext cx="3051456" cy="2034592"/>
          </a:xfrm>
          <a:prstGeom prst="rect">
            <a:avLst/>
          </a:prstGeom>
        </p:spPr>
      </p:pic>
      <p:pic>
        <p:nvPicPr>
          <p:cNvPr id="32" name="図 31" descr="RIMG1093.jpg"/>
          <p:cNvPicPr>
            <a:picLocks noChangeAspect="1"/>
          </p:cNvPicPr>
          <p:nvPr/>
        </p:nvPicPr>
        <p:blipFill>
          <a:blip r:embed="rId7" cstate="print"/>
          <a:srcRect t="10898"/>
          <a:stretch>
            <a:fillRect/>
          </a:stretch>
        </p:blipFill>
        <p:spPr>
          <a:xfrm>
            <a:off x="6106368" y="772886"/>
            <a:ext cx="3037633" cy="2029926"/>
          </a:xfrm>
          <a:prstGeom prst="rect">
            <a:avLst/>
          </a:prstGeom>
        </p:spPr>
      </p:pic>
      <p:pic>
        <p:nvPicPr>
          <p:cNvPr id="35" name="図 34" descr="IMGP3580.JPG"/>
          <p:cNvPicPr>
            <a:picLocks noChangeAspect="1"/>
          </p:cNvPicPr>
          <p:nvPr/>
        </p:nvPicPr>
        <p:blipFill>
          <a:blip r:embed="rId8" cstate="print"/>
          <a:srcRect t="14147"/>
          <a:stretch>
            <a:fillRect/>
          </a:stretch>
        </p:blipFill>
        <p:spPr>
          <a:xfrm>
            <a:off x="3058367" y="2797629"/>
            <a:ext cx="3058369" cy="1969277"/>
          </a:xfrm>
          <a:prstGeom prst="rect">
            <a:avLst/>
          </a:prstGeom>
        </p:spPr>
      </p:pic>
      <p:sp>
        <p:nvSpPr>
          <p:cNvPr id="37" name="テキスト ボックス 36"/>
          <p:cNvSpPr txBox="1"/>
          <p:nvPr/>
        </p:nvSpPr>
        <p:spPr>
          <a:xfrm>
            <a:off x="1" y="767184"/>
            <a:ext cx="3058367" cy="589164"/>
          </a:xfrm>
          <a:prstGeom prst="rect">
            <a:avLst/>
          </a:prstGeom>
          <a:solidFill>
            <a:srgbClr val="008000">
              <a:alpha val="50196"/>
            </a:srgbClr>
          </a:solidFill>
        </p:spPr>
        <p:txBody>
          <a:bodyPr wrap="square" lIns="65306" tIns="32653" rIns="65306" bIns="32653" rtlCol="0">
            <a:spAutoFit/>
          </a:bodyPr>
          <a:lstStyle/>
          <a:p>
            <a:r>
              <a:rPr lang="en-US" altLang="ja-JP" sz="1700" dirty="0"/>
              <a:t>6/22</a:t>
            </a:r>
            <a:r>
              <a:rPr lang="ja-JP" altLang="en-US" sz="1700" dirty="0"/>
              <a:t>　厚賀一致会（地元町内会）</a:t>
            </a:r>
          </a:p>
        </p:txBody>
      </p:sp>
      <p:sp>
        <p:nvSpPr>
          <p:cNvPr id="38" name="テキスト ボックス 37"/>
          <p:cNvSpPr txBox="1"/>
          <p:nvPr/>
        </p:nvSpPr>
        <p:spPr>
          <a:xfrm>
            <a:off x="3042817" y="772367"/>
            <a:ext cx="3058367" cy="327554"/>
          </a:xfrm>
          <a:prstGeom prst="rect">
            <a:avLst/>
          </a:prstGeom>
          <a:solidFill>
            <a:srgbClr val="008000">
              <a:alpha val="50196"/>
            </a:srgbClr>
          </a:solidFill>
        </p:spPr>
        <p:txBody>
          <a:bodyPr wrap="square" lIns="65306" tIns="32653" rIns="65306" bIns="32653" rtlCol="0">
            <a:spAutoFit/>
          </a:bodyPr>
          <a:lstStyle/>
          <a:p>
            <a:r>
              <a:rPr lang="en-US" altLang="ja-JP" sz="1700" dirty="0"/>
              <a:t>7/29</a:t>
            </a:r>
            <a:r>
              <a:rPr lang="ja-JP" altLang="en-US" sz="1700" dirty="0"/>
              <a:t>　苫小牧一般市民</a:t>
            </a:r>
          </a:p>
        </p:txBody>
      </p:sp>
      <p:sp>
        <p:nvSpPr>
          <p:cNvPr id="39" name="テキスト ボックス 38"/>
          <p:cNvSpPr txBox="1"/>
          <p:nvPr/>
        </p:nvSpPr>
        <p:spPr>
          <a:xfrm>
            <a:off x="6085633" y="767182"/>
            <a:ext cx="3058367" cy="327554"/>
          </a:xfrm>
          <a:prstGeom prst="rect">
            <a:avLst/>
          </a:prstGeom>
          <a:solidFill>
            <a:srgbClr val="008000">
              <a:alpha val="50196"/>
            </a:srgbClr>
          </a:solidFill>
        </p:spPr>
        <p:txBody>
          <a:bodyPr wrap="square" lIns="65306" tIns="32653" rIns="65306" bIns="32653" rtlCol="0">
            <a:spAutoFit/>
          </a:bodyPr>
          <a:lstStyle/>
          <a:p>
            <a:r>
              <a:rPr lang="en-US" altLang="ja-JP" sz="1700" dirty="0"/>
              <a:t>8/21</a:t>
            </a:r>
            <a:r>
              <a:rPr lang="ja-JP" altLang="en-US" sz="1700" dirty="0"/>
              <a:t>　日高町役場職員</a:t>
            </a:r>
          </a:p>
        </p:txBody>
      </p:sp>
      <p:pic>
        <p:nvPicPr>
          <p:cNvPr id="41" name="図 40" descr="RIMG1320.JPG"/>
          <p:cNvPicPr>
            <a:picLocks noChangeAspect="1"/>
          </p:cNvPicPr>
          <p:nvPr/>
        </p:nvPicPr>
        <p:blipFill>
          <a:blip r:embed="rId9" cstate="print"/>
          <a:srcRect t="14212"/>
          <a:stretch>
            <a:fillRect/>
          </a:stretch>
        </p:blipFill>
        <p:spPr>
          <a:xfrm>
            <a:off x="0" y="2797629"/>
            <a:ext cx="3068735" cy="1974462"/>
          </a:xfrm>
          <a:prstGeom prst="rect">
            <a:avLst/>
          </a:prstGeom>
        </p:spPr>
      </p:pic>
      <p:sp>
        <p:nvSpPr>
          <p:cNvPr id="42" name="テキスト ボックス 41"/>
          <p:cNvSpPr txBox="1"/>
          <p:nvPr/>
        </p:nvSpPr>
        <p:spPr>
          <a:xfrm>
            <a:off x="3058886" y="2797110"/>
            <a:ext cx="3031929" cy="327554"/>
          </a:xfrm>
          <a:prstGeom prst="rect">
            <a:avLst/>
          </a:prstGeom>
          <a:solidFill>
            <a:srgbClr val="008000">
              <a:alpha val="50196"/>
            </a:srgbClr>
          </a:solidFill>
        </p:spPr>
        <p:txBody>
          <a:bodyPr wrap="square" lIns="65306" tIns="32653" rIns="65306" bIns="32653" rtlCol="0">
            <a:spAutoFit/>
          </a:bodyPr>
          <a:lstStyle/>
          <a:p>
            <a:r>
              <a:rPr lang="en-US" altLang="ja-JP" sz="1700" dirty="0"/>
              <a:t>9/4</a:t>
            </a:r>
            <a:r>
              <a:rPr lang="ja-JP" altLang="en-US" sz="1700" dirty="0"/>
              <a:t>　室蘭工業高校</a:t>
            </a:r>
          </a:p>
        </p:txBody>
      </p:sp>
      <p:pic>
        <p:nvPicPr>
          <p:cNvPr id="43" name="図 42" descr="F1005190.JPG"/>
          <p:cNvPicPr>
            <a:picLocks noChangeAspect="1"/>
          </p:cNvPicPr>
          <p:nvPr/>
        </p:nvPicPr>
        <p:blipFill>
          <a:blip r:embed="rId10" cstate="print"/>
          <a:srcRect l="695" t="13763"/>
          <a:stretch>
            <a:fillRect/>
          </a:stretch>
        </p:blipFill>
        <p:spPr>
          <a:xfrm>
            <a:off x="6106886" y="2797629"/>
            <a:ext cx="3037114" cy="1978089"/>
          </a:xfrm>
          <a:prstGeom prst="rect">
            <a:avLst/>
          </a:prstGeom>
        </p:spPr>
      </p:pic>
      <p:sp>
        <p:nvSpPr>
          <p:cNvPr id="44" name="テキスト ボックス 43"/>
          <p:cNvSpPr txBox="1"/>
          <p:nvPr/>
        </p:nvSpPr>
        <p:spPr>
          <a:xfrm>
            <a:off x="6085633" y="2792445"/>
            <a:ext cx="3058367" cy="327554"/>
          </a:xfrm>
          <a:prstGeom prst="rect">
            <a:avLst/>
          </a:prstGeom>
          <a:solidFill>
            <a:srgbClr val="008000">
              <a:alpha val="50196"/>
            </a:srgbClr>
          </a:solidFill>
        </p:spPr>
        <p:txBody>
          <a:bodyPr wrap="square" lIns="65306" tIns="32653" rIns="65306" bIns="32653" rtlCol="0">
            <a:spAutoFit/>
          </a:bodyPr>
          <a:lstStyle/>
          <a:p>
            <a:r>
              <a:rPr lang="en-US" altLang="ja-JP" sz="1700" dirty="0"/>
              <a:t>9/21</a:t>
            </a:r>
            <a:r>
              <a:rPr lang="ja-JP" altLang="en-US" sz="1700" dirty="0"/>
              <a:t>　日高町地域子供会</a:t>
            </a:r>
          </a:p>
        </p:txBody>
      </p:sp>
      <p:sp>
        <p:nvSpPr>
          <p:cNvPr id="46" name="テキスト ボックス 45"/>
          <p:cNvSpPr txBox="1"/>
          <p:nvPr/>
        </p:nvSpPr>
        <p:spPr>
          <a:xfrm>
            <a:off x="0" y="2460172"/>
            <a:ext cx="3058367" cy="327554"/>
          </a:xfrm>
          <a:prstGeom prst="rect">
            <a:avLst/>
          </a:prstGeom>
          <a:noFill/>
        </p:spPr>
        <p:txBody>
          <a:bodyPr wrap="square" lIns="65306" tIns="32653" rIns="65306" bIns="32653" rtlCol="0">
            <a:spAutoFit/>
          </a:bodyPr>
          <a:lstStyle/>
          <a:p>
            <a:pPr algn="r"/>
            <a:r>
              <a:rPr lang="ja-JP" altLang="en-US" sz="1700" dirty="0"/>
              <a:t>参加者：</a:t>
            </a:r>
            <a:r>
              <a:rPr lang="en-US" altLang="ja-JP" sz="1700" dirty="0"/>
              <a:t>160</a:t>
            </a:r>
            <a:r>
              <a:rPr lang="ja-JP" altLang="en-US" sz="1700" dirty="0"/>
              <a:t>名</a:t>
            </a:r>
          </a:p>
        </p:txBody>
      </p:sp>
      <p:sp>
        <p:nvSpPr>
          <p:cNvPr id="47" name="テキスト ボックス 46"/>
          <p:cNvSpPr txBox="1"/>
          <p:nvPr/>
        </p:nvSpPr>
        <p:spPr>
          <a:xfrm>
            <a:off x="3053184" y="2465355"/>
            <a:ext cx="3058367" cy="327554"/>
          </a:xfrm>
          <a:prstGeom prst="rect">
            <a:avLst/>
          </a:prstGeom>
          <a:noFill/>
        </p:spPr>
        <p:txBody>
          <a:bodyPr wrap="square" lIns="65306" tIns="32653" rIns="65306" bIns="32653" rtlCol="0">
            <a:spAutoFit/>
          </a:bodyPr>
          <a:lstStyle/>
          <a:p>
            <a:pPr algn="r"/>
            <a:r>
              <a:rPr lang="ja-JP" altLang="en-US" sz="1700" dirty="0"/>
              <a:t>参加者：</a:t>
            </a:r>
            <a:r>
              <a:rPr lang="en-US" altLang="ja-JP" sz="1700" dirty="0"/>
              <a:t>42</a:t>
            </a:r>
            <a:r>
              <a:rPr lang="ja-JP" altLang="en-US" sz="1700" dirty="0"/>
              <a:t>名</a:t>
            </a:r>
          </a:p>
        </p:txBody>
      </p:sp>
      <p:sp>
        <p:nvSpPr>
          <p:cNvPr id="48" name="テキスト ボックス 47"/>
          <p:cNvSpPr txBox="1"/>
          <p:nvPr/>
        </p:nvSpPr>
        <p:spPr>
          <a:xfrm>
            <a:off x="6085633" y="2459654"/>
            <a:ext cx="3058367" cy="327554"/>
          </a:xfrm>
          <a:prstGeom prst="rect">
            <a:avLst/>
          </a:prstGeom>
          <a:noFill/>
        </p:spPr>
        <p:txBody>
          <a:bodyPr wrap="square" lIns="65306" tIns="32653" rIns="65306" bIns="32653" rtlCol="0">
            <a:spAutoFit/>
          </a:bodyPr>
          <a:lstStyle/>
          <a:p>
            <a:pPr algn="r"/>
            <a:r>
              <a:rPr lang="ja-JP" altLang="en-US" sz="1700" dirty="0"/>
              <a:t>参加者：</a:t>
            </a:r>
            <a:r>
              <a:rPr lang="en-US" altLang="ja-JP" sz="1700" dirty="0"/>
              <a:t>35</a:t>
            </a:r>
            <a:r>
              <a:rPr lang="ja-JP" altLang="en-US" sz="1700" dirty="0"/>
              <a:t>名</a:t>
            </a:r>
          </a:p>
        </p:txBody>
      </p:sp>
      <p:sp>
        <p:nvSpPr>
          <p:cNvPr id="49" name="テキスト ボックス 48"/>
          <p:cNvSpPr txBox="1"/>
          <p:nvPr/>
        </p:nvSpPr>
        <p:spPr>
          <a:xfrm>
            <a:off x="0" y="4440853"/>
            <a:ext cx="3058367" cy="327554"/>
          </a:xfrm>
          <a:prstGeom prst="rect">
            <a:avLst/>
          </a:prstGeom>
          <a:noFill/>
        </p:spPr>
        <p:txBody>
          <a:bodyPr wrap="square" lIns="65306" tIns="32653" rIns="65306" bIns="32653" rtlCol="0">
            <a:spAutoFit/>
          </a:bodyPr>
          <a:lstStyle/>
          <a:p>
            <a:pPr algn="r"/>
            <a:r>
              <a:rPr lang="ja-JP" altLang="en-US" sz="1700" dirty="0"/>
              <a:t>参加者：</a:t>
            </a:r>
            <a:r>
              <a:rPr lang="en-US" altLang="ja-JP" sz="1700" dirty="0"/>
              <a:t>43</a:t>
            </a:r>
            <a:r>
              <a:rPr lang="ja-JP" altLang="en-US" sz="1700" dirty="0"/>
              <a:t>名</a:t>
            </a:r>
          </a:p>
        </p:txBody>
      </p:sp>
      <p:sp>
        <p:nvSpPr>
          <p:cNvPr id="50" name="テキスト ボックス 49"/>
          <p:cNvSpPr txBox="1"/>
          <p:nvPr/>
        </p:nvSpPr>
        <p:spPr>
          <a:xfrm>
            <a:off x="3032449" y="4447074"/>
            <a:ext cx="3058367" cy="327554"/>
          </a:xfrm>
          <a:prstGeom prst="rect">
            <a:avLst/>
          </a:prstGeom>
          <a:noFill/>
        </p:spPr>
        <p:txBody>
          <a:bodyPr wrap="square" lIns="65306" tIns="32653" rIns="65306" bIns="32653" rtlCol="0">
            <a:spAutoFit/>
          </a:bodyPr>
          <a:lstStyle/>
          <a:p>
            <a:pPr algn="r"/>
            <a:r>
              <a:rPr lang="ja-JP" altLang="en-US" sz="1700" dirty="0"/>
              <a:t>参加者：</a:t>
            </a:r>
            <a:r>
              <a:rPr lang="en-US" altLang="ja-JP" sz="1700" dirty="0"/>
              <a:t>26</a:t>
            </a:r>
            <a:r>
              <a:rPr lang="ja-JP" altLang="en-US" sz="1700" dirty="0"/>
              <a:t>名</a:t>
            </a:r>
          </a:p>
        </p:txBody>
      </p:sp>
      <p:sp>
        <p:nvSpPr>
          <p:cNvPr id="51" name="テキスト ボックス 50"/>
          <p:cNvSpPr txBox="1"/>
          <p:nvPr/>
        </p:nvSpPr>
        <p:spPr>
          <a:xfrm>
            <a:off x="6085633" y="4452257"/>
            <a:ext cx="3058367" cy="327554"/>
          </a:xfrm>
          <a:prstGeom prst="rect">
            <a:avLst/>
          </a:prstGeom>
          <a:noFill/>
        </p:spPr>
        <p:txBody>
          <a:bodyPr wrap="square" lIns="65306" tIns="32653" rIns="65306" bIns="32653" rtlCol="0">
            <a:spAutoFit/>
          </a:bodyPr>
          <a:lstStyle/>
          <a:p>
            <a:pPr algn="r"/>
            <a:r>
              <a:rPr lang="ja-JP" altLang="en-US" sz="1700" dirty="0"/>
              <a:t>参加者：</a:t>
            </a:r>
            <a:r>
              <a:rPr lang="en-US" altLang="ja-JP" sz="1700" dirty="0"/>
              <a:t>140</a:t>
            </a:r>
            <a:r>
              <a:rPr lang="ja-JP" altLang="en-US" sz="1700" dirty="0"/>
              <a:t>名</a:t>
            </a:r>
          </a:p>
        </p:txBody>
      </p:sp>
      <p:sp>
        <p:nvSpPr>
          <p:cNvPr id="40" name="テキスト ボックス 39"/>
          <p:cNvSpPr txBox="1"/>
          <p:nvPr/>
        </p:nvSpPr>
        <p:spPr>
          <a:xfrm>
            <a:off x="0" y="2791926"/>
            <a:ext cx="3058367" cy="327554"/>
          </a:xfrm>
          <a:prstGeom prst="rect">
            <a:avLst/>
          </a:prstGeom>
          <a:solidFill>
            <a:srgbClr val="008000">
              <a:alpha val="50196"/>
            </a:srgbClr>
          </a:solidFill>
        </p:spPr>
        <p:txBody>
          <a:bodyPr wrap="square" lIns="65306" tIns="32653" rIns="65306" bIns="32653" rtlCol="0">
            <a:spAutoFit/>
          </a:bodyPr>
          <a:lstStyle/>
          <a:p>
            <a:r>
              <a:rPr lang="en-US" altLang="ja-JP" sz="1700" dirty="0"/>
              <a:t>9/1</a:t>
            </a:r>
            <a:r>
              <a:rPr lang="ja-JP" altLang="en-US" sz="1700" dirty="0"/>
              <a:t>　苫小牧工業高校</a:t>
            </a:r>
          </a:p>
        </p:txBody>
      </p:sp>
      <p:pic>
        <p:nvPicPr>
          <p:cNvPr id="27" name="図 26" descr="PC080206.JPG"/>
          <p:cNvPicPr>
            <a:picLocks noChangeAspect="1"/>
          </p:cNvPicPr>
          <p:nvPr/>
        </p:nvPicPr>
        <p:blipFill>
          <a:blip r:embed="rId11" cstate="print"/>
          <a:srcRect t="8572"/>
          <a:stretch>
            <a:fillRect/>
          </a:stretch>
        </p:blipFill>
        <p:spPr>
          <a:xfrm>
            <a:off x="3060440" y="4767943"/>
            <a:ext cx="3048001" cy="2090057"/>
          </a:xfrm>
          <a:prstGeom prst="rect">
            <a:avLst/>
          </a:prstGeom>
        </p:spPr>
      </p:pic>
      <p:pic>
        <p:nvPicPr>
          <p:cNvPr id="28" name="図 27" descr="RIMG1922.JPG"/>
          <p:cNvPicPr>
            <a:picLocks noChangeAspect="1"/>
          </p:cNvPicPr>
          <p:nvPr/>
        </p:nvPicPr>
        <p:blipFill>
          <a:blip r:embed="rId12" cstate="print"/>
          <a:srcRect t="8984"/>
          <a:stretch>
            <a:fillRect/>
          </a:stretch>
        </p:blipFill>
        <p:spPr>
          <a:xfrm>
            <a:off x="0" y="4767943"/>
            <a:ext cx="3061824" cy="2090057"/>
          </a:xfrm>
          <a:prstGeom prst="rect">
            <a:avLst/>
          </a:prstGeom>
          <a:solidFill>
            <a:srgbClr val="008000">
              <a:alpha val="50196"/>
            </a:srgbClr>
          </a:solidFill>
        </p:spPr>
      </p:pic>
      <p:sp>
        <p:nvSpPr>
          <p:cNvPr id="29" name="テキスト ボックス 28"/>
          <p:cNvSpPr txBox="1"/>
          <p:nvPr/>
        </p:nvSpPr>
        <p:spPr>
          <a:xfrm>
            <a:off x="0" y="4767425"/>
            <a:ext cx="3058367" cy="589164"/>
          </a:xfrm>
          <a:prstGeom prst="rect">
            <a:avLst/>
          </a:prstGeom>
          <a:solidFill>
            <a:srgbClr val="008000">
              <a:alpha val="50196"/>
            </a:srgbClr>
          </a:solidFill>
        </p:spPr>
        <p:txBody>
          <a:bodyPr wrap="square" lIns="65306" tIns="32653" rIns="65306" bIns="32653" rtlCol="0">
            <a:spAutoFit/>
          </a:bodyPr>
          <a:lstStyle/>
          <a:p>
            <a:r>
              <a:rPr lang="en-US" altLang="ja-JP" sz="1700" dirty="0"/>
              <a:t>10/13</a:t>
            </a:r>
            <a:r>
              <a:rPr lang="ja-JP" altLang="en-US" sz="1700" dirty="0"/>
              <a:t>　賀張地区こども会</a:t>
            </a:r>
            <a:endParaRPr lang="en-US" altLang="ja-JP" sz="1700" dirty="0"/>
          </a:p>
          <a:p>
            <a:r>
              <a:rPr lang="ja-JP" altLang="en-US" sz="1700" dirty="0"/>
              <a:t>（地元町内会）</a:t>
            </a:r>
          </a:p>
        </p:txBody>
      </p:sp>
      <p:sp>
        <p:nvSpPr>
          <p:cNvPr id="33" name="テキスト ボックス 32"/>
          <p:cNvSpPr txBox="1"/>
          <p:nvPr/>
        </p:nvSpPr>
        <p:spPr>
          <a:xfrm>
            <a:off x="3055777" y="4762937"/>
            <a:ext cx="3058367" cy="327554"/>
          </a:xfrm>
          <a:prstGeom prst="rect">
            <a:avLst/>
          </a:prstGeom>
          <a:solidFill>
            <a:srgbClr val="008000">
              <a:alpha val="50196"/>
            </a:srgbClr>
          </a:solidFill>
        </p:spPr>
        <p:txBody>
          <a:bodyPr wrap="square" lIns="65306" tIns="32653" rIns="65306" bIns="32653" rtlCol="0">
            <a:spAutoFit/>
          </a:bodyPr>
          <a:lstStyle/>
          <a:p>
            <a:r>
              <a:rPr lang="en-US" altLang="ja-JP" sz="1700" dirty="0"/>
              <a:t>12/08</a:t>
            </a:r>
            <a:r>
              <a:rPr lang="ja-JP" altLang="en-US" sz="1700" dirty="0"/>
              <a:t>　日高町議会</a:t>
            </a:r>
          </a:p>
        </p:txBody>
      </p:sp>
      <p:sp>
        <p:nvSpPr>
          <p:cNvPr id="34" name="テキスト ボックス 33"/>
          <p:cNvSpPr txBox="1"/>
          <p:nvPr/>
        </p:nvSpPr>
        <p:spPr>
          <a:xfrm>
            <a:off x="0" y="6528240"/>
            <a:ext cx="3058367" cy="327554"/>
          </a:xfrm>
          <a:prstGeom prst="rect">
            <a:avLst/>
          </a:prstGeom>
          <a:noFill/>
        </p:spPr>
        <p:txBody>
          <a:bodyPr wrap="square" lIns="65306" tIns="32653" rIns="65306" bIns="32653" rtlCol="0">
            <a:spAutoFit/>
          </a:bodyPr>
          <a:lstStyle/>
          <a:p>
            <a:pPr algn="r"/>
            <a:r>
              <a:rPr lang="ja-JP" altLang="en-US" sz="1700" dirty="0"/>
              <a:t>参加者：</a:t>
            </a:r>
            <a:r>
              <a:rPr lang="en-US" altLang="ja-JP" sz="1700" dirty="0"/>
              <a:t>20</a:t>
            </a:r>
            <a:r>
              <a:rPr lang="ja-JP" altLang="en-US" sz="1700" dirty="0"/>
              <a:t>名</a:t>
            </a:r>
          </a:p>
        </p:txBody>
      </p:sp>
      <p:sp>
        <p:nvSpPr>
          <p:cNvPr id="36" name="テキスト ボックス 35"/>
          <p:cNvSpPr txBox="1"/>
          <p:nvPr/>
        </p:nvSpPr>
        <p:spPr>
          <a:xfrm>
            <a:off x="3044372" y="6528240"/>
            <a:ext cx="3058367" cy="327554"/>
          </a:xfrm>
          <a:prstGeom prst="rect">
            <a:avLst/>
          </a:prstGeom>
          <a:noFill/>
        </p:spPr>
        <p:txBody>
          <a:bodyPr wrap="square" lIns="65306" tIns="32653" rIns="65306" bIns="32653" rtlCol="0">
            <a:spAutoFit/>
          </a:bodyPr>
          <a:lstStyle/>
          <a:p>
            <a:pPr algn="r"/>
            <a:r>
              <a:rPr lang="ja-JP" altLang="en-US" sz="1700" dirty="0"/>
              <a:t>参加者：</a:t>
            </a:r>
            <a:r>
              <a:rPr lang="en-US" altLang="ja-JP" sz="1700" dirty="0"/>
              <a:t>15</a:t>
            </a:r>
            <a:r>
              <a:rPr lang="ja-JP" altLang="en-US" sz="1700" dirty="0"/>
              <a:t>名</a:t>
            </a:r>
          </a:p>
        </p:txBody>
      </p:sp>
      <p:pic>
        <p:nvPicPr>
          <p:cNvPr id="45" name="図 44" descr="P5311509.JPG"/>
          <p:cNvPicPr>
            <a:picLocks noChangeAspect="1"/>
          </p:cNvPicPr>
          <p:nvPr/>
        </p:nvPicPr>
        <p:blipFill>
          <a:blip r:embed="rId13" cstate="print"/>
          <a:srcRect t="8431"/>
          <a:stretch>
            <a:fillRect/>
          </a:stretch>
        </p:blipFill>
        <p:spPr>
          <a:xfrm>
            <a:off x="6096001" y="4764731"/>
            <a:ext cx="3048000" cy="2093269"/>
          </a:xfrm>
          <a:prstGeom prst="rect">
            <a:avLst/>
          </a:prstGeom>
        </p:spPr>
      </p:pic>
      <p:sp>
        <p:nvSpPr>
          <p:cNvPr id="52" name="テキスト ボックス 51"/>
          <p:cNvSpPr txBox="1"/>
          <p:nvPr/>
        </p:nvSpPr>
        <p:spPr>
          <a:xfrm>
            <a:off x="6092431" y="4764722"/>
            <a:ext cx="3051569" cy="589164"/>
          </a:xfrm>
          <a:prstGeom prst="rect">
            <a:avLst/>
          </a:prstGeom>
          <a:solidFill>
            <a:srgbClr val="008000">
              <a:alpha val="50196"/>
            </a:srgbClr>
          </a:solidFill>
        </p:spPr>
        <p:txBody>
          <a:bodyPr wrap="square" lIns="65306" tIns="32653" rIns="65306" bIns="32653" rtlCol="0">
            <a:spAutoFit/>
          </a:bodyPr>
          <a:lstStyle/>
          <a:p>
            <a:r>
              <a:rPr lang="en-US" altLang="ja-JP" sz="1700" dirty="0"/>
              <a:t>H27 05/31</a:t>
            </a:r>
            <a:r>
              <a:rPr lang="ja-JP" altLang="en-US" sz="1700" dirty="0"/>
              <a:t>　どんぐりクエスト</a:t>
            </a:r>
          </a:p>
        </p:txBody>
      </p:sp>
      <p:sp>
        <p:nvSpPr>
          <p:cNvPr id="53" name="テキスト ボックス 52"/>
          <p:cNvSpPr txBox="1"/>
          <p:nvPr/>
        </p:nvSpPr>
        <p:spPr>
          <a:xfrm>
            <a:off x="6085633" y="6528240"/>
            <a:ext cx="3058367" cy="327554"/>
          </a:xfrm>
          <a:prstGeom prst="rect">
            <a:avLst/>
          </a:prstGeom>
          <a:noFill/>
        </p:spPr>
        <p:txBody>
          <a:bodyPr wrap="square" lIns="65306" tIns="32653" rIns="65306" bIns="32653" rtlCol="0">
            <a:spAutoFit/>
          </a:bodyPr>
          <a:lstStyle/>
          <a:p>
            <a:pPr algn="r"/>
            <a:r>
              <a:rPr lang="ja-JP" altLang="en-US" sz="1700" dirty="0"/>
              <a:t>参加者：</a:t>
            </a:r>
            <a:r>
              <a:rPr lang="en-US" altLang="ja-JP" sz="1700" dirty="0"/>
              <a:t>91</a:t>
            </a:r>
            <a:r>
              <a:rPr lang="ja-JP" altLang="en-US" sz="1700" dirty="0"/>
              <a:t>名</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nakayama-m22ab\Desktop\P9160034.JPG"/>
          <p:cNvPicPr>
            <a:picLocks noChangeAspect="1" noChangeArrowheads="1"/>
          </p:cNvPicPr>
          <p:nvPr/>
        </p:nvPicPr>
        <p:blipFill>
          <a:blip r:embed="rId3" cstate="print"/>
          <a:srcRect/>
          <a:stretch>
            <a:fillRect/>
          </a:stretch>
        </p:blipFill>
        <p:spPr bwMode="auto">
          <a:xfrm>
            <a:off x="0" y="1376772"/>
            <a:ext cx="7308304" cy="5481228"/>
          </a:xfrm>
          <a:prstGeom prst="rect">
            <a:avLst/>
          </a:prstGeom>
          <a:solidFill>
            <a:srgbClr val="C00000">
              <a:alpha val="14000"/>
            </a:srgbClr>
          </a:solidFill>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土木屋さんの勘違い～黒板を入れたがる～</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latin typeface="メイリオ" panose="020B0604030504040204" pitchFamily="50" charset="-128"/>
                <a:ea typeface="メイリオ" panose="020B0604030504040204" pitchFamily="50" charset="-128"/>
              </a:rPr>
              <a:pPr algn="ctr"/>
              <a:t>8</a:t>
            </a:fld>
            <a:endParaRPr kumimoji="1" lang="ja-JP" altLang="en-US" sz="2400" dirty="0">
              <a:latin typeface="メイリオ" panose="020B0604030504040204" pitchFamily="50" charset="-128"/>
              <a:ea typeface="メイリオ" panose="020B0604030504040204" pitchFamily="50" charset="-128"/>
            </a:endParaRPr>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2015/09/19</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3" name="テキスト ボックス 12"/>
          <p:cNvSpPr txBox="1"/>
          <p:nvPr/>
        </p:nvSpPr>
        <p:spPr>
          <a:xfrm>
            <a:off x="2771800" y="6309320"/>
            <a:ext cx="5544616" cy="369332"/>
          </a:xfrm>
          <a:prstGeom prst="rect">
            <a:avLst/>
          </a:prstGeom>
          <a:solidFill>
            <a:schemeClr val="tx1"/>
          </a:solidFill>
        </p:spPr>
        <p:txBody>
          <a:bodyPr wrap="square" rtlCol="0">
            <a:spAutoFit/>
          </a:bodyPr>
          <a:lstStyle/>
          <a:p>
            <a:r>
              <a:rPr lang="ja-JP" altLang="en-US" dirty="0">
                <a:solidFill>
                  <a:schemeClr val="bg1">
                    <a:lumMod val="95000"/>
                    <a:lumOff val="5000"/>
                  </a:schemeClr>
                </a:solidFill>
                <a:latin typeface="メイリオ" panose="020B0604030504040204" pitchFamily="50" charset="-128"/>
                <a:ea typeface="メイリオ" panose="020B0604030504040204" pitchFamily="50" charset="-128"/>
              </a:rPr>
              <a:t>新聞記事は、工事品質の第三者証明と同じ。</a:t>
            </a:r>
            <a:endParaRPr kumimoji="1" lang="ja-JP" altLang="en-US" dirty="0">
              <a:solidFill>
                <a:schemeClr val="bg1">
                  <a:lumMod val="95000"/>
                  <a:lumOff val="5000"/>
                </a:schemeClr>
              </a:solidFill>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2843808" y="2383714"/>
            <a:ext cx="3744416" cy="707886"/>
          </a:xfrm>
          <a:prstGeom prst="rect">
            <a:avLst/>
          </a:prstGeom>
          <a:noFill/>
        </p:spPr>
        <p:txBody>
          <a:bodyPr wrap="square" rtlCol="0">
            <a:spAutoFit/>
          </a:bodyPr>
          <a:lstStyle/>
          <a:p>
            <a:r>
              <a:rPr lang="ja-JP" altLang="en-US" sz="2000" dirty="0">
                <a:solidFill>
                  <a:schemeClr val="bg1">
                    <a:lumMod val="95000"/>
                    <a:lumOff val="5000"/>
                  </a:schemeClr>
                </a:solidFill>
                <a:latin typeface="メイリオ" panose="020B0604030504040204" pitchFamily="50" charset="-128"/>
                <a:ea typeface="メイリオ" panose="020B0604030504040204" pitchFamily="50" charset="-128"/>
              </a:rPr>
              <a:t>なら、</a:t>
            </a:r>
            <a:endParaRPr lang="en-US" altLang="ja-JP" sz="2000" dirty="0">
              <a:solidFill>
                <a:schemeClr val="bg1">
                  <a:lumMod val="95000"/>
                  <a:lumOff val="5000"/>
                </a:schemeClr>
              </a:solidFill>
              <a:latin typeface="メイリオ" panose="020B0604030504040204" pitchFamily="50" charset="-128"/>
              <a:ea typeface="メイリオ" panose="020B0604030504040204" pitchFamily="50" charset="-128"/>
            </a:endParaRPr>
          </a:p>
          <a:p>
            <a:r>
              <a:rPr lang="ja-JP" altLang="en-US" sz="2000" dirty="0">
                <a:solidFill>
                  <a:schemeClr val="bg1">
                    <a:lumMod val="95000"/>
                    <a:lumOff val="5000"/>
                  </a:schemeClr>
                </a:solidFill>
                <a:latin typeface="メイリオ" panose="020B0604030504040204" pitchFamily="50" charset="-128"/>
                <a:ea typeface="メイリオ" panose="020B0604030504040204" pitchFamily="50" charset="-128"/>
              </a:rPr>
              <a:t>活動の証明はどうするの？</a:t>
            </a:r>
            <a:endParaRPr kumimoji="1" lang="ja-JP" altLang="en-US" sz="2000" dirty="0">
              <a:solidFill>
                <a:schemeClr val="bg1">
                  <a:lumMod val="95000"/>
                  <a:lumOff val="5000"/>
                </a:schemeClr>
              </a:solidFill>
              <a:latin typeface="メイリオ" panose="020B0604030504040204" pitchFamily="50" charset="-128"/>
              <a:ea typeface="メイリオ" panose="020B0604030504040204" pitchFamily="50" charset="-128"/>
            </a:endParaRPr>
          </a:p>
        </p:txBody>
      </p:sp>
      <p:sp>
        <p:nvSpPr>
          <p:cNvPr id="15" name="テキスト ボックス 14"/>
          <p:cNvSpPr txBox="1"/>
          <p:nvPr/>
        </p:nvSpPr>
        <p:spPr>
          <a:xfrm>
            <a:off x="5220072" y="5229200"/>
            <a:ext cx="3096344" cy="646331"/>
          </a:xfrm>
          <a:prstGeom prst="rect">
            <a:avLst/>
          </a:prstGeom>
          <a:noFill/>
        </p:spPr>
        <p:txBody>
          <a:bodyPr wrap="square" rtlCol="0">
            <a:spAutoFit/>
          </a:bodyPr>
          <a:lstStyle/>
          <a:p>
            <a:r>
              <a:rPr lang="ja-JP" altLang="en-US" dirty="0">
                <a:latin typeface="メイリオ" panose="020B0604030504040204" pitchFamily="50" charset="-128"/>
                <a:ea typeface="メイリオ" panose="020B0604030504040204" pitchFamily="50" charset="-128"/>
              </a:rPr>
              <a:t>だから、</a:t>
            </a:r>
            <a:endParaRPr lang="en-US" altLang="ja-JP" dirty="0">
              <a:latin typeface="メイリオ" panose="020B0604030504040204" pitchFamily="50" charset="-128"/>
              <a:ea typeface="メイリオ" panose="020B0604030504040204" pitchFamily="50" charset="-128"/>
            </a:endParaRPr>
          </a:p>
          <a:p>
            <a:r>
              <a:rPr lang="ja-JP" altLang="en-US" dirty="0">
                <a:latin typeface="メイリオ" panose="020B0604030504040204" pitchFamily="50" charset="-128"/>
                <a:ea typeface="メイリオ" panose="020B0604030504040204" pitchFamily="50" charset="-128"/>
              </a:rPr>
              <a:t>新聞記事でしょ！</a:t>
            </a:r>
            <a:endParaRPr kumimoji="1" lang="ja-JP" altLang="en-US" dirty="0">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2411760" y="1556792"/>
            <a:ext cx="3672408" cy="707886"/>
          </a:xfrm>
          <a:prstGeom prst="rect">
            <a:avLst/>
          </a:prstGeom>
          <a:noFill/>
        </p:spPr>
        <p:txBody>
          <a:bodyPr wrap="square" rtlCol="0">
            <a:spAutoFit/>
          </a:bodyPr>
          <a:lstStyle/>
          <a:p>
            <a:r>
              <a:rPr lang="ja-JP" altLang="en-US" sz="2000" dirty="0">
                <a:solidFill>
                  <a:srgbClr val="FF5757"/>
                </a:solidFill>
                <a:latin typeface="メイリオ" panose="020B0604030504040204" pitchFamily="50" charset="-128"/>
                <a:ea typeface="メイリオ" panose="020B0604030504040204" pitchFamily="50" charset="-128"/>
              </a:rPr>
              <a:t>黒板なんて、</a:t>
            </a:r>
            <a:endParaRPr lang="en-US" altLang="ja-JP" sz="2000" dirty="0">
              <a:solidFill>
                <a:srgbClr val="FF5757"/>
              </a:solidFill>
              <a:latin typeface="メイリオ" panose="020B0604030504040204" pitchFamily="50" charset="-128"/>
              <a:ea typeface="メイリオ" panose="020B0604030504040204" pitchFamily="50" charset="-128"/>
            </a:endParaRPr>
          </a:p>
          <a:p>
            <a:r>
              <a:rPr lang="ja-JP" altLang="en-US" sz="2000" dirty="0">
                <a:solidFill>
                  <a:srgbClr val="FF5757"/>
                </a:solidFill>
                <a:latin typeface="メイリオ" panose="020B0604030504040204" pitchFamily="50" charset="-128"/>
                <a:ea typeface="メイリオ" panose="020B0604030504040204" pitchFamily="50" charset="-128"/>
              </a:rPr>
              <a:t>いらないでしょ！</a:t>
            </a:r>
          </a:p>
        </p:txBody>
      </p:sp>
      <p:sp>
        <p:nvSpPr>
          <p:cNvPr id="20" name="テキスト ボックス 19"/>
          <p:cNvSpPr txBox="1"/>
          <p:nvPr/>
        </p:nvSpPr>
        <p:spPr>
          <a:xfrm>
            <a:off x="0" y="1412776"/>
            <a:ext cx="1259632" cy="1200329"/>
          </a:xfrm>
          <a:prstGeom prst="rect">
            <a:avLst/>
          </a:prstGeom>
          <a:solidFill>
            <a:schemeClr val="tx1">
              <a:alpha val="40000"/>
            </a:schemeClr>
          </a:solidFill>
        </p:spPr>
        <p:txBody>
          <a:bodyPr wrap="square" rtlCol="0">
            <a:spAutoFit/>
          </a:bodyPr>
          <a:lstStyle/>
          <a:p>
            <a:pPr algn="ctr"/>
            <a:r>
              <a:rPr kumimoji="1" lang="en-US" altLang="ja-JP" sz="7200" b="1" dirty="0">
                <a:solidFill>
                  <a:srgbClr val="FF5757"/>
                </a:solidFill>
                <a:latin typeface="メイリオ" panose="020B0604030504040204" pitchFamily="50" charset="-128"/>
                <a:ea typeface="メイリオ" panose="020B0604030504040204" pitchFamily="50" charset="-128"/>
              </a:rPr>
              <a:t>×</a:t>
            </a:r>
            <a:endParaRPr kumimoji="1" lang="ja-JP" altLang="en-US" sz="7200" b="1" dirty="0">
              <a:solidFill>
                <a:srgbClr val="FF5757"/>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8" name="図 37" descr="作業所情報_05-1(小).jpg"/>
          <p:cNvPicPr>
            <a:picLocks noChangeAspect="1"/>
          </p:cNvPicPr>
          <p:nvPr/>
        </p:nvPicPr>
        <p:blipFill>
          <a:blip r:embed="rId3" cstate="print"/>
          <a:stretch>
            <a:fillRect/>
          </a:stretch>
        </p:blipFill>
        <p:spPr>
          <a:xfrm>
            <a:off x="692403" y="805887"/>
            <a:ext cx="3536965" cy="2435118"/>
          </a:xfrm>
          <a:prstGeom prst="rect">
            <a:avLst/>
          </a:prstGeom>
        </p:spPr>
      </p:pic>
      <p:sp>
        <p:nvSpPr>
          <p:cNvPr id="10" name="Rectangle 5"/>
          <p:cNvSpPr>
            <a:spLocks noChangeArrowheads="1"/>
          </p:cNvSpPr>
          <p:nvPr/>
        </p:nvSpPr>
        <p:spPr bwMode="auto">
          <a:xfrm>
            <a:off x="0" y="1"/>
            <a:ext cx="9144000" cy="792616"/>
          </a:xfrm>
          <a:prstGeom prst="rect">
            <a:avLst/>
          </a:prstGeom>
          <a:gradFill rotWithShape="1">
            <a:gsLst>
              <a:gs pos="0">
                <a:srgbClr val="000080"/>
              </a:gs>
              <a:gs pos="50000">
                <a:srgbClr val="4C4CA6"/>
              </a:gs>
              <a:gs pos="100000">
                <a:srgbClr val="00008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nchor="ctr"/>
          <a:lstStyle>
            <a:lvl1pPr>
              <a:defRPr kumimoji="1" sz="3400">
                <a:solidFill>
                  <a:schemeClr val="tx1"/>
                </a:solidFill>
                <a:latin typeface="Times New Roman" pitchFamily="18" charset="0"/>
                <a:ea typeface="ＭＳ Ｐゴシック" pitchFamily="50" charset="-128"/>
              </a:defRPr>
            </a:lvl1pPr>
            <a:lvl2pPr marL="742950" indent="-285750">
              <a:defRPr kumimoji="1" sz="3400">
                <a:solidFill>
                  <a:schemeClr val="tx1"/>
                </a:solidFill>
                <a:latin typeface="Times New Roman" pitchFamily="18" charset="0"/>
                <a:ea typeface="ＭＳ Ｐゴシック" pitchFamily="50" charset="-128"/>
              </a:defRPr>
            </a:lvl2pPr>
            <a:lvl3pPr marL="1143000" indent="-228600">
              <a:defRPr kumimoji="1" sz="3400">
                <a:solidFill>
                  <a:schemeClr val="tx1"/>
                </a:solidFill>
                <a:latin typeface="Times New Roman" pitchFamily="18" charset="0"/>
                <a:ea typeface="ＭＳ Ｐゴシック" pitchFamily="50" charset="-128"/>
              </a:defRPr>
            </a:lvl3pPr>
            <a:lvl4pPr marL="1600200" indent="-228600">
              <a:defRPr kumimoji="1" sz="3400">
                <a:solidFill>
                  <a:schemeClr val="tx1"/>
                </a:solidFill>
                <a:latin typeface="Times New Roman" pitchFamily="18" charset="0"/>
                <a:ea typeface="ＭＳ Ｐゴシック" pitchFamily="50" charset="-128"/>
              </a:defRPr>
            </a:lvl4pPr>
            <a:lvl5pPr marL="2057400" indent="-228600">
              <a:defRPr kumimoji="1" sz="3400">
                <a:solidFill>
                  <a:schemeClr val="tx1"/>
                </a:solidFill>
                <a:latin typeface="Times New Roman" pitchFamily="18" charset="0"/>
                <a:ea typeface="ＭＳ Ｐゴシック" pitchFamily="50" charset="-128"/>
              </a:defRPr>
            </a:lvl5pPr>
            <a:lvl6pPr marL="25146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6pPr>
            <a:lvl7pPr marL="29718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7pPr>
            <a:lvl8pPr marL="34290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8pPr>
            <a:lvl9pPr marL="3886200" indent="-228600" algn="ctr" eaLnBrk="0" fontAlgn="base" hangingPunct="0">
              <a:spcBef>
                <a:spcPct val="0"/>
              </a:spcBef>
              <a:spcAft>
                <a:spcPct val="0"/>
              </a:spcAft>
              <a:defRPr kumimoji="1" sz="3400">
                <a:solidFill>
                  <a:schemeClr val="tx1"/>
                </a:solidFill>
                <a:latin typeface="Times New Roman" pitchFamily="18" charset="0"/>
                <a:ea typeface="ＭＳ Ｐゴシック" pitchFamily="50" charset="-128"/>
              </a:defRPr>
            </a:lvl9pPr>
          </a:lstStyle>
          <a:p>
            <a:pPr eaLnBrk="1" hangingPunct="1"/>
            <a:endParaRPr lang="ja-JP" altLang="en-US"/>
          </a:p>
        </p:txBody>
      </p:sp>
      <p:sp>
        <p:nvSpPr>
          <p:cNvPr id="13315" name="Rectangle 5"/>
          <p:cNvSpPr>
            <a:spLocks noGrp="1" noChangeArrowheads="1"/>
          </p:cNvSpPr>
          <p:nvPr>
            <p:ph type="title" idx="4294967295"/>
          </p:nvPr>
        </p:nvSpPr>
        <p:spPr>
          <a:xfrm>
            <a:off x="1519464" y="159016"/>
            <a:ext cx="6256633" cy="5064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32653" bIns="32653"/>
          <a:lstStyle/>
          <a:p>
            <a:pPr algn="l"/>
            <a:r>
              <a:rPr kumimoji="0" lang="ja-JP" altLang="en-US" sz="2600" dirty="0">
                <a:latin typeface="ＭＳ ゴシック" pitchFamily="49" charset="-128"/>
                <a:ea typeface="ＭＳ ゴシック" pitchFamily="49" charset="-128"/>
              </a:rPr>
              <a:t>■地域広報・ボランティア活動</a:t>
            </a:r>
            <a:endParaRPr kumimoji="0" lang="en-US" altLang="ja-JP" sz="2600" dirty="0">
              <a:latin typeface="ＭＳ ゴシック" pitchFamily="49" charset="-128"/>
              <a:ea typeface="ＭＳ ゴシック" pitchFamily="49" charset="-128"/>
            </a:endParaRPr>
          </a:p>
        </p:txBody>
      </p:sp>
      <p:pic>
        <p:nvPicPr>
          <p:cNvPr id="13" name="Picture 13" descr="C:\Users\mr-2070_user\Pictures\ExpwyRouteSign_Hidaka_Expwy-125px.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196" y="159015"/>
            <a:ext cx="11906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
          <p:cNvPicPr>
            <a:picLocks noChangeAspect="1" noChangeArrowheads="1"/>
          </p:cNvPicPr>
          <p:nvPr/>
        </p:nvPicPr>
        <p:blipFill>
          <a:blip r:embed="rId5" cstate="print"/>
          <a:srcRect/>
          <a:stretch>
            <a:fillRect/>
          </a:stretch>
        </p:blipFill>
        <p:spPr bwMode="auto">
          <a:xfrm>
            <a:off x="7914247" y="0"/>
            <a:ext cx="1229754" cy="793750"/>
          </a:xfrm>
          <a:prstGeom prst="rect">
            <a:avLst/>
          </a:prstGeom>
          <a:noFill/>
          <a:ln w="9525">
            <a:noFill/>
            <a:miter lim="800000"/>
            <a:headEnd/>
            <a:tailEnd/>
          </a:ln>
        </p:spPr>
      </p:pic>
      <p:sp>
        <p:nvSpPr>
          <p:cNvPr id="34" name="テキスト ボックス 33"/>
          <p:cNvSpPr txBox="1"/>
          <p:nvPr/>
        </p:nvSpPr>
        <p:spPr>
          <a:xfrm>
            <a:off x="0" y="3209275"/>
            <a:ext cx="4829299" cy="285793"/>
          </a:xfrm>
          <a:prstGeom prst="rect">
            <a:avLst/>
          </a:prstGeom>
          <a:noFill/>
        </p:spPr>
        <p:txBody>
          <a:bodyPr wrap="square" lIns="65306" tIns="32653" rIns="65306" bIns="32653" rtlCol="0">
            <a:spAutoFit/>
          </a:bodyPr>
          <a:lstStyle/>
          <a:p>
            <a:r>
              <a:rPr lang="ja-JP" altLang="en-US" sz="1400" dirty="0"/>
              <a:t>作業所情報（近隣住民へ回覧、掲示板にて掲示）</a:t>
            </a:r>
          </a:p>
        </p:txBody>
      </p:sp>
      <p:pic>
        <p:nvPicPr>
          <p:cNvPr id="23" name="図 22" descr="IMGP1615.JPG"/>
          <p:cNvPicPr>
            <a:picLocks noChangeAspect="1"/>
          </p:cNvPicPr>
          <p:nvPr/>
        </p:nvPicPr>
        <p:blipFill>
          <a:blip r:embed="rId6" cstate="print"/>
          <a:stretch>
            <a:fillRect/>
          </a:stretch>
        </p:blipFill>
        <p:spPr>
          <a:xfrm>
            <a:off x="2464601" y="3473062"/>
            <a:ext cx="2069809" cy="1552356"/>
          </a:xfrm>
          <a:prstGeom prst="rect">
            <a:avLst/>
          </a:prstGeom>
        </p:spPr>
      </p:pic>
      <p:pic>
        <p:nvPicPr>
          <p:cNvPr id="24" name="図 23" descr="F1004409.JPG"/>
          <p:cNvPicPr>
            <a:picLocks noChangeAspect="1"/>
          </p:cNvPicPr>
          <p:nvPr/>
        </p:nvPicPr>
        <p:blipFill>
          <a:blip r:embed="rId7" cstate="print"/>
          <a:stretch>
            <a:fillRect/>
          </a:stretch>
        </p:blipFill>
        <p:spPr>
          <a:xfrm>
            <a:off x="406730" y="3473061"/>
            <a:ext cx="2068238" cy="1551179"/>
          </a:xfrm>
          <a:prstGeom prst="rect">
            <a:avLst/>
          </a:prstGeom>
        </p:spPr>
      </p:pic>
      <p:pic>
        <p:nvPicPr>
          <p:cNvPr id="27" name="図 26" descr="IMGP3075.jpg"/>
          <p:cNvPicPr>
            <a:picLocks noChangeAspect="1"/>
          </p:cNvPicPr>
          <p:nvPr/>
        </p:nvPicPr>
        <p:blipFill>
          <a:blip r:embed="rId8" cstate="print"/>
          <a:stretch>
            <a:fillRect/>
          </a:stretch>
        </p:blipFill>
        <p:spPr>
          <a:xfrm>
            <a:off x="404326" y="5019291"/>
            <a:ext cx="2073470" cy="1555103"/>
          </a:xfrm>
          <a:prstGeom prst="rect">
            <a:avLst/>
          </a:prstGeom>
        </p:spPr>
      </p:pic>
      <p:pic>
        <p:nvPicPr>
          <p:cNvPr id="28" name="図 27" descr="F1004556.JPG"/>
          <p:cNvPicPr>
            <a:picLocks noChangeAspect="1"/>
          </p:cNvPicPr>
          <p:nvPr/>
        </p:nvPicPr>
        <p:blipFill>
          <a:blip r:embed="rId9" cstate="print"/>
          <a:stretch>
            <a:fillRect/>
          </a:stretch>
        </p:blipFill>
        <p:spPr>
          <a:xfrm>
            <a:off x="2478269" y="5025418"/>
            <a:ext cx="2052262" cy="1539196"/>
          </a:xfrm>
          <a:prstGeom prst="rect">
            <a:avLst/>
          </a:prstGeom>
        </p:spPr>
      </p:pic>
      <p:sp>
        <p:nvSpPr>
          <p:cNvPr id="31" name="テキスト ボックス 30"/>
          <p:cNvSpPr txBox="1"/>
          <p:nvPr/>
        </p:nvSpPr>
        <p:spPr>
          <a:xfrm>
            <a:off x="340503" y="6528240"/>
            <a:ext cx="4136571" cy="327554"/>
          </a:xfrm>
          <a:prstGeom prst="rect">
            <a:avLst/>
          </a:prstGeom>
          <a:noFill/>
        </p:spPr>
        <p:txBody>
          <a:bodyPr wrap="square" lIns="65306" tIns="32653" rIns="65306" bIns="32653" rtlCol="0">
            <a:spAutoFit/>
          </a:bodyPr>
          <a:lstStyle/>
          <a:p>
            <a:r>
              <a:rPr lang="ja-JP" altLang="en-US" sz="1700" dirty="0"/>
              <a:t>町道清掃（週に</a:t>
            </a:r>
            <a:r>
              <a:rPr lang="en-US" altLang="ja-JP" sz="1700" dirty="0"/>
              <a:t>1</a:t>
            </a:r>
            <a:r>
              <a:rPr lang="ja-JP" altLang="en-US" sz="1700" dirty="0"/>
              <a:t>回、</a:t>
            </a:r>
            <a:r>
              <a:rPr lang="en-US" altLang="ja-JP" sz="1700" dirty="0"/>
              <a:t>30</a:t>
            </a:r>
            <a:r>
              <a:rPr lang="ja-JP" altLang="en-US" sz="1700" dirty="0"/>
              <a:t>分程度）</a:t>
            </a:r>
          </a:p>
        </p:txBody>
      </p:sp>
      <p:sp>
        <p:nvSpPr>
          <p:cNvPr id="32" name="テキスト ボックス 31"/>
          <p:cNvSpPr txBox="1"/>
          <p:nvPr/>
        </p:nvSpPr>
        <p:spPr>
          <a:xfrm>
            <a:off x="345686" y="6253507"/>
            <a:ext cx="2194314" cy="329761"/>
          </a:xfrm>
          <a:prstGeom prst="rect">
            <a:avLst/>
          </a:prstGeom>
          <a:noFill/>
        </p:spPr>
        <p:txBody>
          <a:bodyPr wrap="square" lIns="65306" tIns="32653" rIns="65306" bIns="32653" rtlCol="0">
            <a:spAutoFit/>
          </a:bodyPr>
          <a:lstStyle/>
          <a:p>
            <a:r>
              <a:rPr lang="ja-JP" altLang="en-US" sz="1700" dirty="0"/>
              <a:t>苫道職員様と一緒に</a:t>
            </a:r>
          </a:p>
        </p:txBody>
      </p:sp>
      <p:sp>
        <p:nvSpPr>
          <p:cNvPr id="35" name="テキスト ボックス 34"/>
          <p:cNvSpPr txBox="1"/>
          <p:nvPr/>
        </p:nvSpPr>
        <p:spPr>
          <a:xfrm>
            <a:off x="2486544" y="6248324"/>
            <a:ext cx="2194314" cy="329761"/>
          </a:xfrm>
          <a:prstGeom prst="rect">
            <a:avLst/>
          </a:prstGeom>
          <a:noFill/>
        </p:spPr>
        <p:txBody>
          <a:bodyPr wrap="square" lIns="65306" tIns="32653" rIns="65306" bIns="32653" rtlCol="0">
            <a:spAutoFit/>
          </a:bodyPr>
          <a:lstStyle/>
          <a:p>
            <a:r>
              <a:rPr lang="ja-JP" altLang="en-US" sz="1700" dirty="0"/>
              <a:t>地域住民と一緒に</a:t>
            </a:r>
          </a:p>
        </p:txBody>
      </p:sp>
      <p:sp>
        <p:nvSpPr>
          <p:cNvPr id="36" name="テキスト ボックス 35"/>
          <p:cNvSpPr txBox="1"/>
          <p:nvPr/>
        </p:nvSpPr>
        <p:spPr>
          <a:xfrm>
            <a:off x="2470992" y="4688036"/>
            <a:ext cx="2194314" cy="329761"/>
          </a:xfrm>
          <a:prstGeom prst="rect">
            <a:avLst/>
          </a:prstGeom>
          <a:noFill/>
        </p:spPr>
        <p:txBody>
          <a:bodyPr wrap="square" lIns="65306" tIns="32653" rIns="65306" bIns="32653" rtlCol="0">
            <a:spAutoFit/>
          </a:bodyPr>
          <a:lstStyle/>
          <a:p>
            <a:r>
              <a:rPr lang="ja-JP" altLang="en-US" sz="1700" dirty="0"/>
              <a:t>隣接工区と一緒に</a:t>
            </a:r>
          </a:p>
        </p:txBody>
      </p:sp>
      <p:pic>
        <p:nvPicPr>
          <p:cNvPr id="21" name="図 20" descr="20141127_133755.jpg"/>
          <p:cNvPicPr>
            <a:picLocks noChangeAspect="1"/>
          </p:cNvPicPr>
          <p:nvPr/>
        </p:nvPicPr>
        <p:blipFill>
          <a:blip r:embed="rId10" cstate="print"/>
          <a:stretch>
            <a:fillRect/>
          </a:stretch>
        </p:blipFill>
        <p:spPr>
          <a:xfrm>
            <a:off x="5918925" y="800434"/>
            <a:ext cx="2914566" cy="1943044"/>
          </a:xfrm>
          <a:prstGeom prst="rect">
            <a:avLst/>
          </a:prstGeom>
        </p:spPr>
      </p:pic>
      <p:sp>
        <p:nvSpPr>
          <p:cNvPr id="26" name="テキスト ボックス 25"/>
          <p:cNvSpPr txBox="1"/>
          <p:nvPr/>
        </p:nvSpPr>
        <p:spPr>
          <a:xfrm>
            <a:off x="6215645" y="2377588"/>
            <a:ext cx="2622939" cy="329761"/>
          </a:xfrm>
          <a:prstGeom prst="rect">
            <a:avLst/>
          </a:prstGeom>
          <a:noFill/>
        </p:spPr>
        <p:txBody>
          <a:bodyPr wrap="square" lIns="65306" tIns="32653" rIns="65306" bIns="32653" rtlCol="0">
            <a:spAutoFit/>
          </a:bodyPr>
          <a:lstStyle/>
          <a:p>
            <a:r>
              <a:rPr lang="ja-JP" altLang="en-US" sz="1700" dirty="0"/>
              <a:t>育樹会</a:t>
            </a:r>
          </a:p>
        </p:txBody>
      </p:sp>
      <p:pic>
        <p:nvPicPr>
          <p:cNvPr id="1027" name="Picture 3"/>
          <p:cNvPicPr>
            <a:picLocks noChangeAspect="1" noChangeArrowheads="1"/>
          </p:cNvPicPr>
          <p:nvPr/>
        </p:nvPicPr>
        <p:blipFill>
          <a:blip r:embed="rId11" cstate="print"/>
          <a:srcRect l="27954" t="17455" r="29408" b="2840"/>
          <a:stretch>
            <a:fillRect/>
          </a:stretch>
        </p:blipFill>
        <p:spPr bwMode="auto">
          <a:xfrm>
            <a:off x="4675669" y="807971"/>
            <a:ext cx="1340963" cy="1900966"/>
          </a:xfrm>
          <a:prstGeom prst="rect">
            <a:avLst/>
          </a:prstGeom>
          <a:noFill/>
          <a:ln w="9525">
            <a:noFill/>
            <a:miter lim="800000"/>
            <a:headEnd/>
            <a:tailEnd/>
          </a:ln>
        </p:spPr>
      </p:pic>
      <p:pic>
        <p:nvPicPr>
          <p:cNvPr id="1028" name="Picture 4"/>
          <p:cNvPicPr>
            <a:picLocks noChangeAspect="1" noChangeArrowheads="1"/>
          </p:cNvPicPr>
          <p:nvPr/>
        </p:nvPicPr>
        <p:blipFill>
          <a:blip r:embed="rId12" cstate="print"/>
          <a:srcRect l="28197" t="17455" r="29650" b="3479"/>
          <a:stretch>
            <a:fillRect/>
          </a:stretch>
        </p:blipFill>
        <p:spPr bwMode="auto">
          <a:xfrm>
            <a:off x="4675334" y="2710890"/>
            <a:ext cx="1342146" cy="1909087"/>
          </a:xfrm>
          <a:prstGeom prst="rect">
            <a:avLst/>
          </a:prstGeom>
          <a:noFill/>
          <a:ln w="9525">
            <a:noFill/>
            <a:miter lim="800000"/>
            <a:headEnd/>
            <a:tailEnd/>
          </a:ln>
        </p:spPr>
      </p:pic>
      <p:pic>
        <p:nvPicPr>
          <p:cNvPr id="29" name="図 28" descr="141128-085722Resize1600×1200.JPG"/>
          <p:cNvPicPr>
            <a:picLocks noChangeAspect="1"/>
          </p:cNvPicPr>
          <p:nvPr/>
        </p:nvPicPr>
        <p:blipFill>
          <a:blip r:embed="rId13" cstate="print"/>
          <a:stretch>
            <a:fillRect/>
          </a:stretch>
        </p:blipFill>
        <p:spPr>
          <a:xfrm>
            <a:off x="6018669" y="2716414"/>
            <a:ext cx="2814821" cy="2111116"/>
          </a:xfrm>
          <a:prstGeom prst="rect">
            <a:avLst/>
          </a:prstGeom>
        </p:spPr>
      </p:pic>
      <p:sp>
        <p:nvSpPr>
          <p:cNvPr id="33" name="テキスト ボックス 32"/>
          <p:cNvSpPr txBox="1"/>
          <p:nvPr/>
        </p:nvSpPr>
        <p:spPr>
          <a:xfrm>
            <a:off x="6158625" y="4248385"/>
            <a:ext cx="2622939" cy="329761"/>
          </a:xfrm>
          <a:prstGeom prst="rect">
            <a:avLst/>
          </a:prstGeom>
          <a:noFill/>
        </p:spPr>
        <p:txBody>
          <a:bodyPr wrap="square" lIns="65306" tIns="32653" rIns="65306" bIns="32653" rtlCol="0">
            <a:spAutoFit/>
          </a:bodyPr>
          <a:lstStyle/>
          <a:p>
            <a:r>
              <a:rPr lang="ja-JP" altLang="en-US" sz="1700" dirty="0"/>
              <a:t>木育教室（門別小学校）</a:t>
            </a:r>
          </a:p>
        </p:txBody>
      </p:sp>
      <p:sp>
        <p:nvSpPr>
          <p:cNvPr id="37" name="テキスト ボックス 36"/>
          <p:cNvSpPr txBox="1"/>
          <p:nvPr/>
        </p:nvSpPr>
        <p:spPr>
          <a:xfrm>
            <a:off x="4654939" y="6550793"/>
            <a:ext cx="4489061" cy="281387"/>
          </a:xfrm>
          <a:prstGeom prst="rect">
            <a:avLst/>
          </a:prstGeom>
          <a:noFill/>
        </p:spPr>
        <p:txBody>
          <a:bodyPr wrap="square" lIns="65306" tIns="32653" rIns="65306" bIns="32653" rtlCol="0">
            <a:spAutoFit/>
          </a:bodyPr>
          <a:lstStyle/>
          <a:p>
            <a:r>
              <a:rPr lang="ja-JP" altLang="en-US" sz="1400" dirty="0"/>
              <a:t>どんぐりかい</a:t>
            </a:r>
            <a:r>
              <a:rPr lang="ja-JP" altLang="en-US" sz="1400" dirty="0" err="1"/>
              <a:t>ぎ</a:t>
            </a:r>
            <a:r>
              <a:rPr lang="ja-JP" altLang="en-US" sz="1400" dirty="0"/>
              <a:t>イベント参加</a:t>
            </a:r>
          </a:p>
        </p:txBody>
      </p:sp>
      <p:pic>
        <p:nvPicPr>
          <p:cNvPr id="2" name="Picture 2"/>
          <p:cNvPicPr>
            <a:picLocks noChangeAspect="1" noChangeArrowheads="1"/>
          </p:cNvPicPr>
          <p:nvPr/>
        </p:nvPicPr>
        <p:blipFill>
          <a:blip r:embed="rId14" cstate="print"/>
          <a:srcRect/>
          <a:stretch>
            <a:fillRect/>
          </a:stretch>
        </p:blipFill>
        <p:spPr bwMode="auto">
          <a:xfrm>
            <a:off x="4679073" y="4613766"/>
            <a:ext cx="1338407" cy="1930426"/>
          </a:xfrm>
          <a:prstGeom prst="rect">
            <a:avLst/>
          </a:prstGeom>
          <a:noFill/>
          <a:ln w="9525">
            <a:noFill/>
            <a:miter lim="800000"/>
            <a:headEnd/>
            <a:tailEnd/>
          </a:ln>
        </p:spPr>
      </p:pic>
      <p:pic>
        <p:nvPicPr>
          <p:cNvPr id="39" name="図 38" descr="P5316980.JPG"/>
          <p:cNvPicPr>
            <a:picLocks noChangeAspect="1"/>
          </p:cNvPicPr>
          <p:nvPr/>
        </p:nvPicPr>
        <p:blipFill>
          <a:blip r:embed="rId15" cstate="print"/>
          <a:srcRect t="9722"/>
          <a:stretch>
            <a:fillRect/>
          </a:stretch>
        </p:blipFill>
        <p:spPr>
          <a:xfrm>
            <a:off x="6006773" y="4625537"/>
            <a:ext cx="2826716" cy="1913922"/>
          </a:xfrm>
          <a:prstGeom prst="rect">
            <a:avLst/>
          </a:prstGeom>
        </p:spPr>
      </p:pic>
      <p:sp>
        <p:nvSpPr>
          <p:cNvPr id="40" name="テキスト ボックス 39"/>
          <p:cNvSpPr txBox="1"/>
          <p:nvPr/>
        </p:nvSpPr>
        <p:spPr>
          <a:xfrm>
            <a:off x="6160409" y="6166770"/>
            <a:ext cx="2622939" cy="329761"/>
          </a:xfrm>
          <a:prstGeom prst="rect">
            <a:avLst/>
          </a:prstGeom>
          <a:noFill/>
        </p:spPr>
        <p:txBody>
          <a:bodyPr wrap="square" lIns="65306" tIns="32653" rIns="65306" bIns="32653" rtlCol="0">
            <a:spAutoFit/>
          </a:bodyPr>
          <a:lstStyle/>
          <a:p>
            <a:r>
              <a:rPr lang="ja-JP" altLang="en-US" sz="1700" dirty="0"/>
              <a:t>コラボイベント</a:t>
            </a: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143000"/>
          </a:xfrm>
        </p:spPr>
        <p:txBody>
          <a:bodyPr>
            <a:noAutofit/>
          </a:bodyPr>
          <a:lstStyle/>
          <a:p>
            <a:r>
              <a:rPr lang="ja-JP" altLang="en-US" sz="3200" dirty="0">
                <a:latin typeface="HGP創英角ｺﾞｼｯｸUB" panose="020B0900000000000000" pitchFamily="50" charset="-128"/>
                <a:ea typeface="HGP創英角ｺﾞｼｯｸUB" panose="020B0900000000000000" pitchFamily="50" charset="-128"/>
              </a:rPr>
              <a:t>なぜ、中山課長は写真にこだわるのか？</a:t>
            </a:r>
            <a:endParaRPr kumimoji="1" lang="ja-JP" altLang="en-US" sz="3200" b="0" dirty="0">
              <a:effectLst/>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81</a:t>
            </a:fld>
            <a:endParaRPr kumimoji="1" lang="ja-JP" altLang="en-US" sz="2400" dirty="0"/>
          </a:p>
        </p:txBody>
      </p:sp>
      <p:sp>
        <p:nvSpPr>
          <p:cNvPr id="31" name="テキスト ボックス 30"/>
          <p:cNvSpPr txBox="1"/>
          <p:nvPr/>
        </p:nvSpPr>
        <p:spPr>
          <a:xfrm>
            <a:off x="5724128" y="1268760"/>
            <a:ext cx="3419872" cy="338554"/>
          </a:xfrm>
          <a:prstGeom prst="rect">
            <a:avLst/>
          </a:prstGeom>
          <a:noFill/>
        </p:spPr>
        <p:txBody>
          <a:bodyPr wrap="square" rtlCol="0">
            <a:spAutoFit/>
          </a:bodyPr>
          <a:lstStyle/>
          <a:p>
            <a:r>
              <a:rPr kumimoji="1" lang="ja-JP" altLang="en-US" sz="1600" dirty="0"/>
              <a:t>単に、カメラマニアだから？？？</a:t>
            </a:r>
          </a:p>
        </p:txBody>
      </p:sp>
    </p:spTree>
    <p:extLst>
      <p:ext uri="{BB962C8B-B14F-4D97-AF65-F5344CB8AC3E}">
        <p14:creationId xmlns:p14="http://schemas.microsoft.com/office/powerpoint/2010/main" val="415114683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412776"/>
          </a:xfrm>
        </p:spPr>
        <p:txBody>
          <a:bodyPr>
            <a:noAutofit/>
          </a:bodyPr>
          <a:lstStyle/>
          <a:p>
            <a:r>
              <a:rPr lang="ja-JP" altLang="en-US" sz="3200" dirty="0">
                <a:latin typeface="HGP創英角ｺﾞｼｯｸUB" panose="020B0900000000000000" pitchFamily="50" charset="-128"/>
                <a:ea typeface="HGP創英角ｺﾞｼｯｸUB" panose="020B0900000000000000" pitchFamily="50" charset="-128"/>
              </a:rPr>
              <a:t>工事成績採点表から</a:t>
            </a:r>
            <a:br>
              <a:rPr lang="en-US" altLang="ja-JP" sz="3200" dirty="0">
                <a:latin typeface="HGP創英角ｺﾞｼｯｸUB" panose="020B0900000000000000" pitchFamily="50" charset="-128"/>
                <a:ea typeface="HGP創英角ｺﾞｼｯｸUB" panose="020B0900000000000000" pitchFamily="50" charset="-128"/>
              </a:rPr>
            </a:br>
            <a:r>
              <a:rPr lang="ja-JP" altLang="en-US" sz="3200" dirty="0">
                <a:latin typeface="HGP創英角ｺﾞｼｯｸUB" panose="020B0900000000000000" pitchFamily="50" charset="-128"/>
                <a:ea typeface="HGP創英角ｺﾞｼｯｸUB" panose="020B0900000000000000" pitchFamily="50" charset="-128"/>
              </a:rPr>
              <a:t>例として主任監督員の施工管理の評価項目</a:t>
            </a:r>
            <a:endParaRPr kumimoji="1" lang="ja-JP" altLang="en-US" sz="3200" b="0" dirty="0">
              <a:effectLst/>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82</a:t>
            </a:fld>
            <a:endParaRPr kumimoji="1" lang="ja-JP" altLang="en-US" sz="2400" dirty="0"/>
          </a:p>
        </p:txBody>
      </p:sp>
      <p:sp>
        <p:nvSpPr>
          <p:cNvPr id="31" name="テキスト ボックス 30"/>
          <p:cNvSpPr txBox="1"/>
          <p:nvPr/>
        </p:nvSpPr>
        <p:spPr>
          <a:xfrm>
            <a:off x="503040" y="1340768"/>
            <a:ext cx="8640960" cy="4001095"/>
          </a:xfrm>
          <a:prstGeom prst="rect">
            <a:avLst/>
          </a:prstGeom>
          <a:noFill/>
        </p:spPr>
        <p:txBody>
          <a:bodyPr wrap="square" rtlCol="0">
            <a:spAutoFit/>
          </a:bodyPr>
          <a:lstStyle/>
          <a:p>
            <a:r>
              <a:rPr lang="ja-JP" altLang="en-US" sz="2000" dirty="0"/>
              <a:t>□「施工プロセス」のチェックリストのうち、施工管理について指示事項が無い。 </a:t>
            </a:r>
          </a:p>
          <a:p>
            <a:r>
              <a:rPr lang="ja-JP" altLang="en-US" sz="2000" dirty="0"/>
              <a:t>□施工計画書が、設計図書及び現場条件を反映したものとなっている。 </a:t>
            </a:r>
          </a:p>
          <a:p>
            <a:r>
              <a:rPr lang="ja-JP" altLang="en-US" sz="2000" dirty="0"/>
              <a:t>□現場条件の変化に対して、適切に対応している。 </a:t>
            </a:r>
          </a:p>
          <a:p>
            <a:r>
              <a:rPr lang="ja-JP" altLang="en-US" sz="2000" dirty="0"/>
              <a:t>□工事材料の品質に影響が無いよう保管している。 </a:t>
            </a:r>
          </a:p>
          <a:p>
            <a:r>
              <a:rPr lang="ja-JP" altLang="en-US" sz="2000" dirty="0"/>
              <a:t>□日常の出来形管理を、設計図書及び施工計画書に基づき適時及び的確に行っている。 </a:t>
            </a:r>
          </a:p>
          <a:p>
            <a:r>
              <a:rPr lang="ja-JP" altLang="en-US" sz="2000" dirty="0"/>
              <a:t>□日常の品質管理を、設計図書及び施工計画書に基づき適時及び的確に行っている。 </a:t>
            </a:r>
          </a:p>
          <a:p>
            <a:r>
              <a:rPr lang="ja-JP" altLang="en-US" sz="2000" dirty="0"/>
              <a:t>□現場内の整理整頓を日常的に行っている。 </a:t>
            </a:r>
          </a:p>
          <a:p>
            <a:r>
              <a:rPr lang="ja-JP" altLang="en-US" sz="2000" dirty="0"/>
              <a:t>□指定材料の品質証明書及び写真等を整理している。 </a:t>
            </a:r>
          </a:p>
          <a:p>
            <a:r>
              <a:rPr lang="ja-JP" altLang="en-US" sz="2000" dirty="0"/>
              <a:t>□工事打合せ簿を、不足無く整理している。 </a:t>
            </a:r>
          </a:p>
          <a:p>
            <a:r>
              <a:rPr lang="ja-JP" altLang="en-US" sz="1400" dirty="0"/>
              <a:t>　</a:t>
            </a:r>
            <a:endParaRPr kumimoji="1" lang="ja-JP" altLang="en-US" sz="1600" dirty="0"/>
          </a:p>
        </p:txBody>
      </p:sp>
      <p:sp>
        <p:nvSpPr>
          <p:cNvPr id="5" name="テキスト ボックス 4"/>
          <p:cNvSpPr txBox="1"/>
          <p:nvPr/>
        </p:nvSpPr>
        <p:spPr>
          <a:xfrm>
            <a:off x="503040" y="5805264"/>
            <a:ext cx="8640960" cy="400110"/>
          </a:xfrm>
          <a:prstGeom prst="rect">
            <a:avLst/>
          </a:prstGeom>
          <a:noFill/>
        </p:spPr>
        <p:txBody>
          <a:bodyPr wrap="square" rtlCol="0">
            <a:spAutoFit/>
          </a:bodyPr>
          <a:lstStyle/>
          <a:p>
            <a:pPr algn="r"/>
            <a:r>
              <a:rPr lang="ja-JP" altLang="en-US" sz="2000" dirty="0">
                <a:latin typeface="HGP創英角ｺﾞｼｯｸUB" panose="020B0900000000000000" pitchFamily="50" charset="-128"/>
                <a:ea typeface="HGP創英角ｺﾞｼｯｸUB" panose="020B0900000000000000" pitchFamily="50" charset="-128"/>
              </a:rPr>
              <a:t>　</a:t>
            </a:r>
            <a:r>
              <a:rPr lang="ja-JP" altLang="en-US" sz="2000" dirty="0">
                <a:solidFill>
                  <a:srgbClr val="FFC000"/>
                </a:solidFill>
                <a:latin typeface="HGP創英角ｺﾞｼｯｸUB" panose="020B0900000000000000" pitchFamily="50" charset="-128"/>
                <a:ea typeface="HGP創英角ｺﾞｼｯｸUB" panose="020B0900000000000000" pitchFamily="50" charset="-128"/>
              </a:rPr>
              <a:t>客観的では無い＝主任監督員の個人的主観（気分）</a:t>
            </a:r>
            <a:r>
              <a:rPr lang="ja-JP" altLang="en-US" sz="1200" dirty="0"/>
              <a:t>　</a:t>
            </a:r>
            <a:endParaRPr kumimoji="1" lang="ja-JP" altLang="en-US" sz="1400" dirty="0"/>
          </a:p>
        </p:txBody>
      </p:sp>
      <p:sp>
        <p:nvSpPr>
          <p:cNvPr id="7" name="テキスト ボックス 6"/>
          <p:cNvSpPr txBox="1"/>
          <p:nvPr/>
        </p:nvSpPr>
        <p:spPr>
          <a:xfrm>
            <a:off x="503040" y="5373216"/>
            <a:ext cx="8640960" cy="400110"/>
          </a:xfrm>
          <a:prstGeom prst="rect">
            <a:avLst/>
          </a:prstGeom>
          <a:noFill/>
        </p:spPr>
        <p:txBody>
          <a:bodyPr wrap="square" rtlCol="0">
            <a:spAutoFit/>
          </a:bodyPr>
          <a:lstStyle/>
          <a:p>
            <a:pPr algn="r"/>
            <a:r>
              <a:rPr lang="ja-JP" altLang="en-US" sz="2000" dirty="0">
                <a:solidFill>
                  <a:srgbClr val="FFC000"/>
                </a:solidFill>
                <a:latin typeface="HGP創英角ｺﾞｼｯｸUB" panose="020B0900000000000000" pitchFamily="50" charset="-128"/>
                <a:ea typeface="HGP創英角ｺﾞｼｯｸUB" panose="020B0900000000000000" pitchFamily="50" charset="-128"/>
              </a:rPr>
              <a:t>０か１か！＝中間点が無い</a:t>
            </a:r>
            <a:r>
              <a:rPr lang="ja-JP" altLang="en-US" sz="1200" dirty="0"/>
              <a:t>　</a:t>
            </a:r>
            <a:endParaRPr kumimoji="1" lang="ja-JP" altLang="en-US" sz="1400" dirty="0"/>
          </a:p>
        </p:txBody>
      </p:sp>
    </p:spTree>
    <p:extLst>
      <p:ext uri="{BB962C8B-B14F-4D97-AF65-F5344CB8AC3E}">
        <p14:creationId xmlns:p14="http://schemas.microsoft.com/office/powerpoint/2010/main" val="4151146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1+#ppt_w/2"/>
                                          </p:val>
                                        </p:tav>
                                        <p:tav tm="100000">
                                          <p:val>
                                            <p:strVal val="#ppt_x"/>
                                          </p:val>
                                        </p:tav>
                                      </p:tavLst>
                                    </p:anim>
                                    <p:anim calcmode="lin" valueType="num">
                                      <p:cBhvr additive="base">
                                        <p:cTn id="8" dur="20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2"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000" fill="hold"/>
                                        <p:tgtEl>
                                          <p:spTgt spid="5"/>
                                        </p:tgtEl>
                                        <p:attrNameLst>
                                          <p:attrName>ppt_x</p:attrName>
                                        </p:attrNameLst>
                                      </p:cBhvr>
                                      <p:tavLst>
                                        <p:tav tm="0">
                                          <p:val>
                                            <p:strVal val="1+#ppt_w/2"/>
                                          </p:val>
                                        </p:tav>
                                        <p:tav tm="100000">
                                          <p:val>
                                            <p:strVal val="#ppt_x"/>
                                          </p:val>
                                        </p:tav>
                                      </p:tavLst>
                                    </p:anim>
                                    <p:anim calcmode="lin" valueType="num">
                                      <p:cBhvr additive="base">
                                        <p:cTn id="14" dur="2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8229600" cy="1412776"/>
          </a:xfrm>
        </p:spPr>
        <p:txBody>
          <a:bodyPr>
            <a:noAutofit/>
          </a:bodyPr>
          <a:lstStyle/>
          <a:p>
            <a:r>
              <a:rPr lang="ja-JP" altLang="en-US" sz="3200" dirty="0"/>
              <a:t>皆さんが言うところの「社会貢献」は、</a:t>
            </a:r>
            <a:br>
              <a:rPr lang="en-US" altLang="ja-JP" sz="3200" dirty="0"/>
            </a:br>
            <a:r>
              <a:rPr lang="ja-JP" altLang="en-US" sz="3200" dirty="0"/>
              <a:t>直接的に工事加点を狙うためだけに</a:t>
            </a:r>
            <a:br>
              <a:rPr lang="en-US" altLang="ja-JP" sz="3200" dirty="0"/>
            </a:br>
            <a:r>
              <a:rPr lang="ja-JP" altLang="en-US" sz="3200" dirty="0"/>
              <a:t>一生懸命やってるの？</a:t>
            </a:r>
            <a:endParaRPr kumimoji="1" lang="ja-JP" altLang="en-US" sz="3200" b="0" dirty="0">
              <a:effectLst/>
              <a:latin typeface="HGP創英角ｺﾞｼｯｸUB" panose="020B0900000000000000" pitchFamily="50" charset="-128"/>
              <a:ea typeface="HGP創英角ｺﾞｼｯｸUB" panose="020B0900000000000000" pitchFamily="50" charset="-128"/>
            </a:endParaRP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83</a:t>
            </a:fld>
            <a:endParaRPr kumimoji="1" lang="ja-JP" altLang="en-US" sz="2400" dirty="0"/>
          </a:p>
        </p:txBody>
      </p:sp>
      <p:sp>
        <p:nvSpPr>
          <p:cNvPr id="31" name="テキスト ボックス 30"/>
          <p:cNvSpPr txBox="1"/>
          <p:nvPr/>
        </p:nvSpPr>
        <p:spPr>
          <a:xfrm>
            <a:off x="251520" y="1988840"/>
            <a:ext cx="8640960" cy="707886"/>
          </a:xfrm>
          <a:prstGeom prst="rect">
            <a:avLst/>
          </a:prstGeom>
          <a:noFill/>
        </p:spPr>
        <p:txBody>
          <a:bodyPr wrap="square" rtlCol="0">
            <a:spAutoFit/>
          </a:bodyPr>
          <a:lstStyle/>
          <a:p>
            <a:r>
              <a:rPr kumimoji="1" lang="ja-JP" altLang="en-US" sz="2000" dirty="0"/>
              <a:t>答えは、このパワポが終わった後で</a:t>
            </a:r>
            <a:endParaRPr kumimoji="1" lang="en-US" altLang="ja-JP" sz="2000" dirty="0"/>
          </a:p>
          <a:p>
            <a:r>
              <a:rPr kumimoji="1" lang="ja-JP" altLang="en-US" sz="2000" dirty="0"/>
              <a:t>もう一度聞きます。</a:t>
            </a:r>
          </a:p>
        </p:txBody>
      </p:sp>
    </p:spTree>
    <p:extLst>
      <p:ext uri="{BB962C8B-B14F-4D97-AF65-F5344CB8AC3E}">
        <p14:creationId xmlns:p14="http://schemas.microsoft.com/office/powerpoint/2010/main" val="4151146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nakayama-m22ab\Desktop\2..jpg"/>
          <p:cNvPicPr>
            <a:picLocks noChangeAspect="1" noChangeArrowheads="1"/>
          </p:cNvPicPr>
          <p:nvPr/>
        </p:nvPicPr>
        <p:blipFill>
          <a:blip r:embed="rId3" cstate="print"/>
          <a:srcRect/>
          <a:stretch>
            <a:fillRect/>
          </a:stretch>
        </p:blipFill>
        <p:spPr bwMode="auto">
          <a:xfrm>
            <a:off x="0" y="1412776"/>
            <a:ext cx="7212918" cy="5445223"/>
          </a:xfrm>
          <a:prstGeom prst="rect">
            <a:avLst/>
          </a:prstGeom>
          <a:noFill/>
        </p:spPr>
      </p:pic>
      <p:sp>
        <p:nvSpPr>
          <p:cNvPr id="2" name="タイトル 1"/>
          <p:cNvSpPr>
            <a:spLocks noGrp="1"/>
          </p:cNvSpPr>
          <p:nvPr>
            <p:ph type="title"/>
          </p:nvPr>
        </p:nvSpPr>
        <p:spPr>
          <a:xfrm>
            <a:off x="0" y="0"/>
            <a:ext cx="8229600" cy="1143000"/>
          </a:xfrm>
        </p:spPr>
        <p:txBody>
          <a:bodyPr>
            <a:noAutofit/>
          </a:bodyPr>
          <a:lstStyle/>
          <a:p>
            <a:r>
              <a:rPr kumimoji="1" lang="ja-JP" altLang="en-US" sz="3200" b="0" dirty="0">
                <a:effectLst/>
                <a:latin typeface="メイリオ" panose="020B0604030504040204" pitchFamily="50" charset="-128"/>
                <a:ea typeface="メイリオ" panose="020B0604030504040204" pitchFamily="50" charset="-128"/>
              </a:rPr>
              <a:t>土木屋さんの勘違い～全景写真にしたがる～</a:t>
            </a:r>
          </a:p>
        </p:txBody>
      </p:sp>
      <p:sp>
        <p:nvSpPr>
          <p:cNvPr id="6" name="テキスト ボックス 5"/>
          <p:cNvSpPr txBox="1"/>
          <p:nvPr/>
        </p:nvSpPr>
        <p:spPr>
          <a:xfrm>
            <a:off x="8244408" y="6165304"/>
            <a:ext cx="899592" cy="461665"/>
          </a:xfrm>
          <a:prstGeom prst="rect">
            <a:avLst/>
          </a:prstGeom>
          <a:noFill/>
        </p:spPr>
        <p:txBody>
          <a:bodyPr wrap="square" rtlCol="0">
            <a:spAutoFit/>
          </a:bodyPr>
          <a:lstStyle/>
          <a:p>
            <a:pPr algn="ctr"/>
            <a:fld id="{BB3D8DCC-F1EB-46BE-8397-1DD9634A9F1D}" type="slidenum">
              <a:rPr kumimoji="1" lang="ja-JP" altLang="en-US" sz="2400" smtClean="0"/>
              <a:pPr algn="ctr"/>
              <a:t>9</a:t>
            </a:fld>
            <a:endParaRPr kumimoji="1" lang="ja-JP" altLang="en-US" sz="2400" dirty="0"/>
          </a:p>
        </p:txBody>
      </p:sp>
      <p:sp>
        <p:nvSpPr>
          <p:cNvPr id="31" name="テキスト ボックス 30"/>
          <p:cNvSpPr txBox="1"/>
          <p:nvPr/>
        </p:nvSpPr>
        <p:spPr>
          <a:xfrm>
            <a:off x="0" y="980728"/>
            <a:ext cx="7272808" cy="276999"/>
          </a:xfrm>
          <a:prstGeom prst="rect">
            <a:avLst/>
          </a:prstGeom>
          <a:noFill/>
        </p:spPr>
        <p:txBody>
          <a:bodyPr wrap="square" rtlCol="0">
            <a:spAutoFit/>
          </a:bodyPr>
          <a:lstStyle/>
          <a:p>
            <a:r>
              <a:rPr lang="ja-JP" altLang="en-US" sz="1200" dirty="0">
                <a:latin typeface="メイリオ" panose="020B0604030504040204" pitchFamily="50" charset="-128"/>
                <a:ea typeface="メイリオ" panose="020B0604030504040204" pitchFamily="50" charset="-128"/>
              </a:rPr>
              <a:t>▼ベースページ</a:t>
            </a:r>
            <a:r>
              <a:rPr lang="en-US" altLang="ja-JP" sz="1200" dirty="0" err="1">
                <a:latin typeface="メイリオ" panose="020B0604030504040204" pitchFamily="50" charset="-128"/>
                <a:ea typeface="メイリオ" panose="020B0604030504040204" pitchFamily="50" charset="-128"/>
              </a:rPr>
              <a:t>tomado</a:t>
            </a:r>
            <a:r>
              <a:rPr lang="ja-JP" altLang="en-US" sz="1200" dirty="0">
                <a:latin typeface="メイリオ" panose="020B0604030504040204" pitchFamily="50" charset="-128"/>
                <a:ea typeface="メイリオ" panose="020B0604030504040204" pitchFamily="50" charset="-128"/>
              </a:rPr>
              <a:t>ポータルサイト</a:t>
            </a:r>
            <a:r>
              <a:rPr lang="en-US" altLang="ja-JP" sz="1200" dirty="0">
                <a:latin typeface="メイリオ" panose="020B0604030504040204" pitchFamily="50" charset="-128"/>
                <a:ea typeface="メイリオ" panose="020B0604030504040204" pitchFamily="50" charset="-128"/>
              </a:rPr>
              <a:t>BLOG</a:t>
            </a:r>
            <a:r>
              <a:rPr lang="ja-JP" altLang="en-US" sz="1200" dirty="0">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2014/09/18</a:t>
            </a:r>
            <a:r>
              <a:rPr lang="ja-JP" altLang="en-US" sz="1200" dirty="0">
                <a:latin typeface="メイリオ" panose="020B0604030504040204" pitchFamily="50" charset="-128"/>
                <a:ea typeface="メイリオ" panose="020B0604030504040204" pitchFamily="50" charset="-128"/>
              </a:rPr>
              <a:t>より</a:t>
            </a:r>
            <a:endParaRPr kumimoji="1" lang="ja-JP" altLang="en-US" sz="1400" dirty="0">
              <a:latin typeface="メイリオ" panose="020B0604030504040204" pitchFamily="50" charset="-128"/>
              <a:ea typeface="メイリオ" panose="020B0604030504040204" pitchFamily="50" charset="-128"/>
            </a:endParaRPr>
          </a:p>
        </p:txBody>
      </p:sp>
      <p:sp>
        <p:nvSpPr>
          <p:cNvPr id="16" name="テキスト ボックス 15"/>
          <p:cNvSpPr txBox="1"/>
          <p:nvPr/>
        </p:nvSpPr>
        <p:spPr>
          <a:xfrm>
            <a:off x="2195736" y="1628800"/>
            <a:ext cx="6948264" cy="707886"/>
          </a:xfrm>
          <a:prstGeom prst="rect">
            <a:avLst/>
          </a:prstGeom>
          <a:noFill/>
        </p:spPr>
        <p:txBody>
          <a:bodyPr wrap="square" rtlCol="0">
            <a:spAutoFit/>
          </a:bodyPr>
          <a:lstStyle/>
          <a:p>
            <a:r>
              <a:rPr lang="ja-JP" altLang="en-US" sz="2000" dirty="0">
                <a:solidFill>
                  <a:srgbClr val="FF5757"/>
                </a:solidFill>
                <a:latin typeface="メイリオ" panose="020B0604030504040204" pitchFamily="50" charset="-128"/>
                <a:ea typeface="メイリオ" panose="020B0604030504040204" pitchFamily="50" charset="-128"/>
              </a:rPr>
              <a:t>参加者全員を入れて</a:t>
            </a:r>
            <a:endParaRPr lang="en-US" altLang="ja-JP" sz="2000" dirty="0">
              <a:solidFill>
                <a:srgbClr val="FF5757"/>
              </a:solidFill>
              <a:latin typeface="メイリオ" panose="020B0604030504040204" pitchFamily="50" charset="-128"/>
              <a:ea typeface="メイリオ" panose="020B0604030504040204" pitchFamily="50" charset="-128"/>
            </a:endParaRPr>
          </a:p>
          <a:p>
            <a:r>
              <a:rPr lang="ja-JP" altLang="en-US" sz="2000" dirty="0">
                <a:solidFill>
                  <a:srgbClr val="FF5757"/>
                </a:solidFill>
                <a:latin typeface="メイリオ" panose="020B0604030504040204" pitchFamily="50" charset="-128"/>
                <a:ea typeface="メイリオ" panose="020B0604030504040204" pitchFamily="50" charset="-128"/>
              </a:rPr>
              <a:t>人数を証明しなくてもいいでしょ！</a:t>
            </a:r>
          </a:p>
        </p:txBody>
      </p:sp>
      <p:sp>
        <p:nvSpPr>
          <p:cNvPr id="3074" name="AutoShape 2" descr="画像"/>
          <p:cNvSpPr>
            <a:spLocks noChangeAspect="1" noChangeArrowheads="1"/>
          </p:cNvSpPr>
          <p:nvPr/>
        </p:nvSpPr>
        <p:spPr bwMode="auto">
          <a:xfrm>
            <a:off x="155575" y="-914400"/>
            <a:ext cx="1905000" cy="1905000"/>
          </a:xfrm>
          <a:prstGeom prst="rect">
            <a:avLst/>
          </a:prstGeom>
          <a:noFill/>
        </p:spPr>
        <p:txBody>
          <a:bodyPr vert="horz" wrap="square" lIns="91440" tIns="45720" rIns="91440" bIns="45720" numCol="1" anchor="t" anchorCtr="0" compatLnSpc="1">
            <a:prstTxWarp prst="textNoShape">
              <a:avLst/>
            </a:prstTxWarp>
          </a:bodyPr>
          <a:lstStyle/>
          <a:p>
            <a:endParaRPr lang="ja-JP" altLang="en-US"/>
          </a:p>
        </p:txBody>
      </p:sp>
      <p:sp>
        <p:nvSpPr>
          <p:cNvPr id="18" name="テキスト ボックス 17"/>
          <p:cNvSpPr txBox="1"/>
          <p:nvPr/>
        </p:nvSpPr>
        <p:spPr>
          <a:xfrm>
            <a:off x="0" y="1412776"/>
            <a:ext cx="1259632" cy="1200329"/>
          </a:xfrm>
          <a:prstGeom prst="rect">
            <a:avLst/>
          </a:prstGeom>
          <a:solidFill>
            <a:schemeClr val="tx1">
              <a:alpha val="40000"/>
            </a:schemeClr>
          </a:solidFill>
        </p:spPr>
        <p:txBody>
          <a:bodyPr wrap="square" rtlCol="0">
            <a:spAutoFit/>
          </a:bodyPr>
          <a:lstStyle/>
          <a:p>
            <a:pPr algn="ctr"/>
            <a:r>
              <a:rPr kumimoji="1" lang="en-US" altLang="ja-JP" sz="7200" b="1" dirty="0">
                <a:solidFill>
                  <a:srgbClr val="FF5757"/>
                </a:solidFill>
                <a:latin typeface="メイリオ" panose="020B0604030504040204" pitchFamily="50" charset="-128"/>
                <a:ea typeface="メイリオ" panose="020B0604030504040204" pitchFamily="50" charset="-128"/>
              </a:rPr>
              <a:t>×</a:t>
            </a:r>
            <a:endParaRPr kumimoji="1" lang="ja-JP" altLang="en-US" sz="7200" b="1" dirty="0">
              <a:solidFill>
                <a:srgbClr val="FF5757"/>
              </a:solidFill>
              <a:latin typeface="メイリオ" panose="020B0604030504040204" pitchFamily="50" charset="-128"/>
              <a:ea typeface="メイリオ" panose="020B0604030504040204" pitchFamily="50" charset="-128"/>
            </a:endParaRPr>
          </a:p>
        </p:txBody>
      </p:sp>
      <p:sp>
        <p:nvSpPr>
          <p:cNvPr id="14" name="テキスト ボックス 13"/>
          <p:cNvSpPr txBox="1"/>
          <p:nvPr/>
        </p:nvSpPr>
        <p:spPr>
          <a:xfrm>
            <a:off x="2195736" y="2780928"/>
            <a:ext cx="5184576" cy="1015663"/>
          </a:xfrm>
          <a:prstGeom prst="rect">
            <a:avLst/>
          </a:prstGeom>
          <a:noFill/>
        </p:spPr>
        <p:txBody>
          <a:bodyPr wrap="square" rtlCol="0">
            <a:spAutoFit/>
          </a:bodyPr>
          <a:lstStyle/>
          <a:p>
            <a:r>
              <a:rPr lang="ja-JP" altLang="en-US" sz="2000" dirty="0">
                <a:solidFill>
                  <a:srgbClr val="FF5757"/>
                </a:solidFill>
                <a:latin typeface="メイリオ" panose="020B0604030504040204" pitchFamily="50" charset="-128"/>
                <a:ea typeface="メイリオ" panose="020B0604030504040204" pitchFamily="50" charset="-128"/>
              </a:rPr>
              <a:t>アメリカ横断ウルトラクイズ並に工夫してるのに何も伝わってきません。非常に残念！</a:t>
            </a:r>
          </a:p>
        </p:txBody>
      </p:sp>
    </p:spTree>
  </p:cSld>
  <p:clrMapOvr>
    <a:masterClrMapping/>
  </p:clrMapOvr>
</p:sld>
</file>

<file path=ppt/theme/theme1.xml><?xml version="1.0" encoding="utf-8"?>
<a:theme xmlns:a="http://schemas.openxmlformats.org/drawingml/2006/main" name="テクノロジー">
  <a:themeElements>
    <a:clrScheme name="テクノロジー">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テクノロジー">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テクノロジー">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5609</TotalTime>
  <Words>12602</Words>
  <Application>Microsoft Office PowerPoint</Application>
  <PresentationFormat>画面に合わせる (4:3)</PresentationFormat>
  <Paragraphs>1628</Paragraphs>
  <Slides>83</Slides>
  <Notes>83</Notes>
  <HiddenSlides>7</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83</vt:i4>
      </vt:variant>
    </vt:vector>
  </HeadingPairs>
  <TitlesOfParts>
    <vt:vector size="95" baseType="lpstr">
      <vt:lpstr>HGP創英角ｺﾞｼｯｸUB</vt:lpstr>
      <vt:lpstr>HGS創英角ｺﾞｼｯｸUB</vt:lpstr>
      <vt:lpstr>HG創英角ｺﾞｼｯｸUB</vt:lpstr>
      <vt:lpstr>ＭＳ Ｐゴシック</vt:lpstr>
      <vt:lpstr>ＭＳ Ｐ明朝</vt:lpstr>
      <vt:lpstr>ＭＳ ゴシック</vt:lpstr>
      <vt:lpstr>メイリオ</vt:lpstr>
      <vt:lpstr>Arial</vt:lpstr>
      <vt:lpstr>Calibri</vt:lpstr>
      <vt:lpstr>Franklin Gothic Book</vt:lpstr>
      <vt:lpstr>Wingdings 2</vt:lpstr>
      <vt:lpstr>テクノロジー</vt:lpstr>
      <vt:lpstr>イベント写真の撮り方</vt:lpstr>
      <vt:lpstr>　内容</vt:lpstr>
      <vt:lpstr>イベント写真の範囲</vt:lpstr>
      <vt:lpstr>工事写真とイベント写真の大きな違い</vt:lpstr>
      <vt:lpstr>工事写真とイベント写真の大きな違い</vt:lpstr>
      <vt:lpstr>工事写真とイベント写真の大きな違い</vt:lpstr>
      <vt:lpstr>土木屋さんの勘違い</vt:lpstr>
      <vt:lpstr>土木屋さんの勘違い～黒板を入れたがる～</vt:lpstr>
      <vt:lpstr>土木屋さんの勘違い～全景写真にしたがる～</vt:lpstr>
      <vt:lpstr>土木屋さんの勘違い～整列させたがる～</vt:lpstr>
      <vt:lpstr>土木屋さんの勘違い～横断幕～</vt:lpstr>
      <vt:lpstr>土木屋さんの勘違い～横断幕～</vt:lpstr>
      <vt:lpstr>土木屋さんの勘違い～数打ちゃ当たる！～</vt:lpstr>
      <vt:lpstr>土木屋さん、これだけでもかなり違うはず！</vt:lpstr>
      <vt:lpstr>余白の取り方～全景にこだわらない～</vt:lpstr>
      <vt:lpstr>余白の取り方～全景にこだわらない～</vt:lpstr>
      <vt:lpstr>余白の取り方～全景にこだわらない～</vt:lpstr>
      <vt:lpstr>余白の取り方～全景にこだわらない～</vt:lpstr>
      <vt:lpstr>今日のテーマは、 “親子”と“土木技術者”と“トンネル”</vt:lpstr>
      <vt:lpstr>今日のテーマは、 “親子”と“土木技術者”と“トンネル”</vt:lpstr>
      <vt:lpstr>今日のテーマは、 “親子”と“土木技術者”と“トンネル”</vt:lpstr>
      <vt:lpstr>今日のテーマは、 “こども”と“土木技術者”と“トンネル”とすれば！</vt:lpstr>
      <vt:lpstr>今日のテーマは、 “こども”と“土木技術者”と“トンネル”とすれば！</vt:lpstr>
      <vt:lpstr>今日のテーマは、 “新一郎先生”と“こども”とすれば！</vt:lpstr>
      <vt:lpstr>忘れずに撮っておくこと！</vt:lpstr>
      <vt:lpstr>プレゼン資料を工夫してみる！</vt:lpstr>
      <vt:lpstr>単なるゴミ拾いも、こう見せると…</vt:lpstr>
      <vt:lpstr>単なるゴミ拾いも、こう見せると…</vt:lpstr>
      <vt:lpstr>単なるゴミ拾いも、こう見せると…</vt:lpstr>
      <vt:lpstr>「単なるゴミ拾い」 どちらが記事を書き易いでしょうか？</vt:lpstr>
      <vt:lpstr>１１　ＣＳＲ(企業の社会的責任)その１</vt:lpstr>
      <vt:lpstr>１１　ＣＳＲ(企業の社会的責任)その１</vt:lpstr>
      <vt:lpstr>講習会の写真の撮り方！</vt:lpstr>
      <vt:lpstr>講習会の写真の撮り方！</vt:lpstr>
      <vt:lpstr>講習会の写真の撮り方！</vt:lpstr>
      <vt:lpstr>講師のアップ写真は、かっこよく　 シンボリックなスライドで！！</vt:lpstr>
      <vt:lpstr>講習会の写真の撮り方！</vt:lpstr>
      <vt:lpstr>講習会の写真の撮り方！</vt:lpstr>
      <vt:lpstr>講習会の写真の撮り方！</vt:lpstr>
      <vt:lpstr>撮影タイミングは、ＭＣが作る。</vt:lpstr>
      <vt:lpstr>イベント撮影のベストタイミングは、ＭＣが作るもの。 カメラマンが奔走してタイミングを掴むものでは無い。</vt:lpstr>
      <vt:lpstr>Good！</vt:lpstr>
      <vt:lpstr>撮影タイミングはＭＣが作る。 会場の事前確認をすべし！</vt:lpstr>
      <vt:lpstr>撮影タイミングはＭＣが作る。 大道具、小道具を活用して雰囲気を出す！</vt:lpstr>
      <vt:lpstr>撮影タイミングはＭＣが作る。 こどもたちをコントロールする！</vt:lpstr>
      <vt:lpstr> 撮影タイミングはＭＣが作る。 視線を集めるテクニック！</vt:lpstr>
      <vt:lpstr>撮影タイミングはＭＣが作る。 シンクロのテクニック！</vt:lpstr>
      <vt:lpstr>撮影タイミングはＭＣが作る。 立ち位置を誘導！ </vt:lpstr>
      <vt:lpstr>撮影タイミングは、ＭＣが作る。 「図と地」のテクニック！ </vt:lpstr>
      <vt:lpstr>撮影タイミングは、ＭＣが作る。 集合写真の号令でポージングさせる！ </vt:lpstr>
      <vt:lpstr>撮影タイミングは、ＭＣが作る。 子供と同じ目線の高さに！ </vt:lpstr>
      <vt:lpstr>撮影タイミングは、ＭＣが作る。 プチＭＣシンクロのテクニック！ </vt:lpstr>
      <vt:lpstr>撮影タイミングは、ＭＣが作る。 カメラマンとの事前の打合せ！ </vt:lpstr>
      <vt:lpstr>撮影タイミングは、ＭＣが作る。 カメラマンとの事前の打合せ！ </vt:lpstr>
      <vt:lpstr>撮影タイミングは、ＭＣが作る。</vt:lpstr>
      <vt:lpstr>撮影タイミングは、ＭＣが作る。 がしかし、自然体には敵わない！ </vt:lpstr>
      <vt:lpstr>おまけ</vt:lpstr>
      <vt:lpstr>捨てることから始まる写真の選び方</vt:lpstr>
      <vt:lpstr>「啓蒙」という言葉は使えない！</vt:lpstr>
      <vt:lpstr>「啓蒙」という言葉は使えない！</vt:lpstr>
      <vt:lpstr>どんぐりかいぎイベントコストから読取る。</vt:lpstr>
      <vt:lpstr>どんぐりかいぎ実行委員会　イベントごとのコスト</vt:lpstr>
      <vt:lpstr>どんぐりかいぎ実行委員会　イベントごとのコスト</vt:lpstr>
      <vt:lpstr>北海道通信の記事数から読み取るＣＳＲ</vt:lpstr>
      <vt:lpstr>北海道通信社　月別社会貢献の記事数　2014/4～2015/11</vt:lpstr>
      <vt:lpstr>北海道通信社　月別社会貢献の記事数</vt:lpstr>
      <vt:lpstr>北海道通信社　月別社会貢献の記事数　振興局別　2014/4～2015/11</vt:lpstr>
      <vt:lpstr>北海道通信社　月別協働型社会貢献の記事数　振興局別　2014/4～2015/11</vt:lpstr>
      <vt:lpstr>北海道通信社　振興局ごとの建設業許可数と記事数　2014/4～2015/11</vt:lpstr>
      <vt:lpstr>北海道通信社　社会貢献の記事数と協働型の記事数　2014/4～2015/11</vt:lpstr>
      <vt:lpstr>著作権法第32条</vt:lpstr>
      <vt:lpstr>李下に冠を正さず</vt:lpstr>
      <vt:lpstr>地元とのお祭り写真</vt:lpstr>
      <vt:lpstr>瓜田に履を納れず、李下に冠を正さず</vt:lpstr>
      <vt:lpstr>余白の取り方</vt:lpstr>
      <vt:lpstr>余白の取り方</vt:lpstr>
      <vt:lpstr>《参考》使用した資料など</vt:lpstr>
      <vt:lpstr>■地域イベントに参加</vt:lpstr>
      <vt:lpstr>■地域貢献活動</vt:lpstr>
      <vt:lpstr>■地域広報・ボランティア活動</vt:lpstr>
      <vt:lpstr>なぜ、中山課長は写真にこだわるのか？</vt:lpstr>
      <vt:lpstr>工事成績採点表から 例として主任監督員の施工管理の評価項目</vt:lpstr>
      <vt:lpstr>皆さんが言うところの「社会貢献」は、 直接的に工事加点を狙うためだけに 一生懸命やってるの？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nakayama-m22ab</dc:creator>
  <cp:lastModifiedBy>user</cp:lastModifiedBy>
  <cp:revision>535</cp:revision>
  <dcterms:created xsi:type="dcterms:W3CDTF">2014-11-25T03:01:16Z</dcterms:created>
  <dcterms:modified xsi:type="dcterms:W3CDTF">2026-07-23T00:49:23Z</dcterms:modified>
</cp:coreProperties>
</file>