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7"/>
  </p:notesMasterIdLst>
  <p:sldIdLst>
    <p:sldId id="464" r:id="rId2"/>
    <p:sldId id="449" r:id="rId3"/>
    <p:sldId id="463" r:id="rId4"/>
    <p:sldId id="256" r:id="rId5"/>
    <p:sldId id="324" r:id="rId6"/>
    <p:sldId id="320" r:id="rId7"/>
    <p:sldId id="326" r:id="rId8"/>
    <p:sldId id="321" r:id="rId9"/>
    <p:sldId id="325" r:id="rId10"/>
    <p:sldId id="327" r:id="rId11"/>
    <p:sldId id="329" r:id="rId12"/>
    <p:sldId id="330" r:id="rId13"/>
    <p:sldId id="465" r:id="rId14"/>
    <p:sldId id="328" r:id="rId15"/>
    <p:sldId id="471" r:id="rId16"/>
    <p:sldId id="315" r:id="rId17"/>
    <p:sldId id="466" r:id="rId18"/>
    <p:sldId id="318" r:id="rId19"/>
    <p:sldId id="317" r:id="rId20"/>
    <p:sldId id="472" r:id="rId21"/>
    <p:sldId id="316" r:id="rId22"/>
    <p:sldId id="467" r:id="rId23"/>
    <p:sldId id="469" r:id="rId24"/>
    <p:sldId id="468" r:id="rId25"/>
    <p:sldId id="470" r:id="rId26"/>
  </p:sldIdLst>
  <p:sldSz cx="12192000" cy="6858000"/>
  <p:notesSz cx="6858000" cy="9144000"/>
  <p:embeddedFontLst>
    <p:embeddedFont>
      <p:font typeface="HGSｺﾞｼｯｸM" panose="020B0600000000000000" pitchFamily="50" charset="-128"/>
      <p:regular r:id="rId28"/>
    </p:embeddedFont>
    <p:embeddedFont>
      <p:font typeface="Libre Franklin" pitchFamily="2" charset="0"/>
      <p:regular r:id="rId29"/>
      <p:bold r:id="rId30"/>
      <p:italic r:id="rId31"/>
      <p:boldItalic r:id="rId32"/>
    </p:embeddedFont>
    <p:embeddedFont>
      <p:font typeface="Palatino Linotype" panose="02040502050505030304" pitchFamily="18" charset="0"/>
      <p:regular r:id="rId33"/>
      <p:bold r:id="rId34"/>
      <p:italic r:id="rId35"/>
      <p:boldItalic r:id="rId36"/>
    </p:embeddedFont>
    <p:embeddedFont>
      <p:font typeface="メイリオ" panose="020B0604030504040204" pitchFamily="50" charset="-128"/>
      <p:regular r:id="rId37"/>
      <p:bold r:id="rId38"/>
      <p:italic r:id="rId39"/>
      <p:boldItalic r:id="rId40"/>
    </p:embeddedFont>
    <p:embeddedFont>
      <p:font typeface="メイリオ" panose="020B0604030504040204" pitchFamily="50" charset="-128"/>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2" roundtripDataSignature="AMtx7mjsNr3zrC53gSnFf3jlRsINYydo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483" autoAdjust="0"/>
  </p:normalViewPr>
  <p:slideViewPr>
    <p:cSldViewPr snapToGrid="0">
      <p:cViewPr varScale="1">
        <p:scale>
          <a:sx n="69" d="100"/>
          <a:sy n="69" d="100"/>
        </p:scale>
        <p:origin x="86" y="9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84"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82"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20" Type="http://schemas.openxmlformats.org/officeDocument/2006/relationships/slide" Target="slides/slide19.xml"/><Relationship Id="rId8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ja-JP" altLang="en-US" dirty="0"/>
              <a:t>各選考基準の勝手なイメージ</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ja-JP" altLang="en-US"/>
        </a:p>
      </c:txPr>
    </c:title>
    <c:autoTitleDeleted val="0"/>
    <c:plotArea>
      <c:layout>
        <c:manualLayout>
          <c:layoutTarget val="inner"/>
          <c:xMode val="edge"/>
          <c:yMode val="edge"/>
          <c:x val="0.20650102472179185"/>
          <c:y val="0.17350683269649073"/>
          <c:w val="0.49715634741567694"/>
          <c:h val="0.73560953370758297"/>
        </c:manualLayout>
      </c:layout>
      <c:radarChart>
        <c:radarStyle val="marker"/>
        <c:varyColors val="0"/>
        <c:ser>
          <c:idx val="0"/>
          <c:order val="0"/>
          <c:tx>
            <c:strRef>
              <c:f>Sheet1!$B$1</c:f>
              <c:strCache>
                <c:ptCount val="1"/>
                <c:pt idx="0">
                  <c:v>千歳道路の工事全体</c:v>
                </c:pt>
              </c:strCache>
            </c:strRef>
          </c:tx>
          <c:spPr>
            <a:ln w="28575" cap="rnd">
              <a:solidFill>
                <a:srgbClr val="FFC000"/>
              </a:solidFill>
              <a:round/>
            </a:ln>
            <a:effectLst/>
          </c:spPr>
          <c:marker>
            <c:symbol val="none"/>
          </c:marker>
          <c:cat>
            <c:strRef>
              <c:f>Sheet1!$A$2:$A$7</c:f>
              <c:strCache>
                <c:ptCount val="6"/>
                <c:pt idx="0">
                  <c:v>高点数
</c:v>
                </c:pt>
                <c:pt idx="1">
                  <c:v>高い難易度</c:v>
                </c:pt>
                <c:pt idx="2">
                  <c:v>技術研鑽
</c:v>
                </c:pt>
                <c:pt idx="3">
                  <c:v>安全衛生の模範
</c:v>
                </c:pt>
                <c:pt idx="4">
                  <c:v>環境対策 CO2排出削減</c:v>
                </c:pt>
                <c:pt idx="5">
                  <c:v>ＣＳＲ（企業の社会的責任≒社会性）
</c:v>
                </c:pt>
              </c:strCache>
            </c:strRef>
          </c:cat>
          <c:val>
            <c:numRef>
              <c:f>Sheet1!$B$2:$B$7</c:f>
              <c:numCache>
                <c:formatCode>General</c:formatCode>
                <c:ptCount val="6"/>
                <c:pt idx="0">
                  <c:v>9</c:v>
                </c:pt>
                <c:pt idx="1">
                  <c:v>8</c:v>
                </c:pt>
                <c:pt idx="2">
                  <c:v>8</c:v>
                </c:pt>
                <c:pt idx="3">
                  <c:v>8</c:v>
                </c:pt>
                <c:pt idx="4">
                  <c:v>2</c:v>
                </c:pt>
                <c:pt idx="5">
                  <c:v>3</c:v>
                </c:pt>
              </c:numCache>
            </c:numRef>
          </c:val>
          <c:extLst>
            <c:ext xmlns:c16="http://schemas.microsoft.com/office/drawing/2014/chart" uri="{C3380CC4-5D6E-409C-BE32-E72D297353CC}">
              <c16:uniqueId val="{00000000-26CF-4C65-996F-C45F0F758D8C}"/>
            </c:ext>
          </c:extLst>
        </c:ser>
        <c:ser>
          <c:idx val="1"/>
          <c:order val="1"/>
          <c:tx>
            <c:strRef>
              <c:f>Sheet1!$C$1</c:f>
              <c:strCache>
                <c:ptCount val="1"/>
                <c:pt idx="0">
                  <c:v>帯広道路の維持工</c:v>
                </c:pt>
              </c:strCache>
            </c:strRef>
          </c:tx>
          <c:spPr>
            <a:ln w="28575" cap="rnd">
              <a:solidFill>
                <a:srgbClr val="00FF00"/>
              </a:solidFill>
              <a:round/>
            </a:ln>
            <a:effectLst/>
          </c:spPr>
          <c:marker>
            <c:symbol val="none"/>
          </c:marker>
          <c:cat>
            <c:strRef>
              <c:f>Sheet1!$A$2:$A$7</c:f>
              <c:strCache>
                <c:ptCount val="6"/>
                <c:pt idx="0">
                  <c:v>高点数
</c:v>
                </c:pt>
                <c:pt idx="1">
                  <c:v>高い難易度</c:v>
                </c:pt>
                <c:pt idx="2">
                  <c:v>技術研鑽
</c:v>
                </c:pt>
                <c:pt idx="3">
                  <c:v>安全衛生の模範
</c:v>
                </c:pt>
                <c:pt idx="4">
                  <c:v>環境対策 CO2排出削減</c:v>
                </c:pt>
                <c:pt idx="5">
                  <c:v>ＣＳＲ（企業の社会的責任≒社会性）
</c:v>
                </c:pt>
              </c:strCache>
            </c:strRef>
          </c:cat>
          <c:val>
            <c:numRef>
              <c:f>Sheet1!$C$2:$C$7</c:f>
              <c:numCache>
                <c:formatCode>General</c:formatCode>
                <c:ptCount val="6"/>
                <c:pt idx="0">
                  <c:v>7</c:v>
                </c:pt>
                <c:pt idx="1">
                  <c:v>5</c:v>
                </c:pt>
                <c:pt idx="2">
                  <c:v>7</c:v>
                </c:pt>
                <c:pt idx="3">
                  <c:v>5</c:v>
                </c:pt>
                <c:pt idx="4">
                  <c:v>8</c:v>
                </c:pt>
                <c:pt idx="5">
                  <c:v>7</c:v>
                </c:pt>
              </c:numCache>
            </c:numRef>
          </c:val>
          <c:extLst>
            <c:ext xmlns:c16="http://schemas.microsoft.com/office/drawing/2014/chart" uri="{C3380CC4-5D6E-409C-BE32-E72D297353CC}">
              <c16:uniqueId val="{00000001-26CF-4C65-996F-C45F0F758D8C}"/>
            </c:ext>
          </c:extLst>
        </c:ser>
        <c:dLbls>
          <c:showLegendKey val="0"/>
          <c:showVal val="0"/>
          <c:showCatName val="0"/>
          <c:showSerName val="0"/>
          <c:showPercent val="0"/>
          <c:showBubbleSize val="0"/>
        </c:dLbls>
        <c:axId val="712969880"/>
        <c:axId val="712965568"/>
      </c:radarChart>
      <c:catAx>
        <c:axId val="712969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712965568"/>
        <c:crosses val="autoZero"/>
        <c:auto val="1"/>
        <c:lblAlgn val="ctr"/>
        <c:lblOffset val="100"/>
        <c:noMultiLvlLbl val="0"/>
      </c:catAx>
      <c:valAx>
        <c:axId val="712965568"/>
        <c:scaling>
          <c:orientation val="minMax"/>
          <c:max val="10"/>
        </c:scaling>
        <c:delete val="0"/>
        <c:axPos val="l"/>
        <c:majorGridlines>
          <c:spPr>
            <a:ln w="9525" cap="flat" cmpd="sng" algn="ctr">
              <a:solidFill>
                <a:schemeClr val="tx1">
                  <a:lumMod val="95000"/>
                  <a:alpha val="7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712969880"/>
        <c:crosses val="autoZero"/>
        <c:crossBetween val="between"/>
        <c:majorUnit val="1"/>
      </c:valAx>
      <c:spPr>
        <a:noFill/>
        <a:ln>
          <a:noFill/>
        </a:ln>
        <a:effectLst/>
      </c:spPr>
    </c:plotArea>
    <c:legend>
      <c:legendPos val="t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621545765707188"/>
          <c:y val="8.1376260712041848E-2"/>
          <c:w val="0.59274965413304748"/>
          <c:h val="0.63906157119113893"/>
        </c:manualLayout>
      </c:layout>
      <c:radarChart>
        <c:radarStyle val="filled"/>
        <c:varyColors val="0"/>
        <c:ser>
          <c:idx val="0"/>
          <c:order val="0"/>
          <c:tx>
            <c:strRef>
              <c:f>Sheet1!$B$1</c:f>
              <c:strCache>
                <c:ptCount val="1"/>
                <c:pt idx="0">
                  <c:v>全工事フルなら</c:v>
                </c:pt>
              </c:strCache>
            </c:strRef>
          </c:tx>
          <c:cat>
            <c:strRef>
              <c:f>Sheet1!$A$2:$A$10</c:f>
              <c:strCache>
                <c:ptCount val="9"/>
                <c:pt idx="0">
                  <c:v>施工管理</c:v>
                </c:pt>
                <c:pt idx="1">
                  <c:v>工程管理</c:v>
                </c:pt>
                <c:pt idx="2">
                  <c:v>安全対策</c:v>
                </c:pt>
                <c:pt idx="3">
                  <c:v>出来形品質</c:v>
                </c:pt>
                <c:pt idx="4">
                  <c:v>NETIS</c:v>
                </c:pt>
                <c:pt idx="5">
                  <c:v>ICT・技術研鑽</c:v>
                </c:pt>
                <c:pt idx="6">
                  <c:v>環境対策</c:v>
                </c:pt>
                <c:pt idx="7">
                  <c:v>担い手確保育成</c:v>
                </c:pt>
                <c:pt idx="8">
                  <c:v>働き方改革</c:v>
                </c:pt>
              </c:strCache>
            </c:strRef>
          </c:cat>
          <c:val>
            <c:numRef>
              <c:f>Sheet1!$B$2:$B$10</c:f>
              <c:numCache>
                <c:formatCode>General</c:formatCode>
                <c:ptCount val="9"/>
                <c:pt idx="0">
                  <c:v>100</c:v>
                </c:pt>
                <c:pt idx="1">
                  <c:v>100</c:v>
                </c:pt>
                <c:pt idx="2">
                  <c:v>100</c:v>
                </c:pt>
                <c:pt idx="3">
                  <c:v>100</c:v>
                </c:pt>
                <c:pt idx="4">
                  <c:v>100</c:v>
                </c:pt>
                <c:pt idx="5">
                  <c:v>100</c:v>
                </c:pt>
                <c:pt idx="6">
                  <c:v>100</c:v>
                </c:pt>
                <c:pt idx="7">
                  <c:v>100</c:v>
                </c:pt>
                <c:pt idx="8">
                  <c:v>100</c:v>
                </c:pt>
              </c:numCache>
            </c:numRef>
          </c:val>
          <c:extLst>
            <c:ext xmlns:c16="http://schemas.microsoft.com/office/drawing/2014/chart" uri="{C3380CC4-5D6E-409C-BE32-E72D297353CC}">
              <c16:uniqueId val="{00000000-BC7B-44C9-A52E-463E7405A3B5}"/>
            </c:ext>
          </c:extLst>
        </c:ser>
        <c:ser>
          <c:idx val="1"/>
          <c:order val="1"/>
          <c:tx>
            <c:strRef>
              <c:f>Sheet1!$C$1</c:f>
              <c:strCache>
                <c:ptCount val="1"/>
                <c:pt idx="0">
                  <c:v>当事務所工事の現状</c:v>
                </c:pt>
              </c:strCache>
            </c:strRef>
          </c:tx>
          <c:cat>
            <c:strRef>
              <c:f>Sheet1!$A$2:$A$10</c:f>
              <c:strCache>
                <c:ptCount val="9"/>
                <c:pt idx="0">
                  <c:v>施工管理</c:v>
                </c:pt>
                <c:pt idx="1">
                  <c:v>工程管理</c:v>
                </c:pt>
                <c:pt idx="2">
                  <c:v>安全対策</c:v>
                </c:pt>
                <c:pt idx="3">
                  <c:v>出来形品質</c:v>
                </c:pt>
                <c:pt idx="4">
                  <c:v>NETIS</c:v>
                </c:pt>
                <c:pt idx="5">
                  <c:v>ICT・技術研鑽</c:v>
                </c:pt>
                <c:pt idx="6">
                  <c:v>環境対策</c:v>
                </c:pt>
                <c:pt idx="7">
                  <c:v>担い手確保育成</c:v>
                </c:pt>
                <c:pt idx="8">
                  <c:v>働き方改革</c:v>
                </c:pt>
              </c:strCache>
            </c:strRef>
          </c:cat>
          <c:val>
            <c:numRef>
              <c:f>Sheet1!$C$2:$C$10</c:f>
              <c:numCache>
                <c:formatCode>General</c:formatCode>
                <c:ptCount val="9"/>
                <c:pt idx="0">
                  <c:v>80</c:v>
                </c:pt>
                <c:pt idx="1">
                  <c:v>30</c:v>
                </c:pt>
                <c:pt idx="2">
                  <c:v>80</c:v>
                </c:pt>
                <c:pt idx="3">
                  <c:v>80</c:v>
                </c:pt>
                <c:pt idx="4">
                  <c:v>100</c:v>
                </c:pt>
                <c:pt idx="5">
                  <c:v>20</c:v>
                </c:pt>
                <c:pt idx="6">
                  <c:v>20</c:v>
                </c:pt>
                <c:pt idx="7">
                  <c:v>20</c:v>
                </c:pt>
                <c:pt idx="8">
                  <c:v>20</c:v>
                </c:pt>
              </c:numCache>
            </c:numRef>
          </c:val>
          <c:extLst>
            <c:ext xmlns:c16="http://schemas.microsoft.com/office/drawing/2014/chart" uri="{C3380CC4-5D6E-409C-BE32-E72D297353CC}">
              <c16:uniqueId val="{00000001-BC7B-44C9-A52E-463E7405A3B5}"/>
            </c:ext>
          </c:extLst>
        </c:ser>
        <c:dLbls>
          <c:showLegendKey val="0"/>
          <c:showVal val="0"/>
          <c:showCatName val="0"/>
          <c:showSerName val="0"/>
          <c:showPercent val="0"/>
          <c:showBubbleSize val="0"/>
        </c:dLbls>
        <c:axId val="151997824"/>
        <c:axId val="152003712"/>
      </c:radarChart>
      <c:catAx>
        <c:axId val="151997824"/>
        <c:scaling>
          <c:orientation val="minMax"/>
        </c:scaling>
        <c:delete val="0"/>
        <c:axPos val="b"/>
        <c:majorGridlines/>
        <c:numFmt formatCode="General" sourceLinked="1"/>
        <c:majorTickMark val="out"/>
        <c:minorTickMark val="none"/>
        <c:tickLblPos val="nextTo"/>
        <c:crossAx val="152003712"/>
        <c:crosses val="autoZero"/>
        <c:auto val="1"/>
        <c:lblAlgn val="ctr"/>
        <c:lblOffset val="100"/>
        <c:noMultiLvlLbl val="0"/>
      </c:catAx>
      <c:valAx>
        <c:axId val="152003712"/>
        <c:scaling>
          <c:orientation val="minMax"/>
        </c:scaling>
        <c:delete val="0"/>
        <c:axPos val="l"/>
        <c:majorGridlines/>
        <c:numFmt formatCode="General" sourceLinked="1"/>
        <c:majorTickMark val="cross"/>
        <c:minorTickMark val="none"/>
        <c:tickLblPos val="nextTo"/>
        <c:crossAx val="151997824"/>
        <c:crosses val="autoZero"/>
        <c:crossBetween val="between"/>
      </c:valAx>
    </c:plotArea>
    <c:legend>
      <c:legendPos val="r"/>
      <c:layout>
        <c:manualLayout>
          <c:xMode val="edge"/>
          <c:yMode val="edge"/>
          <c:x val="0.29580899674302163"/>
          <c:y val="0.83379067896346482"/>
          <c:w val="0.58580451817271062"/>
          <c:h val="0.16620932103653582"/>
        </c:manualLayout>
      </c:layout>
      <c:overlay val="0"/>
    </c:legend>
    <c:plotVisOnly val="1"/>
    <c:dispBlanksAs val="gap"/>
    <c:showDLblsOverMax val="0"/>
  </c:chart>
  <c:txPr>
    <a:bodyPr/>
    <a:lstStyle/>
    <a:p>
      <a:pPr>
        <a:defRPr sz="1800" baseline="0">
          <a:solidFill>
            <a:schemeClr val="bg1"/>
          </a:solidFill>
        </a:defRPr>
      </a:pPr>
      <a:endParaRPr lang="ja-JP"/>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D9A39B-08A9-4DB3-AD55-264F8D5C3244}"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kumimoji="1" lang="ja-JP" altLang="en-US"/>
        </a:p>
      </dgm:t>
    </dgm:pt>
    <dgm:pt modelId="{5C41DB54-6130-4A97-BBFE-B173EDD4969F}">
      <dgm:prSet phldrT="[テキスト]"/>
      <dgm:spPr/>
      <dgm:t>
        <a:bodyPr/>
        <a:lstStyle/>
        <a:p>
          <a:endParaRPr kumimoji="1" lang="en-US" altLang="ja-JP" dirty="0"/>
        </a:p>
        <a:p>
          <a:r>
            <a:rPr kumimoji="1" lang="ja-JP" altLang="en-US" dirty="0"/>
            <a:t>継続した育樹会の主催（イベントとして難易度が高く主体性の有るもの）</a:t>
          </a:r>
          <a:endParaRPr kumimoji="1" lang="en-US" altLang="ja-JP" dirty="0"/>
        </a:p>
        <a:p>
          <a:r>
            <a:rPr kumimoji="1" lang="ja-JP" altLang="en-US" dirty="0"/>
            <a:t>困難度＝ゼロ困難度＝★★★★</a:t>
          </a:r>
        </a:p>
      </dgm:t>
    </dgm:pt>
    <dgm:pt modelId="{3DCF00D9-390D-48EA-981C-C486D310CDC3}" type="parTrans" cxnId="{D6CF7C0E-5CD9-4EF5-982D-BD0021B78865}">
      <dgm:prSet/>
      <dgm:spPr/>
      <dgm:t>
        <a:bodyPr/>
        <a:lstStyle/>
        <a:p>
          <a:endParaRPr kumimoji="1" lang="ja-JP" altLang="en-US"/>
        </a:p>
      </dgm:t>
    </dgm:pt>
    <dgm:pt modelId="{B4318DFE-499D-494E-AC16-247F2A306E81}" type="sibTrans" cxnId="{D6CF7C0E-5CD9-4EF5-982D-BD0021B78865}">
      <dgm:prSet/>
      <dgm:spPr/>
      <dgm:t>
        <a:bodyPr/>
        <a:lstStyle/>
        <a:p>
          <a:endParaRPr kumimoji="1" lang="ja-JP" altLang="en-US"/>
        </a:p>
      </dgm:t>
    </dgm:pt>
    <dgm:pt modelId="{2DC0DB68-E6BF-4FBF-A62E-D703315C2FB1}">
      <dgm:prSet phldrT="[テキスト]"/>
      <dgm:spPr/>
      <dgm:t>
        <a:bodyPr/>
        <a:lstStyle/>
        <a:p>
          <a:r>
            <a:rPr kumimoji="1" lang="ja-JP" altLang="en-US" dirty="0"/>
            <a:t>植樹会の主催、ゴミ拾い、雪かき、お祭りの手伝い、寄付　＋　継続性（同一相手に毎年継続して実施）　＋　住民と共同して</a:t>
          </a:r>
          <a:endParaRPr kumimoji="1" lang="en-US" altLang="ja-JP" dirty="0"/>
        </a:p>
        <a:p>
          <a:r>
            <a:rPr kumimoji="1" lang="ja-JP" altLang="en-US" dirty="0"/>
            <a:t>　＝　地域のコミュニティに溶込む、＝信頼関係が必要</a:t>
          </a:r>
          <a:endParaRPr kumimoji="1" lang="en-US" altLang="ja-JP" dirty="0"/>
        </a:p>
        <a:p>
          <a:r>
            <a:rPr kumimoji="1" lang="ja-JP" altLang="en-US" dirty="0"/>
            <a:t>困難度＝ゼロ困難度＝★★★</a:t>
          </a:r>
        </a:p>
      </dgm:t>
    </dgm:pt>
    <dgm:pt modelId="{A964D6D3-C79C-42C4-87D3-8048CA6F47C7}" type="parTrans" cxnId="{D9A9617A-9000-4A0A-94EE-FCAF285A605E}">
      <dgm:prSet/>
      <dgm:spPr/>
      <dgm:t>
        <a:bodyPr/>
        <a:lstStyle/>
        <a:p>
          <a:endParaRPr kumimoji="1" lang="ja-JP" altLang="en-US"/>
        </a:p>
      </dgm:t>
    </dgm:pt>
    <dgm:pt modelId="{C91748D6-FF66-4D3F-B635-88FE7074C488}" type="sibTrans" cxnId="{D9A9617A-9000-4A0A-94EE-FCAF285A605E}">
      <dgm:prSet/>
      <dgm:spPr/>
      <dgm:t>
        <a:bodyPr/>
        <a:lstStyle/>
        <a:p>
          <a:endParaRPr kumimoji="1" lang="ja-JP" altLang="en-US"/>
        </a:p>
      </dgm:t>
    </dgm:pt>
    <dgm:pt modelId="{58C19521-9422-421D-90DC-079AEBDEC863}">
      <dgm:prSet phldrT="[テキスト]"/>
      <dgm:spPr/>
      <dgm:t>
        <a:bodyPr/>
        <a:lstStyle/>
        <a:p>
          <a:r>
            <a:rPr kumimoji="1" lang="ja-JP" altLang="en-US" dirty="0"/>
            <a:t>ゴミ拾い、雪かき、お祭りの手伝い、寄付　＋　継続性（同一相手に毎年継続して実施）</a:t>
          </a:r>
          <a:endParaRPr kumimoji="1" lang="en-US" altLang="ja-JP" dirty="0"/>
        </a:p>
        <a:p>
          <a:r>
            <a:rPr kumimoji="1" lang="ja-JP" altLang="en-US" dirty="0"/>
            <a:t>＝相手方は歓迎する。</a:t>
          </a:r>
          <a:endParaRPr kumimoji="1" lang="en-US" altLang="ja-JP" dirty="0"/>
        </a:p>
        <a:p>
          <a:r>
            <a:rPr kumimoji="1" lang="ja-JP" altLang="en-US" dirty="0"/>
            <a:t>困難度＝ゼロ困難度＝★★</a:t>
          </a:r>
        </a:p>
      </dgm:t>
    </dgm:pt>
    <dgm:pt modelId="{CAD0BC46-FD00-4089-93C1-6C601A5D6CD6}" type="parTrans" cxnId="{58A20BA9-9178-435E-9F4A-002353B6CB9A}">
      <dgm:prSet/>
      <dgm:spPr/>
      <dgm:t>
        <a:bodyPr/>
        <a:lstStyle/>
        <a:p>
          <a:endParaRPr kumimoji="1" lang="ja-JP" altLang="en-US"/>
        </a:p>
      </dgm:t>
    </dgm:pt>
    <dgm:pt modelId="{7795D028-F6B1-4397-9D85-4D04BDFBBC4D}" type="sibTrans" cxnId="{58A20BA9-9178-435E-9F4A-002353B6CB9A}">
      <dgm:prSet/>
      <dgm:spPr/>
      <dgm:t>
        <a:bodyPr/>
        <a:lstStyle/>
        <a:p>
          <a:endParaRPr kumimoji="1" lang="ja-JP" altLang="en-US"/>
        </a:p>
      </dgm:t>
    </dgm:pt>
    <dgm:pt modelId="{B128AD4E-0F48-4102-8757-6536A21F0D63}">
      <dgm:prSet phldrT="[テキスト]"/>
      <dgm:spPr/>
      <dgm:t>
        <a:bodyPr/>
        <a:lstStyle/>
        <a:p>
          <a:r>
            <a:rPr kumimoji="1" lang="ja-JP" altLang="en-US" dirty="0"/>
            <a:t>ゴミ拾い、雪かき、お祭りの手伝い、寄付　一発屋（工事評価のための自己都合で実施）</a:t>
          </a:r>
          <a:endParaRPr kumimoji="1" lang="en-US" altLang="ja-JP" dirty="0"/>
        </a:p>
        <a:p>
          <a:r>
            <a:rPr kumimoji="1" lang="ja-JP" altLang="en-US" dirty="0"/>
            <a:t>＝相手方は歓迎する。</a:t>
          </a:r>
          <a:endParaRPr kumimoji="1" lang="en-US" altLang="ja-JP" dirty="0"/>
        </a:p>
        <a:p>
          <a:r>
            <a:rPr kumimoji="1" lang="ja-JP" altLang="en-US" dirty="0"/>
            <a:t>困難度＝ゼロ</a:t>
          </a:r>
        </a:p>
      </dgm:t>
    </dgm:pt>
    <dgm:pt modelId="{5D46985D-8A81-4610-AEFD-8B315C568D61}" type="sibTrans" cxnId="{39E740C1-EDF2-4403-9BEF-F5CF1BAB0882}">
      <dgm:prSet/>
      <dgm:spPr/>
      <dgm:t>
        <a:bodyPr/>
        <a:lstStyle/>
        <a:p>
          <a:endParaRPr kumimoji="1" lang="ja-JP" altLang="en-US"/>
        </a:p>
      </dgm:t>
    </dgm:pt>
    <dgm:pt modelId="{F6D76989-E2C6-48FA-BDAC-B9C705FC5EFA}" type="parTrans" cxnId="{39E740C1-EDF2-4403-9BEF-F5CF1BAB0882}">
      <dgm:prSet/>
      <dgm:spPr/>
      <dgm:t>
        <a:bodyPr/>
        <a:lstStyle/>
        <a:p>
          <a:endParaRPr kumimoji="1" lang="ja-JP" altLang="en-US"/>
        </a:p>
      </dgm:t>
    </dgm:pt>
    <dgm:pt modelId="{F9FFF73B-7401-4FB9-B5B3-B5D85EBAA056}" type="pres">
      <dgm:prSet presAssocID="{12D9A39B-08A9-4DB3-AD55-264F8D5C3244}" presName="compositeShape" presStyleCnt="0">
        <dgm:presLayoutVars>
          <dgm:dir/>
          <dgm:resizeHandles/>
        </dgm:presLayoutVars>
      </dgm:prSet>
      <dgm:spPr/>
    </dgm:pt>
    <dgm:pt modelId="{D90F2E6C-BEF0-4B7B-8D0D-FE610BEC13AD}" type="pres">
      <dgm:prSet presAssocID="{12D9A39B-08A9-4DB3-AD55-264F8D5C3244}" presName="pyramid" presStyleLbl="node1" presStyleIdx="0" presStyleCnt="1" custScaleX="117167"/>
      <dgm:spPr>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dgm:spPr>
    </dgm:pt>
    <dgm:pt modelId="{745DEF9D-00CB-47EA-A032-FCF1A02D0BFC}" type="pres">
      <dgm:prSet presAssocID="{12D9A39B-08A9-4DB3-AD55-264F8D5C3244}" presName="theList" presStyleCnt="0"/>
      <dgm:spPr/>
    </dgm:pt>
    <dgm:pt modelId="{1764F8E6-635F-4040-9428-07E034D39CCD}" type="pres">
      <dgm:prSet presAssocID="{5C41DB54-6130-4A97-BBFE-B173EDD4969F}" presName="aNode" presStyleLbl="fgAcc1" presStyleIdx="0" presStyleCnt="4" custScaleX="229294" custLinFactY="29224" custLinFactNeighborX="32372" custLinFactNeighborY="100000">
        <dgm:presLayoutVars>
          <dgm:bulletEnabled val="1"/>
        </dgm:presLayoutVars>
      </dgm:prSet>
      <dgm:spPr/>
    </dgm:pt>
    <dgm:pt modelId="{6C739DD8-1DBC-4C7B-BE53-82CFB12ED092}" type="pres">
      <dgm:prSet presAssocID="{5C41DB54-6130-4A97-BBFE-B173EDD4969F}" presName="aSpace" presStyleCnt="0"/>
      <dgm:spPr/>
    </dgm:pt>
    <dgm:pt modelId="{DBAAB39D-99CE-4316-879F-4C85433FE378}" type="pres">
      <dgm:prSet presAssocID="{2DC0DB68-E6BF-4FBF-A62E-D703315C2FB1}" presName="aNode" presStyleLbl="fgAcc1" presStyleIdx="1" presStyleCnt="4" custScaleX="229256" custLinFactY="29224" custLinFactNeighborX="32372" custLinFactNeighborY="100000">
        <dgm:presLayoutVars>
          <dgm:bulletEnabled val="1"/>
        </dgm:presLayoutVars>
      </dgm:prSet>
      <dgm:spPr/>
    </dgm:pt>
    <dgm:pt modelId="{6961CAC8-02EB-47D9-A211-25E2E91A362A}" type="pres">
      <dgm:prSet presAssocID="{2DC0DB68-E6BF-4FBF-A62E-D703315C2FB1}" presName="aSpace" presStyleCnt="0"/>
      <dgm:spPr/>
    </dgm:pt>
    <dgm:pt modelId="{9F89ECC3-14ED-491D-AA07-5881FA4FFF0B}" type="pres">
      <dgm:prSet presAssocID="{58C19521-9422-421D-90DC-079AEBDEC863}" presName="aNode" presStyleLbl="fgAcc1" presStyleIdx="2" presStyleCnt="4" custScaleX="230979" custLinFactY="29224" custLinFactNeighborX="32372" custLinFactNeighborY="100000">
        <dgm:presLayoutVars>
          <dgm:bulletEnabled val="1"/>
        </dgm:presLayoutVars>
      </dgm:prSet>
      <dgm:spPr/>
    </dgm:pt>
    <dgm:pt modelId="{4D38932A-8AE8-465A-83BC-9B40FB8F2D6D}" type="pres">
      <dgm:prSet presAssocID="{58C19521-9422-421D-90DC-079AEBDEC863}" presName="aSpace" presStyleCnt="0"/>
      <dgm:spPr/>
    </dgm:pt>
    <dgm:pt modelId="{F6798340-84F5-4C69-BBCC-131A1316AEF8}" type="pres">
      <dgm:prSet presAssocID="{B128AD4E-0F48-4102-8757-6536A21F0D63}" presName="aNode" presStyleLbl="fgAcc1" presStyleIdx="3" presStyleCnt="4" custScaleX="229294" custLinFactY="29224" custLinFactNeighborX="32372" custLinFactNeighborY="100000">
        <dgm:presLayoutVars>
          <dgm:bulletEnabled val="1"/>
        </dgm:presLayoutVars>
      </dgm:prSet>
      <dgm:spPr/>
    </dgm:pt>
    <dgm:pt modelId="{A025D35A-3383-45A4-A3E1-E828FF41E7A7}" type="pres">
      <dgm:prSet presAssocID="{B128AD4E-0F48-4102-8757-6536A21F0D63}" presName="aSpace" presStyleCnt="0"/>
      <dgm:spPr/>
    </dgm:pt>
  </dgm:ptLst>
  <dgm:cxnLst>
    <dgm:cxn modelId="{D6CF7C0E-5CD9-4EF5-982D-BD0021B78865}" srcId="{12D9A39B-08A9-4DB3-AD55-264F8D5C3244}" destId="{5C41DB54-6130-4A97-BBFE-B173EDD4969F}" srcOrd="0" destOrd="0" parTransId="{3DCF00D9-390D-48EA-981C-C486D310CDC3}" sibTransId="{B4318DFE-499D-494E-AC16-247F2A306E81}"/>
    <dgm:cxn modelId="{75072C2C-101E-4A5F-98F4-350FD1901D36}" type="presOf" srcId="{12D9A39B-08A9-4DB3-AD55-264F8D5C3244}" destId="{F9FFF73B-7401-4FB9-B5B3-B5D85EBAA056}" srcOrd="0" destOrd="0" presId="urn:microsoft.com/office/officeart/2005/8/layout/pyramid2"/>
    <dgm:cxn modelId="{B6DCE167-5A0B-43AC-89CC-88C0A131C059}" type="presOf" srcId="{B128AD4E-0F48-4102-8757-6536A21F0D63}" destId="{F6798340-84F5-4C69-BBCC-131A1316AEF8}" srcOrd="0" destOrd="0" presId="urn:microsoft.com/office/officeart/2005/8/layout/pyramid2"/>
    <dgm:cxn modelId="{D9A9617A-9000-4A0A-94EE-FCAF285A605E}" srcId="{12D9A39B-08A9-4DB3-AD55-264F8D5C3244}" destId="{2DC0DB68-E6BF-4FBF-A62E-D703315C2FB1}" srcOrd="1" destOrd="0" parTransId="{A964D6D3-C79C-42C4-87D3-8048CA6F47C7}" sibTransId="{C91748D6-FF66-4D3F-B635-88FE7074C488}"/>
    <dgm:cxn modelId="{B5726F8F-9DC1-4CC4-90CC-13600D111730}" type="presOf" srcId="{2DC0DB68-E6BF-4FBF-A62E-D703315C2FB1}" destId="{DBAAB39D-99CE-4316-879F-4C85433FE378}" srcOrd="0" destOrd="0" presId="urn:microsoft.com/office/officeart/2005/8/layout/pyramid2"/>
    <dgm:cxn modelId="{1E6F3EA3-B843-4B7D-A8C7-A45416F514EC}" type="presOf" srcId="{58C19521-9422-421D-90DC-079AEBDEC863}" destId="{9F89ECC3-14ED-491D-AA07-5881FA4FFF0B}" srcOrd="0" destOrd="0" presId="urn:microsoft.com/office/officeart/2005/8/layout/pyramid2"/>
    <dgm:cxn modelId="{58A20BA9-9178-435E-9F4A-002353B6CB9A}" srcId="{12D9A39B-08A9-4DB3-AD55-264F8D5C3244}" destId="{58C19521-9422-421D-90DC-079AEBDEC863}" srcOrd="2" destOrd="0" parTransId="{CAD0BC46-FD00-4089-93C1-6C601A5D6CD6}" sibTransId="{7795D028-F6B1-4397-9D85-4D04BDFBBC4D}"/>
    <dgm:cxn modelId="{39E740C1-EDF2-4403-9BEF-F5CF1BAB0882}" srcId="{12D9A39B-08A9-4DB3-AD55-264F8D5C3244}" destId="{B128AD4E-0F48-4102-8757-6536A21F0D63}" srcOrd="3" destOrd="0" parTransId="{F6D76989-E2C6-48FA-BDAC-B9C705FC5EFA}" sibTransId="{5D46985D-8A81-4610-AEFD-8B315C568D61}"/>
    <dgm:cxn modelId="{8FF945C6-805B-4EBD-8E35-F29D4588DC1C}" type="presOf" srcId="{5C41DB54-6130-4A97-BBFE-B173EDD4969F}" destId="{1764F8E6-635F-4040-9428-07E034D39CCD}" srcOrd="0" destOrd="0" presId="urn:microsoft.com/office/officeart/2005/8/layout/pyramid2"/>
    <dgm:cxn modelId="{C16E0764-8DEA-47F5-84B0-EA60697D8843}" type="presParOf" srcId="{F9FFF73B-7401-4FB9-B5B3-B5D85EBAA056}" destId="{D90F2E6C-BEF0-4B7B-8D0D-FE610BEC13AD}" srcOrd="0" destOrd="0" presId="urn:microsoft.com/office/officeart/2005/8/layout/pyramid2"/>
    <dgm:cxn modelId="{7D0A07C4-36BA-4697-AA5E-243CA3DDF30C}" type="presParOf" srcId="{F9FFF73B-7401-4FB9-B5B3-B5D85EBAA056}" destId="{745DEF9D-00CB-47EA-A032-FCF1A02D0BFC}" srcOrd="1" destOrd="0" presId="urn:microsoft.com/office/officeart/2005/8/layout/pyramid2"/>
    <dgm:cxn modelId="{8A287960-E139-4194-AADB-8A8A768ADDD6}" type="presParOf" srcId="{745DEF9D-00CB-47EA-A032-FCF1A02D0BFC}" destId="{1764F8E6-635F-4040-9428-07E034D39CCD}" srcOrd="0" destOrd="0" presId="urn:microsoft.com/office/officeart/2005/8/layout/pyramid2"/>
    <dgm:cxn modelId="{39B07320-55FF-4DF6-93CE-4E00BB434DC0}" type="presParOf" srcId="{745DEF9D-00CB-47EA-A032-FCF1A02D0BFC}" destId="{6C739DD8-1DBC-4C7B-BE53-82CFB12ED092}" srcOrd="1" destOrd="0" presId="urn:microsoft.com/office/officeart/2005/8/layout/pyramid2"/>
    <dgm:cxn modelId="{77A3D53A-9A89-46D7-8BF4-DBA7AF32136E}" type="presParOf" srcId="{745DEF9D-00CB-47EA-A032-FCF1A02D0BFC}" destId="{DBAAB39D-99CE-4316-879F-4C85433FE378}" srcOrd="2" destOrd="0" presId="urn:microsoft.com/office/officeart/2005/8/layout/pyramid2"/>
    <dgm:cxn modelId="{65F84504-D723-4674-A9EF-7F4BD4F9353B}" type="presParOf" srcId="{745DEF9D-00CB-47EA-A032-FCF1A02D0BFC}" destId="{6961CAC8-02EB-47D9-A211-25E2E91A362A}" srcOrd="3" destOrd="0" presId="urn:microsoft.com/office/officeart/2005/8/layout/pyramid2"/>
    <dgm:cxn modelId="{F20EEA4B-A879-4BA0-AA5B-5EE0D0160AF8}" type="presParOf" srcId="{745DEF9D-00CB-47EA-A032-FCF1A02D0BFC}" destId="{9F89ECC3-14ED-491D-AA07-5881FA4FFF0B}" srcOrd="4" destOrd="0" presId="urn:microsoft.com/office/officeart/2005/8/layout/pyramid2"/>
    <dgm:cxn modelId="{D22A6AEC-D367-41B5-B145-073341FD8675}" type="presParOf" srcId="{745DEF9D-00CB-47EA-A032-FCF1A02D0BFC}" destId="{4D38932A-8AE8-465A-83BC-9B40FB8F2D6D}" srcOrd="5" destOrd="0" presId="urn:microsoft.com/office/officeart/2005/8/layout/pyramid2"/>
    <dgm:cxn modelId="{F2D9A466-E7B1-4452-A8F2-48B99DE1D0AD}" type="presParOf" srcId="{745DEF9D-00CB-47EA-A032-FCF1A02D0BFC}" destId="{F6798340-84F5-4C69-BBCC-131A1316AEF8}" srcOrd="6" destOrd="0" presId="urn:microsoft.com/office/officeart/2005/8/layout/pyramid2"/>
    <dgm:cxn modelId="{CF91920A-BF7B-48B2-A2FC-6A550BCCEF73}" type="presParOf" srcId="{745DEF9D-00CB-47EA-A032-FCF1A02D0BFC}" destId="{A025D35A-3383-45A4-A3E1-E828FF41E7A7}"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D9A39B-08A9-4DB3-AD55-264F8D5C3244}"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kumimoji="1" lang="ja-JP" altLang="en-US"/>
        </a:p>
      </dgm:t>
    </dgm:pt>
    <dgm:pt modelId="{5C41DB54-6130-4A97-BBFE-B173EDD4969F}">
      <dgm:prSet phldrT="[テキスト]"/>
      <dgm:spPr/>
      <dgm:t>
        <a:bodyPr/>
        <a:lstStyle/>
        <a:p>
          <a:r>
            <a:rPr kumimoji="1" lang="ja-JP" altLang="en-US" dirty="0"/>
            <a:t>小学校での請負授業</a:t>
          </a:r>
          <a:endParaRPr kumimoji="1" lang="en-US" altLang="ja-JP" dirty="0"/>
        </a:p>
        <a:p>
          <a:r>
            <a:rPr kumimoji="1" lang="ja-JP" altLang="en-US" dirty="0"/>
            <a:t>インフラ主体の郷土学習、環境学習</a:t>
          </a:r>
          <a:endParaRPr kumimoji="1" lang="en-US" altLang="ja-JP" dirty="0"/>
        </a:p>
        <a:p>
          <a:r>
            <a:rPr kumimoji="1" lang="ja-JP" altLang="en-US" dirty="0"/>
            <a:t>困難度＝★★★★★</a:t>
          </a:r>
        </a:p>
      </dgm:t>
    </dgm:pt>
    <dgm:pt modelId="{3DCF00D9-390D-48EA-981C-C486D310CDC3}" type="parTrans" cxnId="{D6CF7C0E-5CD9-4EF5-982D-BD0021B78865}">
      <dgm:prSet/>
      <dgm:spPr/>
      <dgm:t>
        <a:bodyPr/>
        <a:lstStyle/>
        <a:p>
          <a:endParaRPr kumimoji="1" lang="ja-JP" altLang="en-US"/>
        </a:p>
      </dgm:t>
    </dgm:pt>
    <dgm:pt modelId="{B4318DFE-499D-494E-AC16-247F2A306E81}" type="sibTrans" cxnId="{D6CF7C0E-5CD9-4EF5-982D-BD0021B78865}">
      <dgm:prSet/>
      <dgm:spPr/>
      <dgm:t>
        <a:bodyPr/>
        <a:lstStyle/>
        <a:p>
          <a:endParaRPr kumimoji="1" lang="ja-JP" altLang="en-US"/>
        </a:p>
      </dgm:t>
    </dgm:pt>
    <dgm:pt modelId="{2DC0DB68-E6BF-4FBF-A62E-D703315C2FB1}">
      <dgm:prSet phldrT="[テキスト]"/>
      <dgm:spPr/>
      <dgm:t>
        <a:bodyPr/>
        <a:lstStyle/>
        <a:p>
          <a:r>
            <a:rPr kumimoji="1" lang="ja-JP" altLang="en-US" dirty="0"/>
            <a:t>小学校での防災講話</a:t>
          </a:r>
          <a:endParaRPr kumimoji="1" lang="en-US" altLang="ja-JP" dirty="0"/>
        </a:p>
        <a:p>
          <a:r>
            <a:rPr kumimoji="1" lang="ja-JP" altLang="en-US" dirty="0"/>
            <a:t>つなみの話し、地震の話し</a:t>
          </a:r>
          <a:endParaRPr kumimoji="1" lang="en-US" altLang="ja-JP" dirty="0"/>
        </a:p>
        <a:p>
          <a:r>
            <a:rPr kumimoji="1" lang="ja-JP" altLang="en-US" dirty="0"/>
            <a:t>困難度＝★★★</a:t>
          </a:r>
        </a:p>
      </dgm:t>
    </dgm:pt>
    <dgm:pt modelId="{A964D6D3-C79C-42C4-87D3-8048CA6F47C7}" type="parTrans" cxnId="{D9A9617A-9000-4A0A-94EE-FCAF285A605E}">
      <dgm:prSet/>
      <dgm:spPr/>
      <dgm:t>
        <a:bodyPr/>
        <a:lstStyle/>
        <a:p>
          <a:endParaRPr kumimoji="1" lang="ja-JP" altLang="en-US"/>
        </a:p>
      </dgm:t>
    </dgm:pt>
    <dgm:pt modelId="{C91748D6-FF66-4D3F-B635-88FE7074C488}" type="sibTrans" cxnId="{D9A9617A-9000-4A0A-94EE-FCAF285A605E}">
      <dgm:prSet/>
      <dgm:spPr/>
      <dgm:t>
        <a:bodyPr/>
        <a:lstStyle/>
        <a:p>
          <a:endParaRPr kumimoji="1" lang="ja-JP" altLang="en-US"/>
        </a:p>
      </dgm:t>
    </dgm:pt>
    <dgm:pt modelId="{58C19521-9422-421D-90DC-079AEBDEC863}">
      <dgm:prSet phldrT="[テキスト]"/>
      <dgm:spPr/>
      <dgm:t>
        <a:bodyPr/>
        <a:lstStyle/>
        <a:p>
          <a:r>
            <a:rPr kumimoji="1" lang="ja-JP" altLang="en-US" dirty="0"/>
            <a:t>小学校に対する土木の啓発</a:t>
          </a:r>
          <a:endParaRPr kumimoji="1" lang="en-US" altLang="ja-JP" dirty="0"/>
        </a:p>
        <a:p>
          <a:r>
            <a:rPr kumimoji="1" lang="ja-JP" altLang="en-US" dirty="0"/>
            <a:t>土木の日を知ってもらう。開校日に実施し作業を見せる。</a:t>
          </a:r>
          <a:endParaRPr kumimoji="1" lang="en-US" altLang="ja-JP" dirty="0"/>
        </a:p>
        <a:p>
          <a:r>
            <a:rPr kumimoji="1" lang="ja-JP" altLang="en-US" dirty="0"/>
            <a:t>困難度＝★★</a:t>
          </a:r>
        </a:p>
      </dgm:t>
    </dgm:pt>
    <dgm:pt modelId="{CAD0BC46-FD00-4089-93C1-6C601A5D6CD6}" type="parTrans" cxnId="{58A20BA9-9178-435E-9F4A-002353B6CB9A}">
      <dgm:prSet/>
      <dgm:spPr/>
      <dgm:t>
        <a:bodyPr/>
        <a:lstStyle/>
        <a:p>
          <a:endParaRPr kumimoji="1" lang="ja-JP" altLang="en-US"/>
        </a:p>
      </dgm:t>
    </dgm:pt>
    <dgm:pt modelId="{7795D028-F6B1-4397-9D85-4D04BDFBBC4D}" type="sibTrans" cxnId="{58A20BA9-9178-435E-9F4A-002353B6CB9A}">
      <dgm:prSet/>
      <dgm:spPr/>
      <dgm:t>
        <a:bodyPr/>
        <a:lstStyle/>
        <a:p>
          <a:endParaRPr kumimoji="1" lang="ja-JP" altLang="en-US"/>
        </a:p>
      </dgm:t>
    </dgm:pt>
    <dgm:pt modelId="{B128AD4E-0F48-4102-8757-6536A21F0D63}">
      <dgm:prSet phldrT="[テキスト]"/>
      <dgm:spPr/>
      <dgm:t>
        <a:bodyPr/>
        <a:lstStyle/>
        <a:p>
          <a:r>
            <a:rPr kumimoji="1" lang="ja-JP" altLang="en-US" dirty="0"/>
            <a:t>小学校の施設補修</a:t>
          </a:r>
          <a:endParaRPr kumimoji="1" lang="en-US" altLang="ja-JP" dirty="0"/>
        </a:p>
        <a:p>
          <a:r>
            <a:rPr kumimoji="1" lang="ja-JP" altLang="en-US" dirty="0"/>
            <a:t>＝相手方は歓迎する。閉校日に作業する。</a:t>
          </a:r>
          <a:endParaRPr kumimoji="1" lang="en-US" altLang="ja-JP" dirty="0"/>
        </a:p>
        <a:p>
          <a:r>
            <a:rPr kumimoji="1" lang="ja-JP" altLang="en-US" dirty="0"/>
            <a:t>困難度＝★（お金勝負）</a:t>
          </a:r>
        </a:p>
      </dgm:t>
    </dgm:pt>
    <dgm:pt modelId="{5D46985D-8A81-4610-AEFD-8B315C568D61}" type="sibTrans" cxnId="{39E740C1-EDF2-4403-9BEF-F5CF1BAB0882}">
      <dgm:prSet/>
      <dgm:spPr/>
      <dgm:t>
        <a:bodyPr/>
        <a:lstStyle/>
        <a:p>
          <a:endParaRPr kumimoji="1" lang="ja-JP" altLang="en-US"/>
        </a:p>
      </dgm:t>
    </dgm:pt>
    <dgm:pt modelId="{F6D76989-E2C6-48FA-BDAC-B9C705FC5EFA}" type="parTrans" cxnId="{39E740C1-EDF2-4403-9BEF-F5CF1BAB0882}">
      <dgm:prSet/>
      <dgm:spPr/>
      <dgm:t>
        <a:bodyPr/>
        <a:lstStyle/>
        <a:p>
          <a:endParaRPr kumimoji="1" lang="ja-JP" altLang="en-US"/>
        </a:p>
      </dgm:t>
    </dgm:pt>
    <dgm:pt modelId="{F9FFF73B-7401-4FB9-B5B3-B5D85EBAA056}" type="pres">
      <dgm:prSet presAssocID="{12D9A39B-08A9-4DB3-AD55-264F8D5C3244}" presName="compositeShape" presStyleCnt="0">
        <dgm:presLayoutVars>
          <dgm:dir/>
          <dgm:resizeHandles/>
        </dgm:presLayoutVars>
      </dgm:prSet>
      <dgm:spPr/>
    </dgm:pt>
    <dgm:pt modelId="{D90F2E6C-BEF0-4B7B-8D0D-FE610BEC13AD}" type="pres">
      <dgm:prSet presAssocID="{12D9A39B-08A9-4DB3-AD55-264F8D5C3244}" presName="pyramid" presStyleLbl="node1" presStyleIdx="0" presStyleCnt="1" custScaleX="117167"/>
      <dgm:spPr/>
    </dgm:pt>
    <dgm:pt modelId="{745DEF9D-00CB-47EA-A032-FCF1A02D0BFC}" type="pres">
      <dgm:prSet presAssocID="{12D9A39B-08A9-4DB3-AD55-264F8D5C3244}" presName="theList" presStyleCnt="0"/>
      <dgm:spPr/>
    </dgm:pt>
    <dgm:pt modelId="{1764F8E6-635F-4040-9428-07E034D39CCD}" type="pres">
      <dgm:prSet presAssocID="{5C41DB54-6130-4A97-BBFE-B173EDD4969F}" presName="aNode" presStyleLbl="fgAcc1" presStyleIdx="0" presStyleCnt="4" custScaleX="229294" custLinFactY="29224" custLinFactNeighborX="32372" custLinFactNeighborY="100000">
        <dgm:presLayoutVars>
          <dgm:bulletEnabled val="1"/>
        </dgm:presLayoutVars>
      </dgm:prSet>
      <dgm:spPr/>
    </dgm:pt>
    <dgm:pt modelId="{6C739DD8-1DBC-4C7B-BE53-82CFB12ED092}" type="pres">
      <dgm:prSet presAssocID="{5C41DB54-6130-4A97-BBFE-B173EDD4969F}" presName="aSpace" presStyleCnt="0"/>
      <dgm:spPr/>
    </dgm:pt>
    <dgm:pt modelId="{DBAAB39D-99CE-4316-879F-4C85433FE378}" type="pres">
      <dgm:prSet presAssocID="{2DC0DB68-E6BF-4FBF-A62E-D703315C2FB1}" presName="aNode" presStyleLbl="fgAcc1" presStyleIdx="1" presStyleCnt="4" custScaleX="229256" custLinFactY="29224" custLinFactNeighborX="32372" custLinFactNeighborY="100000">
        <dgm:presLayoutVars>
          <dgm:bulletEnabled val="1"/>
        </dgm:presLayoutVars>
      </dgm:prSet>
      <dgm:spPr/>
    </dgm:pt>
    <dgm:pt modelId="{6961CAC8-02EB-47D9-A211-25E2E91A362A}" type="pres">
      <dgm:prSet presAssocID="{2DC0DB68-E6BF-4FBF-A62E-D703315C2FB1}" presName="aSpace" presStyleCnt="0"/>
      <dgm:spPr/>
    </dgm:pt>
    <dgm:pt modelId="{9F89ECC3-14ED-491D-AA07-5881FA4FFF0B}" type="pres">
      <dgm:prSet presAssocID="{58C19521-9422-421D-90DC-079AEBDEC863}" presName="aNode" presStyleLbl="fgAcc1" presStyleIdx="2" presStyleCnt="4" custScaleX="230979" custLinFactY="29224" custLinFactNeighborX="32372" custLinFactNeighborY="100000">
        <dgm:presLayoutVars>
          <dgm:bulletEnabled val="1"/>
        </dgm:presLayoutVars>
      </dgm:prSet>
      <dgm:spPr/>
    </dgm:pt>
    <dgm:pt modelId="{4D38932A-8AE8-465A-83BC-9B40FB8F2D6D}" type="pres">
      <dgm:prSet presAssocID="{58C19521-9422-421D-90DC-079AEBDEC863}" presName="aSpace" presStyleCnt="0"/>
      <dgm:spPr/>
    </dgm:pt>
    <dgm:pt modelId="{F6798340-84F5-4C69-BBCC-131A1316AEF8}" type="pres">
      <dgm:prSet presAssocID="{B128AD4E-0F48-4102-8757-6536A21F0D63}" presName="aNode" presStyleLbl="fgAcc1" presStyleIdx="3" presStyleCnt="4" custScaleX="229294" custLinFactY="29224" custLinFactNeighborX="32372" custLinFactNeighborY="100000">
        <dgm:presLayoutVars>
          <dgm:bulletEnabled val="1"/>
        </dgm:presLayoutVars>
      </dgm:prSet>
      <dgm:spPr/>
    </dgm:pt>
    <dgm:pt modelId="{A025D35A-3383-45A4-A3E1-E828FF41E7A7}" type="pres">
      <dgm:prSet presAssocID="{B128AD4E-0F48-4102-8757-6536A21F0D63}" presName="aSpace" presStyleCnt="0"/>
      <dgm:spPr/>
    </dgm:pt>
  </dgm:ptLst>
  <dgm:cxnLst>
    <dgm:cxn modelId="{505B0A0E-4A5E-4806-AA0A-429A00F6C292}" type="presOf" srcId="{B128AD4E-0F48-4102-8757-6536A21F0D63}" destId="{F6798340-84F5-4C69-BBCC-131A1316AEF8}" srcOrd="0" destOrd="0" presId="urn:microsoft.com/office/officeart/2005/8/layout/pyramid2"/>
    <dgm:cxn modelId="{D6CF7C0E-5CD9-4EF5-982D-BD0021B78865}" srcId="{12D9A39B-08A9-4DB3-AD55-264F8D5C3244}" destId="{5C41DB54-6130-4A97-BBFE-B173EDD4969F}" srcOrd="0" destOrd="0" parTransId="{3DCF00D9-390D-48EA-981C-C486D310CDC3}" sibTransId="{B4318DFE-499D-494E-AC16-247F2A306E81}"/>
    <dgm:cxn modelId="{DC1EEF0E-50C5-4AC7-9891-0452CDD73242}" type="presOf" srcId="{12D9A39B-08A9-4DB3-AD55-264F8D5C3244}" destId="{F9FFF73B-7401-4FB9-B5B3-B5D85EBAA056}" srcOrd="0" destOrd="0" presId="urn:microsoft.com/office/officeart/2005/8/layout/pyramid2"/>
    <dgm:cxn modelId="{5F1FFC41-F52E-47D2-B750-D63973BC09D1}" type="presOf" srcId="{58C19521-9422-421D-90DC-079AEBDEC863}" destId="{9F89ECC3-14ED-491D-AA07-5881FA4FFF0B}" srcOrd="0" destOrd="0" presId="urn:microsoft.com/office/officeart/2005/8/layout/pyramid2"/>
    <dgm:cxn modelId="{A9286979-5764-48CA-96D4-21839877BD68}" type="presOf" srcId="{2DC0DB68-E6BF-4FBF-A62E-D703315C2FB1}" destId="{DBAAB39D-99CE-4316-879F-4C85433FE378}" srcOrd="0" destOrd="0" presId="urn:microsoft.com/office/officeart/2005/8/layout/pyramid2"/>
    <dgm:cxn modelId="{D9A9617A-9000-4A0A-94EE-FCAF285A605E}" srcId="{12D9A39B-08A9-4DB3-AD55-264F8D5C3244}" destId="{2DC0DB68-E6BF-4FBF-A62E-D703315C2FB1}" srcOrd="1" destOrd="0" parTransId="{A964D6D3-C79C-42C4-87D3-8048CA6F47C7}" sibTransId="{C91748D6-FF66-4D3F-B635-88FE7074C488}"/>
    <dgm:cxn modelId="{58A20BA9-9178-435E-9F4A-002353B6CB9A}" srcId="{12D9A39B-08A9-4DB3-AD55-264F8D5C3244}" destId="{58C19521-9422-421D-90DC-079AEBDEC863}" srcOrd="2" destOrd="0" parTransId="{CAD0BC46-FD00-4089-93C1-6C601A5D6CD6}" sibTransId="{7795D028-F6B1-4397-9D85-4D04BDFBBC4D}"/>
    <dgm:cxn modelId="{39E740C1-EDF2-4403-9BEF-F5CF1BAB0882}" srcId="{12D9A39B-08A9-4DB3-AD55-264F8D5C3244}" destId="{B128AD4E-0F48-4102-8757-6536A21F0D63}" srcOrd="3" destOrd="0" parTransId="{F6D76989-E2C6-48FA-BDAC-B9C705FC5EFA}" sibTransId="{5D46985D-8A81-4610-AEFD-8B315C568D61}"/>
    <dgm:cxn modelId="{CB1F11C6-7FF8-4014-A719-867A7ABBE1DA}" type="presOf" srcId="{5C41DB54-6130-4A97-BBFE-B173EDD4969F}" destId="{1764F8E6-635F-4040-9428-07E034D39CCD}" srcOrd="0" destOrd="0" presId="urn:microsoft.com/office/officeart/2005/8/layout/pyramid2"/>
    <dgm:cxn modelId="{E9A86C7E-8F17-4457-A1B8-1EA2A84EF60E}" type="presParOf" srcId="{F9FFF73B-7401-4FB9-B5B3-B5D85EBAA056}" destId="{D90F2E6C-BEF0-4B7B-8D0D-FE610BEC13AD}" srcOrd="0" destOrd="0" presId="urn:microsoft.com/office/officeart/2005/8/layout/pyramid2"/>
    <dgm:cxn modelId="{BAAC5A36-3852-40BF-A396-6632DF8BBBDB}" type="presParOf" srcId="{F9FFF73B-7401-4FB9-B5B3-B5D85EBAA056}" destId="{745DEF9D-00CB-47EA-A032-FCF1A02D0BFC}" srcOrd="1" destOrd="0" presId="urn:microsoft.com/office/officeart/2005/8/layout/pyramid2"/>
    <dgm:cxn modelId="{4D94B6C4-B0F2-45B1-BEA3-A6FCF4852AD9}" type="presParOf" srcId="{745DEF9D-00CB-47EA-A032-FCF1A02D0BFC}" destId="{1764F8E6-635F-4040-9428-07E034D39CCD}" srcOrd="0" destOrd="0" presId="urn:microsoft.com/office/officeart/2005/8/layout/pyramid2"/>
    <dgm:cxn modelId="{D17067F5-F807-410B-B590-22D6C35073F6}" type="presParOf" srcId="{745DEF9D-00CB-47EA-A032-FCF1A02D0BFC}" destId="{6C739DD8-1DBC-4C7B-BE53-82CFB12ED092}" srcOrd="1" destOrd="0" presId="urn:microsoft.com/office/officeart/2005/8/layout/pyramid2"/>
    <dgm:cxn modelId="{7BA0AF91-99A6-4F2A-9793-769D051F791D}" type="presParOf" srcId="{745DEF9D-00CB-47EA-A032-FCF1A02D0BFC}" destId="{DBAAB39D-99CE-4316-879F-4C85433FE378}" srcOrd="2" destOrd="0" presId="urn:microsoft.com/office/officeart/2005/8/layout/pyramid2"/>
    <dgm:cxn modelId="{8D3BE0DB-C634-4441-8F1B-872D4A8E46BF}" type="presParOf" srcId="{745DEF9D-00CB-47EA-A032-FCF1A02D0BFC}" destId="{6961CAC8-02EB-47D9-A211-25E2E91A362A}" srcOrd="3" destOrd="0" presId="urn:microsoft.com/office/officeart/2005/8/layout/pyramid2"/>
    <dgm:cxn modelId="{6F6BEF83-883B-44F2-B850-77922E1386B5}" type="presParOf" srcId="{745DEF9D-00CB-47EA-A032-FCF1A02D0BFC}" destId="{9F89ECC3-14ED-491D-AA07-5881FA4FFF0B}" srcOrd="4" destOrd="0" presId="urn:microsoft.com/office/officeart/2005/8/layout/pyramid2"/>
    <dgm:cxn modelId="{4A65E14D-0CB8-42E6-A818-BA4E69DC4A35}" type="presParOf" srcId="{745DEF9D-00CB-47EA-A032-FCF1A02D0BFC}" destId="{4D38932A-8AE8-465A-83BC-9B40FB8F2D6D}" srcOrd="5" destOrd="0" presId="urn:microsoft.com/office/officeart/2005/8/layout/pyramid2"/>
    <dgm:cxn modelId="{E16C5629-7006-48B2-AF12-207D4AE44598}" type="presParOf" srcId="{745DEF9D-00CB-47EA-A032-FCF1A02D0BFC}" destId="{F6798340-84F5-4C69-BBCC-131A1316AEF8}" srcOrd="6" destOrd="0" presId="urn:microsoft.com/office/officeart/2005/8/layout/pyramid2"/>
    <dgm:cxn modelId="{37E7EFAE-6826-4619-BC3D-9A7D70D7767F}" type="presParOf" srcId="{745DEF9D-00CB-47EA-A032-FCF1A02D0BFC}" destId="{A025D35A-3383-45A4-A3E1-E828FF41E7A7}"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0F2E6C-BEF0-4B7B-8D0D-FE610BEC13AD}">
      <dsp:nvSpPr>
        <dsp:cNvPr id="0" name=""/>
        <dsp:cNvSpPr/>
      </dsp:nvSpPr>
      <dsp:spPr>
        <a:xfrm>
          <a:off x="1166943" y="0"/>
          <a:ext cx="5670260" cy="4839469"/>
        </a:xfrm>
        <a:prstGeom prst="triangle">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64F8E6-635F-4040-9428-07E034D39CCD}">
      <dsp:nvSpPr>
        <dsp:cNvPr id="0" name=""/>
        <dsp:cNvSpPr/>
      </dsp:nvSpPr>
      <dsp:spPr>
        <a:xfrm>
          <a:off x="2986813" y="843304"/>
          <a:ext cx="7212797" cy="86013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kumimoji="1" lang="en-US" altLang="ja-JP" sz="900" kern="1200" dirty="0"/>
        </a:p>
        <a:p>
          <a:pPr marL="0" lvl="0" indent="0" algn="ctr" defTabSz="400050">
            <a:lnSpc>
              <a:spcPct val="90000"/>
            </a:lnSpc>
            <a:spcBef>
              <a:spcPct val="0"/>
            </a:spcBef>
            <a:spcAft>
              <a:spcPct val="35000"/>
            </a:spcAft>
            <a:buNone/>
          </a:pPr>
          <a:r>
            <a:rPr kumimoji="1" lang="ja-JP" altLang="en-US" sz="900" kern="1200" dirty="0"/>
            <a:t>継続した育樹会の主催（イベントとして難易度が高く主体性の有るもの）</a:t>
          </a:r>
          <a:endParaRPr kumimoji="1" lang="en-US" altLang="ja-JP" sz="900" kern="1200" dirty="0"/>
        </a:p>
        <a:p>
          <a:pPr marL="0" lvl="0" indent="0" algn="ctr" defTabSz="400050">
            <a:lnSpc>
              <a:spcPct val="90000"/>
            </a:lnSpc>
            <a:spcBef>
              <a:spcPct val="0"/>
            </a:spcBef>
            <a:spcAft>
              <a:spcPct val="35000"/>
            </a:spcAft>
            <a:buNone/>
          </a:pPr>
          <a:r>
            <a:rPr kumimoji="1" lang="ja-JP" altLang="en-US" sz="900" kern="1200" dirty="0"/>
            <a:t>困難度＝ゼロ困難度＝★★★★</a:t>
          </a:r>
        </a:p>
      </dsp:txBody>
      <dsp:txXfrm>
        <a:off x="3028802" y="885293"/>
        <a:ext cx="7128819" cy="776161"/>
      </dsp:txXfrm>
    </dsp:sp>
    <dsp:sp modelId="{DBAAB39D-99CE-4316-879F-4C85433FE378}">
      <dsp:nvSpPr>
        <dsp:cNvPr id="0" name=""/>
        <dsp:cNvSpPr/>
      </dsp:nvSpPr>
      <dsp:spPr>
        <a:xfrm>
          <a:off x="2987410" y="1810961"/>
          <a:ext cx="7211602" cy="86013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kumimoji="1" lang="ja-JP" altLang="en-US" sz="900" kern="1200" dirty="0"/>
            <a:t>植樹会の主催、ゴミ拾い、雪かき、お祭りの手伝い、寄付　＋　継続性（同一相手に毎年継続して実施）　＋　住民と共同して</a:t>
          </a:r>
          <a:endParaRPr kumimoji="1" lang="en-US" altLang="ja-JP" sz="900" kern="1200" dirty="0"/>
        </a:p>
        <a:p>
          <a:pPr marL="0" lvl="0" indent="0" algn="ctr" defTabSz="400050">
            <a:lnSpc>
              <a:spcPct val="90000"/>
            </a:lnSpc>
            <a:spcBef>
              <a:spcPct val="0"/>
            </a:spcBef>
            <a:spcAft>
              <a:spcPct val="35000"/>
            </a:spcAft>
            <a:buNone/>
          </a:pPr>
          <a:r>
            <a:rPr kumimoji="1" lang="ja-JP" altLang="en-US" sz="900" kern="1200" dirty="0"/>
            <a:t>　＝　地域のコミュニティに溶込む、＝信頼関係が必要</a:t>
          </a:r>
          <a:endParaRPr kumimoji="1" lang="en-US" altLang="ja-JP" sz="900" kern="1200" dirty="0"/>
        </a:p>
        <a:p>
          <a:pPr marL="0" lvl="0" indent="0" algn="ctr" defTabSz="400050">
            <a:lnSpc>
              <a:spcPct val="90000"/>
            </a:lnSpc>
            <a:spcBef>
              <a:spcPct val="0"/>
            </a:spcBef>
            <a:spcAft>
              <a:spcPct val="35000"/>
            </a:spcAft>
            <a:buNone/>
          </a:pPr>
          <a:r>
            <a:rPr kumimoji="1" lang="ja-JP" altLang="en-US" sz="900" kern="1200" dirty="0"/>
            <a:t>困難度＝ゼロ困難度＝★★★</a:t>
          </a:r>
        </a:p>
      </dsp:txBody>
      <dsp:txXfrm>
        <a:off x="3029399" y="1852950"/>
        <a:ext cx="7127624" cy="776161"/>
      </dsp:txXfrm>
    </dsp:sp>
    <dsp:sp modelId="{9F89ECC3-14ED-491D-AA07-5881FA4FFF0B}">
      <dsp:nvSpPr>
        <dsp:cNvPr id="0" name=""/>
        <dsp:cNvSpPr/>
      </dsp:nvSpPr>
      <dsp:spPr>
        <a:xfrm>
          <a:off x="2960311" y="2778619"/>
          <a:ext cx="7265802" cy="86013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kumimoji="1" lang="ja-JP" altLang="en-US" sz="900" kern="1200" dirty="0"/>
            <a:t>ゴミ拾い、雪かき、お祭りの手伝い、寄付　＋　継続性（同一相手に毎年継続して実施）</a:t>
          </a:r>
          <a:endParaRPr kumimoji="1" lang="en-US" altLang="ja-JP" sz="900" kern="1200" dirty="0"/>
        </a:p>
        <a:p>
          <a:pPr marL="0" lvl="0" indent="0" algn="ctr" defTabSz="400050">
            <a:lnSpc>
              <a:spcPct val="90000"/>
            </a:lnSpc>
            <a:spcBef>
              <a:spcPct val="0"/>
            </a:spcBef>
            <a:spcAft>
              <a:spcPct val="35000"/>
            </a:spcAft>
            <a:buNone/>
          </a:pPr>
          <a:r>
            <a:rPr kumimoji="1" lang="ja-JP" altLang="en-US" sz="900" kern="1200" dirty="0"/>
            <a:t>＝相手方は歓迎する。</a:t>
          </a:r>
          <a:endParaRPr kumimoji="1" lang="en-US" altLang="ja-JP" sz="900" kern="1200" dirty="0"/>
        </a:p>
        <a:p>
          <a:pPr marL="0" lvl="0" indent="0" algn="ctr" defTabSz="400050">
            <a:lnSpc>
              <a:spcPct val="90000"/>
            </a:lnSpc>
            <a:spcBef>
              <a:spcPct val="0"/>
            </a:spcBef>
            <a:spcAft>
              <a:spcPct val="35000"/>
            </a:spcAft>
            <a:buNone/>
          </a:pPr>
          <a:r>
            <a:rPr kumimoji="1" lang="ja-JP" altLang="en-US" sz="900" kern="1200" dirty="0"/>
            <a:t>困難度＝ゼロ困難度＝★★</a:t>
          </a:r>
        </a:p>
      </dsp:txBody>
      <dsp:txXfrm>
        <a:off x="3002300" y="2820608"/>
        <a:ext cx="7181824" cy="776161"/>
      </dsp:txXfrm>
    </dsp:sp>
    <dsp:sp modelId="{F6798340-84F5-4C69-BBCC-131A1316AEF8}">
      <dsp:nvSpPr>
        <dsp:cNvPr id="0" name=""/>
        <dsp:cNvSpPr/>
      </dsp:nvSpPr>
      <dsp:spPr>
        <a:xfrm>
          <a:off x="2986813" y="3746276"/>
          <a:ext cx="7212797" cy="86013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kumimoji="1" lang="ja-JP" altLang="en-US" sz="900" kern="1200" dirty="0"/>
            <a:t>ゴミ拾い、雪かき、お祭りの手伝い、寄付　一発屋（工事評価のための自己都合で実施）</a:t>
          </a:r>
          <a:endParaRPr kumimoji="1" lang="en-US" altLang="ja-JP" sz="900" kern="1200" dirty="0"/>
        </a:p>
        <a:p>
          <a:pPr marL="0" lvl="0" indent="0" algn="ctr" defTabSz="400050">
            <a:lnSpc>
              <a:spcPct val="90000"/>
            </a:lnSpc>
            <a:spcBef>
              <a:spcPct val="0"/>
            </a:spcBef>
            <a:spcAft>
              <a:spcPct val="35000"/>
            </a:spcAft>
            <a:buNone/>
          </a:pPr>
          <a:r>
            <a:rPr kumimoji="1" lang="ja-JP" altLang="en-US" sz="900" kern="1200" dirty="0"/>
            <a:t>＝相手方は歓迎する。</a:t>
          </a:r>
          <a:endParaRPr kumimoji="1" lang="en-US" altLang="ja-JP" sz="900" kern="1200" dirty="0"/>
        </a:p>
        <a:p>
          <a:pPr marL="0" lvl="0" indent="0" algn="ctr" defTabSz="400050">
            <a:lnSpc>
              <a:spcPct val="90000"/>
            </a:lnSpc>
            <a:spcBef>
              <a:spcPct val="0"/>
            </a:spcBef>
            <a:spcAft>
              <a:spcPct val="35000"/>
            </a:spcAft>
            <a:buNone/>
          </a:pPr>
          <a:r>
            <a:rPr kumimoji="1" lang="ja-JP" altLang="en-US" sz="900" kern="1200" dirty="0"/>
            <a:t>困難度＝ゼロ</a:t>
          </a:r>
        </a:p>
      </dsp:txBody>
      <dsp:txXfrm>
        <a:off x="3028802" y="3788265"/>
        <a:ext cx="7128819" cy="7761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0F2E6C-BEF0-4B7B-8D0D-FE610BEC13AD}">
      <dsp:nvSpPr>
        <dsp:cNvPr id="0" name=""/>
        <dsp:cNvSpPr/>
      </dsp:nvSpPr>
      <dsp:spPr>
        <a:xfrm>
          <a:off x="1166943" y="0"/>
          <a:ext cx="5670260" cy="4839469"/>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64F8E6-635F-4040-9428-07E034D39CCD}">
      <dsp:nvSpPr>
        <dsp:cNvPr id="0" name=""/>
        <dsp:cNvSpPr/>
      </dsp:nvSpPr>
      <dsp:spPr>
        <a:xfrm>
          <a:off x="2986813" y="843304"/>
          <a:ext cx="7212797" cy="86013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t>小学校での請負授業</a:t>
          </a:r>
          <a:endParaRPr kumimoji="1" lang="en-US" altLang="ja-JP" sz="1100" kern="1200" dirty="0"/>
        </a:p>
        <a:p>
          <a:pPr marL="0" lvl="0" indent="0" algn="ctr" defTabSz="488950">
            <a:lnSpc>
              <a:spcPct val="90000"/>
            </a:lnSpc>
            <a:spcBef>
              <a:spcPct val="0"/>
            </a:spcBef>
            <a:spcAft>
              <a:spcPct val="35000"/>
            </a:spcAft>
            <a:buNone/>
          </a:pPr>
          <a:r>
            <a:rPr kumimoji="1" lang="ja-JP" altLang="en-US" sz="1100" kern="1200" dirty="0"/>
            <a:t>インフラ主体の郷土学習、環境学習</a:t>
          </a:r>
          <a:endParaRPr kumimoji="1" lang="en-US" altLang="ja-JP" sz="1100" kern="1200" dirty="0"/>
        </a:p>
        <a:p>
          <a:pPr marL="0" lvl="0" indent="0" algn="ctr" defTabSz="488950">
            <a:lnSpc>
              <a:spcPct val="90000"/>
            </a:lnSpc>
            <a:spcBef>
              <a:spcPct val="0"/>
            </a:spcBef>
            <a:spcAft>
              <a:spcPct val="35000"/>
            </a:spcAft>
            <a:buNone/>
          </a:pPr>
          <a:r>
            <a:rPr kumimoji="1" lang="ja-JP" altLang="en-US" sz="1100" kern="1200" dirty="0"/>
            <a:t>困難度＝★★★★★</a:t>
          </a:r>
        </a:p>
      </dsp:txBody>
      <dsp:txXfrm>
        <a:off x="3028802" y="885293"/>
        <a:ext cx="7128819" cy="776161"/>
      </dsp:txXfrm>
    </dsp:sp>
    <dsp:sp modelId="{DBAAB39D-99CE-4316-879F-4C85433FE378}">
      <dsp:nvSpPr>
        <dsp:cNvPr id="0" name=""/>
        <dsp:cNvSpPr/>
      </dsp:nvSpPr>
      <dsp:spPr>
        <a:xfrm>
          <a:off x="2987410" y="1810961"/>
          <a:ext cx="7211602" cy="86013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t>小学校での防災講話</a:t>
          </a:r>
          <a:endParaRPr kumimoji="1" lang="en-US" altLang="ja-JP" sz="1100" kern="1200" dirty="0"/>
        </a:p>
        <a:p>
          <a:pPr marL="0" lvl="0" indent="0" algn="ctr" defTabSz="488950">
            <a:lnSpc>
              <a:spcPct val="90000"/>
            </a:lnSpc>
            <a:spcBef>
              <a:spcPct val="0"/>
            </a:spcBef>
            <a:spcAft>
              <a:spcPct val="35000"/>
            </a:spcAft>
            <a:buNone/>
          </a:pPr>
          <a:r>
            <a:rPr kumimoji="1" lang="ja-JP" altLang="en-US" sz="1100" kern="1200" dirty="0"/>
            <a:t>つなみの話し、地震の話し</a:t>
          </a:r>
          <a:endParaRPr kumimoji="1" lang="en-US" altLang="ja-JP" sz="1100" kern="1200" dirty="0"/>
        </a:p>
        <a:p>
          <a:pPr marL="0" lvl="0" indent="0" algn="ctr" defTabSz="488950">
            <a:lnSpc>
              <a:spcPct val="90000"/>
            </a:lnSpc>
            <a:spcBef>
              <a:spcPct val="0"/>
            </a:spcBef>
            <a:spcAft>
              <a:spcPct val="35000"/>
            </a:spcAft>
            <a:buNone/>
          </a:pPr>
          <a:r>
            <a:rPr kumimoji="1" lang="ja-JP" altLang="en-US" sz="1100" kern="1200" dirty="0"/>
            <a:t>困難度＝★★★</a:t>
          </a:r>
        </a:p>
      </dsp:txBody>
      <dsp:txXfrm>
        <a:off x="3029399" y="1852950"/>
        <a:ext cx="7127624" cy="776161"/>
      </dsp:txXfrm>
    </dsp:sp>
    <dsp:sp modelId="{9F89ECC3-14ED-491D-AA07-5881FA4FFF0B}">
      <dsp:nvSpPr>
        <dsp:cNvPr id="0" name=""/>
        <dsp:cNvSpPr/>
      </dsp:nvSpPr>
      <dsp:spPr>
        <a:xfrm>
          <a:off x="2960311" y="2778619"/>
          <a:ext cx="7265802" cy="86013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t>小学校に対する土木の啓発</a:t>
          </a:r>
          <a:endParaRPr kumimoji="1" lang="en-US" altLang="ja-JP" sz="1100" kern="1200" dirty="0"/>
        </a:p>
        <a:p>
          <a:pPr marL="0" lvl="0" indent="0" algn="ctr" defTabSz="488950">
            <a:lnSpc>
              <a:spcPct val="90000"/>
            </a:lnSpc>
            <a:spcBef>
              <a:spcPct val="0"/>
            </a:spcBef>
            <a:spcAft>
              <a:spcPct val="35000"/>
            </a:spcAft>
            <a:buNone/>
          </a:pPr>
          <a:r>
            <a:rPr kumimoji="1" lang="ja-JP" altLang="en-US" sz="1100" kern="1200" dirty="0"/>
            <a:t>土木の日を知ってもらう。開校日に実施し作業を見せる。</a:t>
          </a:r>
          <a:endParaRPr kumimoji="1" lang="en-US" altLang="ja-JP" sz="1100" kern="1200" dirty="0"/>
        </a:p>
        <a:p>
          <a:pPr marL="0" lvl="0" indent="0" algn="ctr" defTabSz="488950">
            <a:lnSpc>
              <a:spcPct val="90000"/>
            </a:lnSpc>
            <a:spcBef>
              <a:spcPct val="0"/>
            </a:spcBef>
            <a:spcAft>
              <a:spcPct val="35000"/>
            </a:spcAft>
            <a:buNone/>
          </a:pPr>
          <a:r>
            <a:rPr kumimoji="1" lang="ja-JP" altLang="en-US" sz="1100" kern="1200" dirty="0"/>
            <a:t>困難度＝★★</a:t>
          </a:r>
        </a:p>
      </dsp:txBody>
      <dsp:txXfrm>
        <a:off x="3002300" y="2820608"/>
        <a:ext cx="7181824" cy="776161"/>
      </dsp:txXfrm>
    </dsp:sp>
    <dsp:sp modelId="{F6798340-84F5-4C69-BBCC-131A1316AEF8}">
      <dsp:nvSpPr>
        <dsp:cNvPr id="0" name=""/>
        <dsp:cNvSpPr/>
      </dsp:nvSpPr>
      <dsp:spPr>
        <a:xfrm>
          <a:off x="2986813" y="3746276"/>
          <a:ext cx="7212797" cy="86013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t>小学校の施設補修</a:t>
          </a:r>
          <a:endParaRPr kumimoji="1" lang="en-US" altLang="ja-JP" sz="1100" kern="1200" dirty="0"/>
        </a:p>
        <a:p>
          <a:pPr marL="0" lvl="0" indent="0" algn="ctr" defTabSz="488950">
            <a:lnSpc>
              <a:spcPct val="90000"/>
            </a:lnSpc>
            <a:spcBef>
              <a:spcPct val="0"/>
            </a:spcBef>
            <a:spcAft>
              <a:spcPct val="35000"/>
            </a:spcAft>
            <a:buNone/>
          </a:pPr>
          <a:r>
            <a:rPr kumimoji="1" lang="ja-JP" altLang="en-US" sz="1100" kern="1200" dirty="0"/>
            <a:t>＝相手方は歓迎する。閉校日に作業する。</a:t>
          </a:r>
          <a:endParaRPr kumimoji="1" lang="en-US" altLang="ja-JP" sz="1100" kern="1200" dirty="0"/>
        </a:p>
        <a:p>
          <a:pPr marL="0" lvl="0" indent="0" algn="ctr" defTabSz="488950">
            <a:lnSpc>
              <a:spcPct val="90000"/>
            </a:lnSpc>
            <a:spcBef>
              <a:spcPct val="0"/>
            </a:spcBef>
            <a:spcAft>
              <a:spcPct val="35000"/>
            </a:spcAft>
            <a:buNone/>
          </a:pPr>
          <a:r>
            <a:rPr kumimoji="1" lang="ja-JP" altLang="en-US" sz="1100" kern="1200" dirty="0"/>
            <a:t>困難度＝★（お金勝負）</a:t>
          </a:r>
        </a:p>
      </dsp:txBody>
      <dsp:txXfrm>
        <a:off x="3028802" y="3788265"/>
        <a:ext cx="7128819" cy="776161"/>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3989770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a:extLst>
            <a:ext uri="{FF2B5EF4-FFF2-40B4-BE49-F238E27FC236}">
              <a16:creationId xmlns:a16="http://schemas.microsoft.com/office/drawing/2014/main" id="{83354F98-8983-F79A-23E8-DCD8D1E1D117}"/>
            </a:ext>
          </a:extLst>
        </p:cNvPr>
        <p:cNvGrpSpPr/>
        <p:nvPr/>
      </p:nvGrpSpPr>
      <p:grpSpPr>
        <a:xfrm>
          <a:off x="0" y="0"/>
          <a:ext cx="0" cy="0"/>
          <a:chOff x="0" y="0"/>
          <a:chExt cx="0" cy="0"/>
        </a:xfrm>
      </p:grpSpPr>
      <p:sp>
        <p:nvSpPr>
          <p:cNvPr id="91" name="Google Shape;91;p1:notes">
            <a:extLst>
              <a:ext uri="{FF2B5EF4-FFF2-40B4-BE49-F238E27FC236}">
                <a16:creationId xmlns:a16="http://schemas.microsoft.com/office/drawing/2014/main" id="{B2FDAC32-C45C-9A33-8843-7D65DB23661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1:notes">
            <a:extLst>
              <a:ext uri="{FF2B5EF4-FFF2-40B4-BE49-F238E27FC236}">
                <a16:creationId xmlns:a16="http://schemas.microsoft.com/office/drawing/2014/main" id="{D3DD330A-68C7-9165-B212-E9A17F5140F7}"/>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SzPts val="1400"/>
              <a:buNone/>
            </a:pPr>
            <a:r>
              <a:rPr lang="ja-JP"/>
              <a:t>凡例　★：クリックしてアニメーションを進める。　◆：クリックして頁を進める。</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イベント写真の撮り方</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◆反省</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スプレーはＮＧ！作品が下品、健康に害がある、教育上悪い。</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絶対にMCとカメラマンの事前打ち合わせは必要。</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こどもたちから質問を受ける位置は、「子どもたちにほこれるしごとを」の文字が映える位置</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子どもと話す際は、膝をおる。</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子どもとの集合写真に横断幕は入れてはならない。</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子どもは下から撮る。</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子どもらしいポーズをさせる。ＭＣの力量が問われる。</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93" name="Google Shape;93;p1:notes">
            <a:extLst>
              <a:ext uri="{FF2B5EF4-FFF2-40B4-BE49-F238E27FC236}">
                <a16:creationId xmlns:a16="http://schemas.microsoft.com/office/drawing/2014/main" id="{F954979C-11A0-46C9-1129-E3D2DD27B30A}"/>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1</a:t>
            </a:fld>
            <a:endParaRPr/>
          </a:p>
        </p:txBody>
      </p:sp>
    </p:spTree>
    <p:extLst>
      <p:ext uri="{BB962C8B-B14F-4D97-AF65-F5344CB8AC3E}">
        <p14:creationId xmlns:p14="http://schemas.microsoft.com/office/powerpoint/2010/main" val="2686311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dirty="0"/>
          </a:p>
        </p:txBody>
      </p:sp>
      <p:sp>
        <p:nvSpPr>
          <p:cNvPr id="102" name="Google Shape;102;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10</a:t>
            </a:fld>
            <a:endParaRPr/>
          </a:p>
        </p:txBody>
      </p:sp>
    </p:spTree>
    <p:extLst>
      <p:ext uri="{BB962C8B-B14F-4D97-AF65-F5344CB8AC3E}">
        <p14:creationId xmlns:p14="http://schemas.microsoft.com/office/powerpoint/2010/main" val="1021749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dirty="0"/>
          </a:p>
        </p:txBody>
      </p:sp>
      <p:sp>
        <p:nvSpPr>
          <p:cNvPr id="102" name="Google Shape;102;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11</a:t>
            </a:fld>
            <a:endParaRPr/>
          </a:p>
        </p:txBody>
      </p:sp>
    </p:spTree>
    <p:extLst>
      <p:ext uri="{BB962C8B-B14F-4D97-AF65-F5344CB8AC3E}">
        <p14:creationId xmlns:p14="http://schemas.microsoft.com/office/powerpoint/2010/main" val="1021749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dirty="0"/>
              <a:t>https://kk-tezuka.jp/?p=1424</a:t>
            </a:r>
            <a:endParaRPr dirty="0"/>
          </a:p>
        </p:txBody>
      </p:sp>
      <p:sp>
        <p:nvSpPr>
          <p:cNvPr id="102" name="Google Shape;102;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12</a:t>
            </a:fld>
            <a:endParaRPr/>
          </a:p>
        </p:txBody>
      </p:sp>
    </p:spTree>
    <p:extLst>
      <p:ext uri="{BB962C8B-B14F-4D97-AF65-F5344CB8AC3E}">
        <p14:creationId xmlns:p14="http://schemas.microsoft.com/office/powerpoint/2010/main" val="1021749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a:extLst>
            <a:ext uri="{FF2B5EF4-FFF2-40B4-BE49-F238E27FC236}">
              <a16:creationId xmlns:a16="http://schemas.microsoft.com/office/drawing/2014/main" id="{8F63A4EF-447F-7B9C-3D5D-08EDBD5651DC}"/>
            </a:ext>
          </a:extLst>
        </p:cNvPr>
        <p:cNvGrpSpPr/>
        <p:nvPr/>
      </p:nvGrpSpPr>
      <p:grpSpPr>
        <a:xfrm>
          <a:off x="0" y="0"/>
          <a:ext cx="0" cy="0"/>
          <a:chOff x="0" y="0"/>
          <a:chExt cx="0" cy="0"/>
        </a:xfrm>
      </p:grpSpPr>
      <p:sp>
        <p:nvSpPr>
          <p:cNvPr id="100" name="Google Shape;100;p2:notes">
            <a:extLst>
              <a:ext uri="{FF2B5EF4-FFF2-40B4-BE49-F238E27FC236}">
                <a16:creationId xmlns:a16="http://schemas.microsoft.com/office/drawing/2014/main" id="{72EC2163-68B1-3034-2D20-8F43076C18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a:extLst>
              <a:ext uri="{FF2B5EF4-FFF2-40B4-BE49-F238E27FC236}">
                <a16:creationId xmlns:a16="http://schemas.microsoft.com/office/drawing/2014/main" id="{10B3E459-9592-3CCB-2FC7-E4AA8CAE07D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ja-JP" altLang="en-US" dirty="0"/>
              <a:t>参照先</a:t>
            </a:r>
            <a:endParaRPr lang="en-US" dirty="0"/>
          </a:p>
          <a:p>
            <a:pPr marL="0" lvl="0" indent="0" algn="l" rtl="0">
              <a:lnSpc>
                <a:spcPct val="100000"/>
              </a:lnSpc>
              <a:spcBef>
                <a:spcPts val="0"/>
              </a:spcBef>
              <a:spcAft>
                <a:spcPts val="0"/>
              </a:spcAft>
              <a:buSzPts val="1400"/>
              <a:buNone/>
            </a:pPr>
            <a:r>
              <a:rPr lang="en-US" dirty="0"/>
              <a:t>https://kk-tezuka.jp/?p=1424</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ja-JP" altLang="en-US" dirty="0"/>
              <a:t>格子状に並べず、この写真のみ掲載する。ほかの写真はノイズ！</a:t>
            </a:r>
            <a:endParaRPr lang="en-US" dirty="0"/>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dirty="0"/>
          </a:p>
        </p:txBody>
      </p:sp>
      <p:sp>
        <p:nvSpPr>
          <p:cNvPr id="102" name="Google Shape;102;p2:notes">
            <a:extLst>
              <a:ext uri="{FF2B5EF4-FFF2-40B4-BE49-F238E27FC236}">
                <a16:creationId xmlns:a16="http://schemas.microsoft.com/office/drawing/2014/main" id="{86187F45-69E7-949A-0345-C6C346EF14F9}"/>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13</a:t>
            </a:fld>
            <a:endParaRPr/>
          </a:p>
        </p:txBody>
      </p:sp>
    </p:spTree>
    <p:extLst>
      <p:ext uri="{BB962C8B-B14F-4D97-AF65-F5344CB8AC3E}">
        <p14:creationId xmlns:p14="http://schemas.microsoft.com/office/powerpoint/2010/main" val="4065947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dirty="0"/>
          </a:p>
        </p:txBody>
      </p:sp>
      <p:sp>
        <p:nvSpPr>
          <p:cNvPr id="102" name="Google Shape;102;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14</a:t>
            </a:fld>
            <a:endParaRPr/>
          </a:p>
        </p:txBody>
      </p:sp>
    </p:spTree>
    <p:extLst>
      <p:ext uri="{BB962C8B-B14F-4D97-AF65-F5344CB8AC3E}">
        <p14:creationId xmlns:p14="http://schemas.microsoft.com/office/powerpoint/2010/main" val="10217494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ja-JP"/>
              <a:t>本日の内容です。</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1　イベント写真の範囲</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2　工事写真とイベント写真の大きな違い</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3　土木屋さんの勘違い</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4　土木屋さん、これだけでもかなり違うはず！（初級）</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5　プレゼン資料を工夫してみる！</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6　土木屋さんは何をすれば良い？（中級）</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7　撮影タイミングは、ＭＣが作る。</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8　新聞記事の写真とストーリー仕立て用写真は違う</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9　土木屋さんの色々なイベントでの撮影例</a:t>
            </a:r>
            <a:endParaRPr sz="12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ja-JP" sz="1200">
                <a:latin typeface="Arial"/>
                <a:ea typeface="Arial"/>
                <a:cs typeface="Arial"/>
                <a:sym typeface="Arial"/>
              </a:rPr>
              <a:t>10 捨てることから始まる写真の選び方</a:t>
            </a:r>
            <a:endParaRPr sz="1200">
              <a:latin typeface="Arial"/>
              <a:ea typeface="Arial"/>
              <a:cs typeface="Arial"/>
              <a:sym typeface="Arial"/>
            </a:endParaRPr>
          </a:p>
          <a:p>
            <a:pPr marL="0" lvl="0" indent="0" algn="l" rtl="0">
              <a:lnSpc>
                <a:spcPct val="100000"/>
              </a:lnSpc>
              <a:spcBef>
                <a:spcPts val="0"/>
              </a:spcBef>
              <a:spcAft>
                <a:spcPts val="0"/>
              </a:spcAft>
              <a:buSzPts val="1400"/>
              <a:buNone/>
            </a:pP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　</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おまけ</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1　どんぐりかいぎのコスト分析</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2　北海道通信社の社会貢献記事数から</a:t>
            </a:r>
            <a:endParaRPr/>
          </a:p>
        </p:txBody>
      </p:sp>
      <p:sp>
        <p:nvSpPr>
          <p:cNvPr id="102" name="Google Shape;102;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16</a:t>
            </a:fld>
            <a:endParaRPr/>
          </a:p>
        </p:txBody>
      </p:sp>
    </p:spTree>
    <p:extLst>
      <p:ext uri="{BB962C8B-B14F-4D97-AF65-F5344CB8AC3E}">
        <p14:creationId xmlns:p14="http://schemas.microsoft.com/office/powerpoint/2010/main" val="33093788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a:extLst>
            <a:ext uri="{FF2B5EF4-FFF2-40B4-BE49-F238E27FC236}">
              <a16:creationId xmlns:a16="http://schemas.microsoft.com/office/drawing/2014/main" id="{253A62C9-BE6F-D6FB-5E07-76F3CCA50D4F}"/>
            </a:ext>
          </a:extLst>
        </p:cNvPr>
        <p:cNvGrpSpPr/>
        <p:nvPr/>
      </p:nvGrpSpPr>
      <p:grpSpPr>
        <a:xfrm>
          <a:off x="0" y="0"/>
          <a:ext cx="0" cy="0"/>
          <a:chOff x="0" y="0"/>
          <a:chExt cx="0" cy="0"/>
        </a:xfrm>
      </p:grpSpPr>
      <p:sp>
        <p:nvSpPr>
          <p:cNvPr id="100" name="Google Shape;100;p2:notes">
            <a:extLst>
              <a:ext uri="{FF2B5EF4-FFF2-40B4-BE49-F238E27FC236}">
                <a16:creationId xmlns:a16="http://schemas.microsoft.com/office/drawing/2014/main" id="{D3A95D64-AB54-0DDD-07CA-0456D9BAAF2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a:extLst>
              <a:ext uri="{FF2B5EF4-FFF2-40B4-BE49-F238E27FC236}">
                <a16:creationId xmlns:a16="http://schemas.microsoft.com/office/drawing/2014/main" id="{79C6562A-7304-0096-B685-39142C26642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ja-JP"/>
              <a:t>本日の内容です。</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1　イベント写真の範囲</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2　工事写真とイベント写真の大きな違い</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3　土木屋さんの勘違い</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4　土木屋さん、これだけでもかなり違うはず！（初級）</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5　プレゼン資料を工夫してみる！</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6　土木屋さんは何をすれば良い？（中級）</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7　撮影タイミングは、ＭＣが作る。</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8　新聞記事の写真とストーリー仕立て用写真は違う</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9　土木屋さんの色々なイベントでの撮影例</a:t>
            </a:r>
            <a:endParaRPr sz="12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ja-JP" sz="1200">
                <a:latin typeface="Arial"/>
                <a:ea typeface="Arial"/>
                <a:cs typeface="Arial"/>
                <a:sym typeface="Arial"/>
              </a:rPr>
              <a:t>10 捨てることから始まる写真の選び方</a:t>
            </a:r>
            <a:endParaRPr sz="1200">
              <a:latin typeface="Arial"/>
              <a:ea typeface="Arial"/>
              <a:cs typeface="Arial"/>
              <a:sym typeface="Arial"/>
            </a:endParaRPr>
          </a:p>
          <a:p>
            <a:pPr marL="0" lvl="0" indent="0" algn="l" rtl="0">
              <a:lnSpc>
                <a:spcPct val="100000"/>
              </a:lnSpc>
              <a:spcBef>
                <a:spcPts val="0"/>
              </a:spcBef>
              <a:spcAft>
                <a:spcPts val="0"/>
              </a:spcAft>
              <a:buSzPts val="1400"/>
              <a:buNone/>
            </a:pP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　</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おまけ</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1　どんぐりかいぎのコスト分析</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2　北海道通信社の社会貢献記事数から</a:t>
            </a:r>
            <a:endParaRPr/>
          </a:p>
        </p:txBody>
      </p:sp>
      <p:sp>
        <p:nvSpPr>
          <p:cNvPr id="102" name="Google Shape;102;p2:notes">
            <a:extLst>
              <a:ext uri="{FF2B5EF4-FFF2-40B4-BE49-F238E27FC236}">
                <a16:creationId xmlns:a16="http://schemas.microsoft.com/office/drawing/2014/main" id="{09C8B987-9DD9-8F9E-4CB2-756A5F8EAECB}"/>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17</a:t>
            </a:fld>
            <a:endParaRPr/>
          </a:p>
        </p:txBody>
      </p:sp>
    </p:spTree>
    <p:extLst>
      <p:ext uri="{BB962C8B-B14F-4D97-AF65-F5344CB8AC3E}">
        <p14:creationId xmlns:p14="http://schemas.microsoft.com/office/powerpoint/2010/main" val="21342409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ja-JP"/>
              <a:t>本日の内容です。</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1　イベント写真の範囲</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2　工事写真とイベント写真の大きな違い</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3　土木屋さんの勘違い</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4　土木屋さん、これだけでもかなり違うはず！（初級）</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5　プレゼン資料を工夫してみる！</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6　土木屋さんは何をすれば良い？（中級）</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7　撮影タイミングは、ＭＣが作る。</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8　新聞記事の写真とストーリー仕立て用写真は違う</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9　土木屋さんの色々なイベントでの撮影例</a:t>
            </a:r>
            <a:endParaRPr sz="12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ja-JP" sz="1200">
                <a:latin typeface="Arial"/>
                <a:ea typeface="Arial"/>
                <a:cs typeface="Arial"/>
                <a:sym typeface="Arial"/>
              </a:rPr>
              <a:t>10 捨てることから始まる写真の選び方</a:t>
            </a:r>
            <a:endParaRPr sz="1200">
              <a:latin typeface="Arial"/>
              <a:ea typeface="Arial"/>
              <a:cs typeface="Arial"/>
              <a:sym typeface="Arial"/>
            </a:endParaRPr>
          </a:p>
          <a:p>
            <a:pPr marL="0" lvl="0" indent="0" algn="l" rtl="0">
              <a:lnSpc>
                <a:spcPct val="100000"/>
              </a:lnSpc>
              <a:spcBef>
                <a:spcPts val="0"/>
              </a:spcBef>
              <a:spcAft>
                <a:spcPts val="0"/>
              </a:spcAft>
              <a:buSzPts val="1400"/>
              <a:buNone/>
            </a:pP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　</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おまけ</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1　どんぐりかいぎのコスト分析</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2　北海道通信社の社会貢献記事数から</a:t>
            </a:r>
            <a:endParaRPr/>
          </a:p>
        </p:txBody>
      </p:sp>
      <p:sp>
        <p:nvSpPr>
          <p:cNvPr id="102" name="Google Shape;102;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18</a:t>
            </a:fld>
            <a:endParaRPr/>
          </a:p>
        </p:txBody>
      </p:sp>
    </p:spTree>
    <p:extLst>
      <p:ext uri="{BB962C8B-B14F-4D97-AF65-F5344CB8AC3E}">
        <p14:creationId xmlns:p14="http://schemas.microsoft.com/office/powerpoint/2010/main" val="22006438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ja-JP" dirty="0"/>
              <a:t>本日の内容です。</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ja-JP" sz="1200" dirty="0">
                <a:latin typeface="Arial"/>
                <a:ea typeface="Arial"/>
                <a:cs typeface="Arial"/>
                <a:sym typeface="Arial"/>
              </a:rPr>
              <a:t>1　イベント写真の範囲</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2　工事写真とイベント写真の大きな違い</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3　土木屋さんの勘違い</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4　土木屋さん、これだけでもかなり違うはず！（初級）</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5　プレゼン資料を工夫してみる！</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6　土木屋さんは何をすれば良い？（中級）</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7　撮影タイミングは、ＭＣが作る。</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8　新聞記事の写真とストーリー仕立て用写真は違う</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9　土木屋さんの色々なイベントでの撮影例</a:t>
            </a:r>
            <a:endParaRPr sz="1200"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ja-JP" sz="1200" dirty="0">
                <a:latin typeface="Arial"/>
                <a:ea typeface="Arial"/>
                <a:cs typeface="Arial"/>
                <a:sym typeface="Arial"/>
              </a:rPr>
              <a:t>10 捨てることから始まる写真の選び方</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　</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おまけ</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1　どんぐりかい</a:t>
            </a:r>
            <a:r>
              <a:rPr lang="ja-JP" sz="1200" dirty="0" err="1">
                <a:latin typeface="Arial"/>
                <a:ea typeface="Arial"/>
                <a:cs typeface="Arial"/>
                <a:sym typeface="Arial"/>
              </a:rPr>
              <a:t>ぎの</a:t>
            </a:r>
            <a:r>
              <a:rPr lang="ja-JP" sz="1200" dirty="0">
                <a:latin typeface="Arial"/>
                <a:ea typeface="Arial"/>
                <a:cs typeface="Arial"/>
                <a:sym typeface="Arial"/>
              </a:rPr>
              <a:t>コスト分析</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2　北海道通信社の社会貢献記事数から</a:t>
            </a:r>
            <a:endParaRPr dirty="0"/>
          </a:p>
        </p:txBody>
      </p:sp>
      <p:sp>
        <p:nvSpPr>
          <p:cNvPr id="102" name="Google Shape;102;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19</a:t>
            </a:fld>
            <a:endParaRPr/>
          </a:p>
        </p:txBody>
      </p:sp>
    </p:spTree>
    <p:extLst>
      <p:ext uri="{BB962C8B-B14F-4D97-AF65-F5344CB8AC3E}">
        <p14:creationId xmlns:p14="http://schemas.microsoft.com/office/powerpoint/2010/main" val="41335957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ja-JP"/>
              <a:t>本日の内容です。</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1　イベント写真の範囲</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2　工事写真とイベント写真の大きな違い</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3　土木屋さんの勘違い</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4　土木屋さん、これだけでもかなり違うはず！（初級）</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5　プレゼン資料を工夫してみる！</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6　土木屋さんは何をすれば良い？（中級）</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7　撮影タイミングは、ＭＣが作る。</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8　新聞記事の写真とストーリー仕立て用写真は違う</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9　土木屋さんの色々なイベントでの撮影例</a:t>
            </a:r>
            <a:endParaRPr sz="12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ja-JP" sz="1200">
                <a:latin typeface="Arial"/>
                <a:ea typeface="Arial"/>
                <a:cs typeface="Arial"/>
                <a:sym typeface="Arial"/>
              </a:rPr>
              <a:t>10 捨てることから始まる写真の選び方</a:t>
            </a:r>
            <a:endParaRPr sz="1200">
              <a:latin typeface="Arial"/>
              <a:ea typeface="Arial"/>
              <a:cs typeface="Arial"/>
              <a:sym typeface="Arial"/>
            </a:endParaRPr>
          </a:p>
          <a:p>
            <a:pPr marL="0" lvl="0" indent="0" algn="l" rtl="0">
              <a:lnSpc>
                <a:spcPct val="100000"/>
              </a:lnSpc>
              <a:spcBef>
                <a:spcPts val="0"/>
              </a:spcBef>
              <a:spcAft>
                <a:spcPts val="0"/>
              </a:spcAft>
              <a:buSzPts val="1400"/>
              <a:buNone/>
            </a:pP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　</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おまけ</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1　どんぐりかいぎのコスト分析</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2　北海道通信社の社会貢献記事数から</a:t>
            </a:r>
            <a:endParaRPr/>
          </a:p>
        </p:txBody>
      </p:sp>
      <p:sp>
        <p:nvSpPr>
          <p:cNvPr id="102" name="Google Shape;102;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21</a:t>
            </a:fld>
            <a:endParaRPr/>
          </a:p>
        </p:txBody>
      </p:sp>
    </p:spTree>
    <p:extLst>
      <p:ext uri="{BB962C8B-B14F-4D97-AF65-F5344CB8AC3E}">
        <p14:creationId xmlns:p14="http://schemas.microsoft.com/office/powerpoint/2010/main" val="2863029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8" y="739775"/>
            <a:ext cx="6580187" cy="370205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endParaRPr kumimoji="1" lang="en-US" altLang="ja-JP" dirty="0"/>
          </a:p>
        </p:txBody>
      </p:sp>
      <p:sp>
        <p:nvSpPr>
          <p:cNvPr id="4" name="スライド番号プレースホルダー 3"/>
          <p:cNvSpPr>
            <a:spLocks noGrp="1"/>
          </p:cNvSpPr>
          <p:nvPr>
            <p:ph type="sldNum" sz="quarter" idx="10"/>
          </p:nvPr>
        </p:nvSpPr>
        <p:spPr/>
        <p:txBody>
          <a:bodyPr/>
          <a:lstStyle/>
          <a:p>
            <a:fld id="{3D78EA7E-32C8-41EB-9E04-30C6E00F4073}" type="slidenum">
              <a:rPr kumimoji="1" lang="ja-JP" altLang="en-US" smtClean="0"/>
              <a:pPr/>
              <a:t>2</a:t>
            </a:fld>
            <a:endParaRPr kumimoji="1" lang="ja-JP" altLang="en-US"/>
          </a:p>
        </p:txBody>
      </p:sp>
    </p:spTree>
    <p:extLst>
      <p:ext uri="{BB962C8B-B14F-4D97-AF65-F5344CB8AC3E}">
        <p14:creationId xmlns:p14="http://schemas.microsoft.com/office/powerpoint/2010/main" val="16262835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a:extLst>
            <a:ext uri="{FF2B5EF4-FFF2-40B4-BE49-F238E27FC236}">
              <a16:creationId xmlns:a16="http://schemas.microsoft.com/office/drawing/2014/main" id="{4012C890-F8AE-B854-2F4D-180D8A4E056C}"/>
            </a:ext>
          </a:extLst>
        </p:cNvPr>
        <p:cNvGrpSpPr/>
        <p:nvPr/>
      </p:nvGrpSpPr>
      <p:grpSpPr>
        <a:xfrm>
          <a:off x="0" y="0"/>
          <a:ext cx="0" cy="0"/>
          <a:chOff x="0" y="0"/>
          <a:chExt cx="0" cy="0"/>
        </a:xfrm>
      </p:grpSpPr>
      <p:sp>
        <p:nvSpPr>
          <p:cNvPr id="100" name="Google Shape;100;p2:notes">
            <a:extLst>
              <a:ext uri="{FF2B5EF4-FFF2-40B4-BE49-F238E27FC236}">
                <a16:creationId xmlns:a16="http://schemas.microsoft.com/office/drawing/2014/main" id="{1C0421D9-DC37-899A-8734-638D217D683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a:extLst>
              <a:ext uri="{FF2B5EF4-FFF2-40B4-BE49-F238E27FC236}">
                <a16:creationId xmlns:a16="http://schemas.microsoft.com/office/drawing/2014/main" id="{6D6F5CAD-1898-DF33-7841-DA21F445DE5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ja-JP" dirty="0"/>
              <a:t>本日の内容です。</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ja-JP" sz="1200" dirty="0">
                <a:latin typeface="Arial"/>
                <a:ea typeface="Arial"/>
                <a:cs typeface="Arial"/>
                <a:sym typeface="Arial"/>
              </a:rPr>
              <a:t>1　イベント写真の範囲</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2　工事写真とイベント写真の大きな違い</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3　土木屋さんの勘違い</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4　土木屋さん、これだけでもかなり違うはず！（初級）</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5　プレゼン資料を工夫してみる！</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6　土木屋さんは何をすれば良い？（中級）</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7　撮影タイミングは、ＭＣが作る。</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8　新聞記事の写真とストーリー仕立て用写真は違う</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9　土木屋さんの色々なイベントでの撮影例</a:t>
            </a:r>
            <a:endParaRPr sz="1200"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ja-JP" sz="1200" dirty="0">
                <a:latin typeface="Arial"/>
                <a:ea typeface="Arial"/>
                <a:cs typeface="Arial"/>
                <a:sym typeface="Arial"/>
              </a:rPr>
              <a:t>10 捨てることから始まる写真の選び方</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　</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おまけ</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1　どんぐりかいぎのコスト分析</a:t>
            </a: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ja-JP" sz="1200" dirty="0">
                <a:latin typeface="Arial"/>
                <a:ea typeface="Arial"/>
                <a:cs typeface="Arial"/>
                <a:sym typeface="Arial"/>
              </a:rPr>
              <a:t>2　北海道通信社の社会貢献記事数から</a:t>
            </a:r>
            <a:endParaRPr dirty="0"/>
          </a:p>
        </p:txBody>
      </p:sp>
      <p:sp>
        <p:nvSpPr>
          <p:cNvPr id="102" name="Google Shape;102;p2:notes">
            <a:extLst>
              <a:ext uri="{FF2B5EF4-FFF2-40B4-BE49-F238E27FC236}">
                <a16:creationId xmlns:a16="http://schemas.microsoft.com/office/drawing/2014/main" id="{6510B43B-B11B-B591-8817-DCC7CAAD198E}"/>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22</a:t>
            </a:fld>
            <a:endParaRPr/>
          </a:p>
        </p:txBody>
      </p:sp>
    </p:spTree>
    <p:extLst>
      <p:ext uri="{BB962C8B-B14F-4D97-AF65-F5344CB8AC3E}">
        <p14:creationId xmlns:p14="http://schemas.microsoft.com/office/powerpoint/2010/main" val="305551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a:extLst>
            <a:ext uri="{FF2B5EF4-FFF2-40B4-BE49-F238E27FC236}">
              <a16:creationId xmlns:a16="http://schemas.microsoft.com/office/drawing/2014/main" id="{363ED0A3-8166-8B79-B3BE-0DE4F458C076}"/>
            </a:ext>
          </a:extLst>
        </p:cNvPr>
        <p:cNvGrpSpPr/>
        <p:nvPr/>
      </p:nvGrpSpPr>
      <p:grpSpPr>
        <a:xfrm>
          <a:off x="0" y="0"/>
          <a:ext cx="0" cy="0"/>
          <a:chOff x="0" y="0"/>
          <a:chExt cx="0" cy="0"/>
        </a:xfrm>
      </p:grpSpPr>
      <p:sp>
        <p:nvSpPr>
          <p:cNvPr id="100" name="Google Shape;100;p2:notes">
            <a:extLst>
              <a:ext uri="{FF2B5EF4-FFF2-40B4-BE49-F238E27FC236}">
                <a16:creationId xmlns:a16="http://schemas.microsoft.com/office/drawing/2014/main" id="{C9BF4B21-3478-B84C-7DF1-3F1353A4056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a:extLst>
              <a:ext uri="{FF2B5EF4-FFF2-40B4-BE49-F238E27FC236}">
                <a16:creationId xmlns:a16="http://schemas.microsoft.com/office/drawing/2014/main" id="{4BF25BB0-ECF7-FFB8-8E38-9D1BA22CBB3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ja-JP"/>
              <a:t>本日の内容です。</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1　イベント写真の範囲</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2　工事写真とイベント写真の大きな違い</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3　土木屋さんの勘違い</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4　土木屋さん、これだけでもかなり違うはず！（初級）</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5　プレゼン資料を工夫してみる！</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6　土木屋さんは何をすれば良い？（中級）</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7　撮影タイミングは、ＭＣが作る。</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8　新聞記事の写真とストーリー仕立て用写真は違う</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9　土木屋さんの色々なイベントでの撮影例</a:t>
            </a:r>
            <a:endParaRPr sz="12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ja-JP" sz="1200">
                <a:latin typeface="Arial"/>
                <a:ea typeface="Arial"/>
                <a:cs typeface="Arial"/>
                <a:sym typeface="Arial"/>
              </a:rPr>
              <a:t>10 捨てることから始まる写真の選び方</a:t>
            </a:r>
            <a:endParaRPr sz="1200">
              <a:latin typeface="Arial"/>
              <a:ea typeface="Arial"/>
              <a:cs typeface="Arial"/>
              <a:sym typeface="Arial"/>
            </a:endParaRPr>
          </a:p>
          <a:p>
            <a:pPr marL="0" lvl="0" indent="0" algn="l" rtl="0">
              <a:lnSpc>
                <a:spcPct val="100000"/>
              </a:lnSpc>
              <a:spcBef>
                <a:spcPts val="0"/>
              </a:spcBef>
              <a:spcAft>
                <a:spcPts val="0"/>
              </a:spcAft>
              <a:buSzPts val="1400"/>
              <a:buNone/>
            </a:pP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　</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おまけ</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1　どんぐりかいぎのコスト分析</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2　北海道通信社の社会貢献記事数から</a:t>
            </a:r>
            <a:endParaRPr/>
          </a:p>
        </p:txBody>
      </p:sp>
      <p:sp>
        <p:nvSpPr>
          <p:cNvPr id="102" name="Google Shape;102;p2:notes">
            <a:extLst>
              <a:ext uri="{FF2B5EF4-FFF2-40B4-BE49-F238E27FC236}">
                <a16:creationId xmlns:a16="http://schemas.microsoft.com/office/drawing/2014/main" id="{929587F5-1975-AA90-0FCF-498D0A7F0BEF}"/>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23</a:t>
            </a:fld>
            <a:endParaRPr/>
          </a:p>
        </p:txBody>
      </p:sp>
    </p:spTree>
    <p:extLst>
      <p:ext uri="{BB962C8B-B14F-4D97-AF65-F5344CB8AC3E}">
        <p14:creationId xmlns:p14="http://schemas.microsoft.com/office/powerpoint/2010/main" val="35297335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a:extLst>
            <a:ext uri="{FF2B5EF4-FFF2-40B4-BE49-F238E27FC236}">
              <a16:creationId xmlns:a16="http://schemas.microsoft.com/office/drawing/2014/main" id="{BCD884FD-AECE-BBF0-B272-23B383500F96}"/>
            </a:ext>
          </a:extLst>
        </p:cNvPr>
        <p:cNvGrpSpPr/>
        <p:nvPr/>
      </p:nvGrpSpPr>
      <p:grpSpPr>
        <a:xfrm>
          <a:off x="0" y="0"/>
          <a:ext cx="0" cy="0"/>
          <a:chOff x="0" y="0"/>
          <a:chExt cx="0" cy="0"/>
        </a:xfrm>
      </p:grpSpPr>
      <p:sp>
        <p:nvSpPr>
          <p:cNvPr id="100" name="Google Shape;100;p2:notes">
            <a:extLst>
              <a:ext uri="{FF2B5EF4-FFF2-40B4-BE49-F238E27FC236}">
                <a16:creationId xmlns:a16="http://schemas.microsoft.com/office/drawing/2014/main" id="{5BEDB116-A4D8-E98F-6016-EEC542B1041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a:extLst>
              <a:ext uri="{FF2B5EF4-FFF2-40B4-BE49-F238E27FC236}">
                <a16:creationId xmlns:a16="http://schemas.microsoft.com/office/drawing/2014/main" id="{305CE3CB-FEC5-4A22-0250-DBAC7DD3DF6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ja-JP"/>
              <a:t>本日の内容です。</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1　イベント写真の範囲</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2　工事写真とイベント写真の大きな違い</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3　土木屋さんの勘違い</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4　土木屋さん、これだけでもかなり違うはず！（初級）</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5　プレゼン資料を工夫してみる！</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6　土木屋さんは何をすれば良い？（中級）</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7　撮影タイミングは、ＭＣが作る。</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8　新聞記事の写真とストーリー仕立て用写真は違う</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9　土木屋さんの色々なイベントでの撮影例</a:t>
            </a:r>
            <a:endParaRPr sz="12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ja-JP" sz="1200">
                <a:latin typeface="Arial"/>
                <a:ea typeface="Arial"/>
                <a:cs typeface="Arial"/>
                <a:sym typeface="Arial"/>
              </a:rPr>
              <a:t>10 捨てることから始まる写真の選び方</a:t>
            </a:r>
            <a:endParaRPr sz="1200">
              <a:latin typeface="Arial"/>
              <a:ea typeface="Arial"/>
              <a:cs typeface="Arial"/>
              <a:sym typeface="Arial"/>
            </a:endParaRPr>
          </a:p>
          <a:p>
            <a:pPr marL="0" lvl="0" indent="0" algn="l" rtl="0">
              <a:lnSpc>
                <a:spcPct val="100000"/>
              </a:lnSpc>
              <a:spcBef>
                <a:spcPts val="0"/>
              </a:spcBef>
              <a:spcAft>
                <a:spcPts val="0"/>
              </a:spcAft>
              <a:buSzPts val="1400"/>
              <a:buNone/>
            </a:pP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　</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おまけ</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1　どんぐりかいぎのコスト分析</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2　北海道通信社の社会貢献記事数から</a:t>
            </a:r>
            <a:endParaRPr/>
          </a:p>
        </p:txBody>
      </p:sp>
      <p:sp>
        <p:nvSpPr>
          <p:cNvPr id="102" name="Google Shape;102;p2:notes">
            <a:extLst>
              <a:ext uri="{FF2B5EF4-FFF2-40B4-BE49-F238E27FC236}">
                <a16:creationId xmlns:a16="http://schemas.microsoft.com/office/drawing/2014/main" id="{0F5FFB6A-3096-0DC7-4FD5-6B922F163E73}"/>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24</a:t>
            </a:fld>
            <a:endParaRPr/>
          </a:p>
        </p:txBody>
      </p:sp>
    </p:spTree>
    <p:extLst>
      <p:ext uri="{BB962C8B-B14F-4D97-AF65-F5344CB8AC3E}">
        <p14:creationId xmlns:p14="http://schemas.microsoft.com/office/powerpoint/2010/main" val="30001533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a:extLst>
            <a:ext uri="{FF2B5EF4-FFF2-40B4-BE49-F238E27FC236}">
              <a16:creationId xmlns:a16="http://schemas.microsoft.com/office/drawing/2014/main" id="{E36B274F-702A-FF2E-6F1D-A580AB899F0C}"/>
            </a:ext>
          </a:extLst>
        </p:cNvPr>
        <p:cNvGrpSpPr/>
        <p:nvPr/>
      </p:nvGrpSpPr>
      <p:grpSpPr>
        <a:xfrm>
          <a:off x="0" y="0"/>
          <a:ext cx="0" cy="0"/>
          <a:chOff x="0" y="0"/>
          <a:chExt cx="0" cy="0"/>
        </a:xfrm>
      </p:grpSpPr>
      <p:sp>
        <p:nvSpPr>
          <p:cNvPr id="100" name="Google Shape;100;p2:notes">
            <a:extLst>
              <a:ext uri="{FF2B5EF4-FFF2-40B4-BE49-F238E27FC236}">
                <a16:creationId xmlns:a16="http://schemas.microsoft.com/office/drawing/2014/main" id="{9662D79C-80DA-0EC4-B5AC-A367F5BFFFB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a:extLst>
              <a:ext uri="{FF2B5EF4-FFF2-40B4-BE49-F238E27FC236}">
                <a16:creationId xmlns:a16="http://schemas.microsoft.com/office/drawing/2014/main" id="{71FCF4B4-308A-65FD-C3F3-B75CB7600D8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altLang="ja-JP" dirty="0"/>
              <a:t>https://dongurikaigi.com/archives/1743</a:t>
            </a:r>
            <a:endParaRPr dirty="0"/>
          </a:p>
        </p:txBody>
      </p:sp>
      <p:sp>
        <p:nvSpPr>
          <p:cNvPr id="102" name="Google Shape;102;p2:notes">
            <a:extLst>
              <a:ext uri="{FF2B5EF4-FFF2-40B4-BE49-F238E27FC236}">
                <a16:creationId xmlns:a16="http://schemas.microsoft.com/office/drawing/2014/main" id="{64B52671-80D8-4E7B-5DDF-8F4386D31502}"/>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25</a:t>
            </a:fld>
            <a:endParaRPr/>
          </a:p>
        </p:txBody>
      </p:sp>
    </p:spTree>
    <p:extLst>
      <p:ext uri="{BB962C8B-B14F-4D97-AF65-F5344CB8AC3E}">
        <p14:creationId xmlns:p14="http://schemas.microsoft.com/office/powerpoint/2010/main" val="275347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8" y="739775"/>
            <a:ext cx="6580187" cy="3702050"/>
          </a:xfrm>
        </p:spPr>
      </p:sp>
      <p:sp>
        <p:nvSpPr>
          <p:cNvPr id="3" name="ノート プレースホルダー 2"/>
          <p:cNvSpPr>
            <a:spLocks noGrp="1"/>
          </p:cNvSpPr>
          <p:nvPr>
            <p:ph type="body" idx="1"/>
          </p:nvPr>
        </p:nvSpPr>
        <p:spPr/>
        <p:txBody>
          <a:bodyPr>
            <a:normAutofit lnSpcReduction="10000"/>
          </a:bodyPr>
          <a:lstStyle/>
          <a:p>
            <a:r>
              <a:rPr lang="ja-JP" altLang="en-US" dirty="0"/>
              <a:t>（選考の基準） 第５条 選考の対象とする工事等は、前年度に完成したものに限るものとする。 ２ 優良工事等の選考に当たっては、次に掲げる事項のほか、当該受注者が請負った他の 工事等における工事成績評定又は委託業務成績評定（以下「工事成績評定等」という。） を考慮して行うものとする。</a:t>
            </a:r>
            <a:endParaRPr lang="en-US" altLang="ja-JP" dirty="0"/>
          </a:p>
          <a:p>
            <a:endParaRPr lang="en-US" altLang="ja-JP" dirty="0"/>
          </a:p>
          <a:p>
            <a:r>
              <a:rPr lang="ja-JP" altLang="en-US" dirty="0"/>
              <a:t>一　 工事成績評定等が特に優秀な者　高</a:t>
            </a:r>
            <a:r>
              <a:rPr lang="ja-JP" altLang="en-US" dirty="0">
                <a:solidFill>
                  <a:srgbClr val="FFC000"/>
                </a:solidFill>
              </a:rPr>
              <a:t>点数</a:t>
            </a:r>
            <a:endParaRPr lang="en-US" altLang="ja-JP" dirty="0">
              <a:solidFill>
                <a:srgbClr val="FFC000"/>
              </a:solidFill>
            </a:endParaRPr>
          </a:p>
          <a:p>
            <a:r>
              <a:rPr lang="ja-JP" altLang="en-US" dirty="0"/>
              <a:t> </a:t>
            </a:r>
            <a:endParaRPr lang="en-US" altLang="ja-JP" dirty="0"/>
          </a:p>
          <a:p>
            <a:pPr marL="342900" indent="-342900">
              <a:buAutoNum type="ea1JpnKorPlain" startAt="2"/>
            </a:pPr>
            <a:r>
              <a:rPr lang="ja-JP" altLang="en-US" dirty="0"/>
              <a:t>　困難な条件を克服して工事等を完遂し、優秀な成果を上げた者　</a:t>
            </a:r>
            <a:r>
              <a:rPr lang="ja-JP" altLang="en-US" dirty="0">
                <a:solidFill>
                  <a:srgbClr val="FFC000"/>
                </a:solidFill>
              </a:rPr>
              <a:t>高い難易度</a:t>
            </a:r>
            <a:endParaRPr lang="en-US" altLang="ja-JP" dirty="0">
              <a:solidFill>
                <a:srgbClr val="FFC000"/>
              </a:solidFill>
            </a:endParaRPr>
          </a:p>
          <a:p>
            <a:r>
              <a:rPr lang="ja-JP" altLang="en-US" dirty="0"/>
              <a:t> </a:t>
            </a:r>
            <a:endParaRPr lang="en-US" altLang="ja-JP" dirty="0"/>
          </a:p>
          <a:p>
            <a:pPr marL="342900" indent="-342900">
              <a:buAutoNum type="ea1JpnKorPlain" startAt="3"/>
            </a:pPr>
            <a:r>
              <a:rPr lang="ja-JP" altLang="en-US" dirty="0"/>
              <a:t>　工事等に関し創意工夫に努め、技術の向上に顕著な成果を上げた者 　</a:t>
            </a:r>
            <a:r>
              <a:rPr lang="ja-JP" altLang="en-US" dirty="0">
                <a:solidFill>
                  <a:srgbClr val="FFC000"/>
                </a:solidFill>
              </a:rPr>
              <a:t>技術研鑽</a:t>
            </a:r>
            <a:endParaRPr lang="en-US" altLang="ja-JP" dirty="0">
              <a:solidFill>
                <a:srgbClr val="FFC000"/>
              </a:solidFill>
            </a:endParaRPr>
          </a:p>
          <a:p>
            <a:endParaRPr lang="en-US" altLang="ja-JP" dirty="0"/>
          </a:p>
          <a:p>
            <a:pPr marL="342900" indent="-342900">
              <a:buAutoNum type="ea1JpnKorPlain" startAt="4"/>
            </a:pPr>
            <a:r>
              <a:rPr lang="ja-JP" altLang="en-US" dirty="0"/>
              <a:t>　工事等における安全確保の取組が優れており、</a:t>
            </a:r>
            <a:endParaRPr lang="en-US" altLang="ja-JP" dirty="0"/>
          </a:p>
          <a:p>
            <a:r>
              <a:rPr lang="ja-JP" altLang="en-US" dirty="0"/>
              <a:t>　　他の模範として、推奨すべき顕著 な成果を上げた者　 </a:t>
            </a:r>
            <a:r>
              <a:rPr lang="ja-JP" altLang="en-US" dirty="0">
                <a:solidFill>
                  <a:srgbClr val="FFC000"/>
                </a:solidFill>
              </a:rPr>
              <a:t>安全衛生の模範</a:t>
            </a:r>
            <a:endParaRPr lang="en-US" altLang="ja-JP" dirty="0">
              <a:solidFill>
                <a:srgbClr val="FFC000"/>
              </a:solidFill>
            </a:endParaRPr>
          </a:p>
          <a:p>
            <a:endParaRPr lang="en-US" altLang="ja-JP" dirty="0"/>
          </a:p>
          <a:p>
            <a:pPr marL="342900" indent="-342900">
              <a:buAutoNum type="ea1JpnKorPlain" startAt="5"/>
            </a:pPr>
            <a:r>
              <a:rPr lang="ja-JP" altLang="en-US" dirty="0"/>
              <a:t>　工事等に関し環境対策に努め、他の模範として、推奨すべき顕著な成果を上げた者　</a:t>
            </a:r>
            <a:r>
              <a:rPr lang="en-US" altLang="ja-JP" dirty="0">
                <a:solidFill>
                  <a:srgbClr val="FFC000"/>
                </a:solidFill>
              </a:rPr>
              <a:t>CO2</a:t>
            </a:r>
            <a:r>
              <a:rPr lang="ja-JP" altLang="en-US" dirty="0">
                <a:solidFill>
                  <a:srgbClr val="FFC000"/>
                </a:solidFill>
              </a:rPr>
              <a:t>排出削減</a:t>
            </a:r>
            <a:endParaRPr lang="en-US" altLang="ja-JP" dirty="0">
              <a:solidFill>
                <a:srgbClr val="FFC000"/>
              </a:solidFill>
            </a:endParaRPr>
          </a:p>
          <a:p>
            <a:endParaRPr lang="en-US" altLang="ja-JP" dirty="0"/>
          </a:p>
          <a:p>
            <a:r>
              <a:rPr lang="ja-JP" altLang="en-US" dirty="0"/>
              <a:t>六 　前各号に掲げるもののほか、工事等の完成に顕著な成果を上げた者 　</a:t>
            </a:r>
            <a:r>
              <a:rPr lang="ja-JP" altLang="en-US" dirty="0">
                <a:solidFill>
                  <a:srgbClr val="FFC000"/>
                </a:solidFill>
              </a:rPr>
              <a:t>ＣＳＲ（企業の社会的責任≒社会性）</a:t>
            </a:r>
          </a:p>
        </p:txBody>
      </p:sp>
      <p:sp>
        <p:nvSpPr>
          <p:cNvPr id="4" name="スライド番号プレースホルダー 3"/>
          <p:cNvSpPr>
            <a:spLocks noGrp="1"/>
          </p:cNvSpPr>
          <p:nvPr>
            <p:ph type="sldNum" sz="quarter" idx="10"/>
          </p:nvPr>
        </p:nvSpPr>
        <p:spPr/>
        <p:txBody>
          <a:bodyPr/>
          <a:lstStyle/>
          <a:p>
            <a:fld id="{3D78EA7E-32C8-41EB-9E04-30C6E00F4073}" type="slidenum">
              <a:rPr kumimoji="1" lang="ja-JP" altLang="en-US" smtClean="0"/>
              <a:pPr/>
              <a:t>3</a:t>
            </a:fld>
            <a:endParaRPr kumimoji="1" lang="ja-JP" altLang="en-US"/>
          </a:p>
        </p:txBody>
      </p:sp>
    </p:spTree>
    <p:extLst>
      <p:ext uri="{BB962C8B-B14F-4D97-AF65-F5344CB8AC3E}">
        <p14:creationId xmlns:p14="http://schemas.microsoft.com/office/powerpoint/2010/main" val="3628093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SzPts val="1400"/>
              <a:buNone/>
            </a:pPr>
            <a:r>
              <a:rPr lang="ja-JP"/>
              <a:t>凡例　★：クリックしてアニメーションを進める。　◆：クリックして頁を進める。</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イベント写真の撮り方</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◆反省</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スプレーはＮＧ！作品が下品、健康に害がある、教育上悪い。</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絶対にMCとカメラマンの事前打ち合わせは必要。</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こどもたちから質問を受ける位置は、「子どもたちにほこれるしごとを」の文字が映える位置</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子どもと話す際は、膝をおる。</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子どもとの集合写真に横断幕は入れてはならない。</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子どもは下から撮る。</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a:t>子どもらしいポーズをさせる。ＭＣの力量が問われる。</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93" name="Google Shape;93;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4</a:t>
            </a:fld>
            <a:endParaRPr/>
          </a:p>
        </p:txBody>
      </p:sp>
    </p:spTree>
    <p:extLst>
      <p:ext uri="{BB962C8B-B14F-4D97-AF65-F5344CB8AC3E}">
        <p14:creationId xmlns:p14="http://schemas.microsoft.com/office/powerpoint/2010/main" val="1629537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altLang="ja-JP" dirty="0"/>
              <a:t>NETIS</a:t>
            </a:r>
            <a:r>
              <a:rPr lang="ja-JP" altLang="en-US" dirty="0"/>
              <a:t>の活用数は札道とほぼ同数</a:t>
            </a:r>
            <a:endParaRPr dirty="0"/>
          </a:p>
        </p:txBody>
      </p:sp>
      <p:sp>
        <p:nvSpPr>
          <p:cNvPr id="102" name="Google Shape;102;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5</a:t>
            </a:fld>
            <a:endParaRPr/>
          </a:p>
        </p:txBody>
      </p:sp>
    </p:spTree>
    <p:extLst>
      <p:ext uri="{BB962C8B-B14F-4D97-AF65-F5344CB8AC3E}">
        <p14:creationId xmlns:p14="http://schemas.microsoft.com/office/powerpoint/2010/main" val="1021749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381000" y="685800"/>
            <a:ext cx="6096000" cy="3429000"/>
          </a:xfrm>
        </p:spPr>
      </p:sp>
      <p:sp>
        <p:nvSpPr>
          <p:cNvPr id="3" name="ノート プレースホルダ 2"/>
          <p:cNvSpPr>
            <a:spLocks noGrp="1"/>
          </p:cNvSpPr>
          <p:nvPr>
            <p:ph type="body" idx="1"/>
          </p:nvPr>
        </p:nvSpPr>
        <p:spPr/>
        <p:txBody>
          <a:bodyPr>
            <a:normAutofit/>
          </a:bodyPr>
          <a:lstStyle/>
          <a:p>
            <a:r>
              <a:rPr kumimoji="1" lang="ja-JP" altLang="en-US" dirty="0">
                <a:latin typeface="ＭＳ ゴシック" panose="020B0609070205080204" pitchFamily="49" charset="-128"/>
                <a:ea typeface="ＭＳ ゴシック" panose="020B0609070205080204" pitchFamily="49" charset="-128"/>
              </a:rPr>
              <a:t>主任技術評価官が</a:t>
            </a:r>
            <a:r>
              <a:rPr kumimoji="1" lang="en-US" altLang="ja-JP" dirty="0">
                <a:latin typeface="ＭＳ ゴシック" panose="020B0609070205080204" pitchFamily="49" charset="-128"/>
                <a:ea typeface="ＭＳ ゴシック" panose="020B0609070205080204" pitchFamily="49" charset="-128"/>
              </a:rPr>
              <a:t>35</a:t>
            </a:r>
            <a:r>
              <a:rPr kumimoji="1" lang="ja-JP" altLang="en-US" dirty="0">
                <a:latin typeface="ＭＳ ゴシック" panose="020B0609070205080204" pitchFamily="49" charset="-128"/>
                <a:ea typeface="ＭＳ ゴシック" panose="020B0609070205080204" pitchFamily="49" charset="-128"/>
              </a:rPr>
              <a:t>ポイント＋基礎ポイント</a:t>
            </a:r>
            <a:r>
              <a:rPr kumimoji="1" lang="en-US" altLang="ja-JP" dirty="0">
                <a:latin typeface="ＭＳ ゴシック" panose="020B0609070205080204" pitchFamily="49" charset="-128"/>
                <a:ea typeface="ＭＳ ゴシック" panose="020B0609070205080204" pitchFamily="49" charset="-128"/>
              </a:rPr>
              <a:t>65</a:t>
            </a:r>
            <a:r>
              <a:rPr kumimoji="1" lang="ja-JP" altLang="en-US" dirty="0">
                <a:latin typeface="ＭＳ ゴシック" panose="020B0609070205080204" pitchFamily="49" charset="-128"/>
                <a:ea typeface="ＭＳ ゴシック" panose="020B0609070205080204" pitchFamily="49" charset="-128"/>
              </a:rPr>
              <a:t>を合計し</a:t>
            </a:r>
            <a:r>
              <a:rPr kumimoji="1" lang="en-US" altLang="ja-JP" dirty="0">
                <a:latin typeface="ＭＳ ゴシック" panose="020B0609070205080204" pitchFamily="49" charset="-128"/>
                <a:ea typeface="ＭＳ ゴシック" panose="020B0609070205080204" pitchFamily="49" charset="-128"/>
              </a:rPr>
              <a:t>100</a:t>
            </a:r>
            <a:r>
              <a:rPr kumimoji="1" lang="ja-JP" altLang="en-US" dirty="0" err="1">
                <a:latin typeface="ＭＳ ゴシック" panose="020B0609070205080204" pitchFamily="49" charset="-128"/>
                <a:ea typeface="ＭＳ ゴシック" panose="020B0609070205080204" pitchFamily="49" charset="-128"/>
              </a:rPr>
              <a:t>ｐ</a:t>
            </a:r>
            <a:r>
              <a:rPr kumimoji="1" lang="en-US" altLang="ja-JP" dirty="0">
                <a:latin typeface="ＭＳ ゴシック" panose="020B0609070205080204" pitchFamily="49" charset="-128"/>
                <a:ea typeface="ＭＳ ゴシック" panose="020B0609070205080204" pitchFamily="49" charset="-128"/>
              </a:rPr>
              <a:t>….</a:t>
            </a:r>
          </a:p>
          <a:p>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★この講習の内容は、</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この表の赤文字の部分について、</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考査項目を確認して技術検査官の</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質問を想定し事前の準備をしようというのが目的です。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6</a:t>
            </a:fld>
            <a:endParaRPr kumimoji="1" lang="ja-JP" altLang="en-US"/>
          </a:p>
        </p:txBody>
      </p:sp>
    </p:spTree>
    <p:extLst>
      <p:ext uri="{BB962C8B-B14F-4D97-AF65-F5344CB8AC3E}">
        <p14:creationId xmlns:p14="http://schemas.microsoft.com/office/powerpoint/2010/main" val="1709392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ja-JP"/>
              <a:t>本日の内容です。</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1　イベント写真の範囲</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2　工事写真とイベント写真の大きな違い</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3　土木屋さんの勘違い</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4　土木屋さん、これだけでもかなり違うはず！（初級）</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5　プレゼン資料を工夫してみる！</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6　土木屋さんは何をすれば良い？（中級）</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7　撮影タイミングは、ＭＣが作る。</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8　新聞記事の写真とストーリー仕立て用写真は違う</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9　土木屋さんの色々なイベントでの撮影例</a:t>
            </a:r>
            <a:endParaRPr sz="12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ja-JP" sz="1200">
                <a:latin typeface="Arial"/>
                <a:ea typeface="Arial"/>
                <a:cs typeface="Arial"/>
                <a:sym typeface="Arial"/>
              </a:rPr>
              <a:t>10 捨てることから始まる写真の選び方</a:t>
            </a:r>
            <a:endParaRPr sz="1200">
              <a:latin typeface="Arial"/>
              <a:ea typeface="Arial"/>
              <a:cs typeface="Arial"/>
              <a:sym typeface="Arial"/>
            </a:endParaRPr>
          </a:p>
          <a:p>
            <a:pPr marL="0" lvl="0" indent="0" algn="l" rtl="0">
              <a:lnSpc>
                <a:spcPct val="100000"/>
              </a:lnSpc>
              <a:spcBef>
                <a:spcPts val="0"/>
              </a:spcBef>
              <a:spcAft>
                <a:spcPts val="0"/>
              </a:spcAft>
              <a:buSzPts val="1400"/>
              <a:buNone/>
            </a:pP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　</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おまけ</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1　どんぐりかいぎのコスト分析</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ja-JP" sz="1200">
                <a:latin typeface="Arial"/>
                <a:ea typeface="Arial"/>
                <a:cs typeface="Arial"/>
                <a:sym typeface="Arial"/>
              </a:rPr>
              <a:t>2　北海道通信社の社会貢献記事数から</a:t>
            </a:r>
            <a:endParaRPr/>
          </a:p>
        </p:txBody>
      </p:sp>
      <p:sp>
        <p:nvSpPr>
          <p:cNvPr id="102" name="Google Shape;102;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7</a:t>
            </a:fld>
            <a:endParaRPr/>
          </a:p>
        </p:txBody>
      </p:sp>
    </p:spTree>
    <p:extLst>
      <p:ext uri="{BB962C8B-B14F-4D97-AF65-F5344CB8AC3E}">
        <p14:creationId xmlns:p14="http://schemas.microsoft.com/office/powerpoint/2010/main" val="1021749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5pPr>
            <a:lvl6pPr marL="2517707"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6pPr>
            <a:lvl7pPr marL="2975472"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7pPr>
            <a:lvl8pPr marL="3433237"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8pPr>
            <a:lvl9pPr marL="3891002"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9pPr>
          </a:lstStyle>
          <a:p>
            <a:fld id="{F90599FD-1061-40EC-A97A-63438337F023}" type="slidenum">
              <a:rPr lang="en-US" altLang="ja-JP" smtClean="0">
                <a:solidFill>
                  <a:srgbClr val="000000"/>
                </a:solidFill>
                <a:latin typeface="Times New Roman" panose="02020603050405020304" pitchFamily="18" charset="0"/>
                <a:ea typeface="ＭＳ Ｐ明朝" panose="02020600040205080304" pitchFamily="18" charset="-128"/>
              </a:rPr>
              <a:pPr/>
              <a:t>8</a:t>
            </a:fld>
            <a:endParaRPr lang="en-US" altLang="ja-JP">
              <a:solidFill>
                <a:srgbClr val="000000"/>
              </a:solidFill>
              <a:latin typeface="Times New Roman" panose="02020603050405020304" pitchFamily="18" charset="0"/>
              <a:ea typeface="ＭＳ Ｐ明朝" panose="02020600040205080304" pitchFamily="18" charset="-128"/>
            </a:endParaRPr>
          </a:p>
        </p:txBody>
      </p:sp>
      <p:sp>
        <p:nvSpPr>
          <p:cNvPr id="17411" name="Rectangle 1"/>
          <p:cNvSpPr>
            <a:spLocks noGrp="1" noRot="1" noChangeAspect="1" noChangeArrowheads="1" noTextEdit="1"/>
          </p:cNvSpPr>
          <p:nvPr>
            <p:ph type="sldImg"/>
          </p:nvPr>
        </p:nvSpPr>
        <p:spPr>
          <a:xfrm>
            <a:off x="377825" y="684213"/>
            <a:ext cx="6102350" cy="3432175"/>
          </a:xfrm>
          <a:solidFill>
            <a:srgbClr val="FFFFFF"/>
          </a:solidFill>
          <a:ln>
            <a:solidFill>
              <a:srgbClr val="000000"/>
            </a:solidFill>
            <a:miter lim="800000"/>
            <a:headEnd/>
            <a:tailEnd/>
          </a:ln>
        </p:spPr>
      </p:sp>
      <p:sp>
        <p:nvSpPr>
          <p:cNvPr id="17412" name="Text Box 2"/>
          <p:cNvSpPr>
            <a:spLocks noGrp="1" noChangeArrowheads="1"/>
          </p:cNvSpPr>
          <p:nvPr>
            <p:ph type="body" idx="1"/>
          </p:nvPr>
        </p:nvSpPr>
        <p:spPr>
          <a:xfrm>
            <a:off x="685481" y="4343144"/>
            <a:ext cx="5485440" cy="411355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69" tIns="45385" rIns="90769" bIns="45385">
            <a:normAutofit lnSpcReduction="10000"/>
          </a:bodyPr>
          <a:lstStyle/>
          <a:p>
            <a:pPr marL="216166" indent="-212988">
              <a:spcBef>
                <a:spcPct val="0"/>
              </a:spcBef>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ja-JP" altLang="en-US" sz="1200" dirty="0">
                <a:solidFill>
                  <a:schemeClr val="tx1"/>
                </a:solidFill>
                <a:latin typeface="ＭＳ ゴシック" panose="020B0609070205080204" pitchFamily="49" charset="-128"/>
                <a:ea typeface="ＭＳ ゴシック" panose="020B0609070205080204" pitchFamily="49" charset="-128"/>
              </a:rPr>
              <a:t>フロー図を見て検査用のブックマーク作成時期について確認していきます。</a:t>
            </a:r>
            <a:endParaRPr lang="en-US" altLang="ja-JP" sz="1200" dirty="0">
              <a:solidFill>
                <a:schemeClr val="tx1"/>
              </a:solidFill>
              <a:latin typeface="ＭＳ ゴシック" panose="020B0609070205080204" pitchFamily="49" charset="-128"/>
              <a:ea typeface="ＭＳ ゴシック" panose="020B0609070205080204" pitchFamily="49" charset="-128"/>
            </a:endParaRPr>
          </a:p>
          <a:p>
            <a:pPr marL="216166" indent="-212988">
              <a:spcBef>
                <a:spcPct val="0"/>
              </a:spcBef>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endParaRPr lang="en-US" altLang="ja-JP" sz="1200" dirty="0">
              <a:solidFill>
                <a:schemeClr val="tx1"/>
              </a:solidFill>
              <a:latin typeface="ＭＳ ゴシック" panose="020B0609070205080204" pitchFamily="49" charset="-128"/>
              <a:ea typeface="ＭＳ ゴシック" panose="020B0609070205080204" pitchFamily="49" charset="-128"/>
            </a:endParaRPr>
          </a:p>
          <a:p>
            <a:pPr marL="216166" marR="0" lvl="0" indent="-212988" algn="l" defTabSz="914400" rtl="0" eaLnBrk="1" fontAlgn="auto" latinLnBrk="0" hangingPunct="1">
              <a:lnSpc>
                <a:spcPct val="100000"/>
              </a:lnSpc>
              <a:spcBef>
                <a:spcPct val="0"/>
              </a:spcBef>
              <a:spcAft>
                <a:spcPts val="0"/>
              </a:spcAft>
              <a:buClrTx/>
              <a:buSzTx/>
              <a:buFontTx/>
              <a:buNone/>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defRPr/>
            </a:pPr>
            <a:r>
              <a:rPr lang="en-US" altLang="ja-JP" sz="1200" dirty="0">
                <a:solidFill>
                  <a:schemeClr val="tx1"/>
                </a:solidFill>
                <a:latin typeface="ＭＳ ゴシック" panose="020B0609070205080204" pitchFamily="49" charset="-128"/>
                <a:ea typeface="ＭＳ ゴシック" panose="020B0609070205080204" pitchFamily="49" charset="-128"/>
              </a:rPr>
              <a:t>《START》</a:t>
            </a:r>
          </a:p>
          <a:p>
            <a:pPr marL="216166" marR="0" lvl="0" indent="-212988" algn="l" defTabSz="914400" rtl="0" eaLnBrk="1" fontAlgn="auto" latinLnBrk="0" hangingPunct="1">
              <a:lnSpc>
                <a:spcPct val="100000"/>
              </a:lnSpc>
              <a:spcBef>
                <a:spcPct val="0"/>
              </a:spcBef>
              <a:spcAft>
                <a:spcPts val="0"/>
              </a:spcAft>
              <a:buClrTx/>
              <a:buSzTx/>
              <a:buFontTx/>
              <a:buNone/>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defRPr/>
            </a:pPr>
            <a:r>
              <a:rPr lang="ja-JP" altLang="en-US" sz="1200" dirty="0">
                <a:solidFill>
                  <a:schemeClr val="tx1"/>
                </a:solidFill>
                <a:latin typeface="ＭＳ ゴシック" panose="020B0609070205080204" pitchFamily="49" charset="-128"/>
                <a:ea typeface="ＭＳ ゴシック" panose="020B0609070205080204" pitchFamily="49" charset="-128"/>
              </a:rPr>
              <a:t>工事契約</a:t>
            </a:r>
            <a:endParaRPr lang="en-US" altLang="ja-JP" sz="1200" dirty="0">
              <a:solidFill>
                <a:schemeClr val="tx1"/>
              </a:solidFill>
              <a:latin typeface="ＭＳ ゴシック" panose="020B0609070205080204" pitchFamily="49" charset="-128"/>
              <a:ea typeface="ＭＳ ゴシック" panose="020B0609070205080204" pitchFamily="49" charset="-128"/>
            </a:endParaRPr>
          </a:p>
          <a:p>
            <a:pPr marL="216166" marR="0" lvl="0" indent="-212988" algn="l" defTabSz="914400" rtl="0" eaLnBrk="1" fontAlgn="auto" latinLnBrk="0" hangingPunct="1">
              <a:lnSpc>
                <a:spcPct val="100000"/>
              </a:lnSpc>
              <a:spcBef>
                <a:spcPct val="0"/>
              </a:spcBef>
              <a:spcAft>
                <a:spcPts val="0"/>
              </a:spcAft>
              <a:buClrTx/>
              <a:buSzTx/>
              <a:buFontTx/>
              <a:buNone/>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defRPr/>
            </a:pPr>
            <a:r>
              <a:rPr lang="en-US" altLang="ja-JP" sz="1200" dirty="0">
                <a:solidFill>
                  <a:schemeClr val="tx1"/>
                </a:solidFill>
                <a:latin typeface="ＭＳ ゴシック" panose="020B0609070205080204" pitchFamily="49" charset="-128"/>
                <a:ea typeface="ＭＳ ゴシック" panose="020B0609070205080204" pitchFamily="49" charset="-128"/>
              </a:rPr>
              <a:t>《9</a:t>
            </a:r>
            <a:r>
              <a:rPr lang="ja-JP" altLang="en-US" sz="1200" dirty="0">
                <a:solidFill>
                  <a:schemeClr val="tx1"/>
                </a:solidFill>
                <a:latin typeface="ＭＳ ゴシック" panose="020B0609070205080204" pitchFamily="49" charset="-128"/>
                <a:ea typeface="ＭＳ ゴシック" panose="020B0609070205080204" pitchFamily="49" charset="-128"/>
              </a:rPr>
              <a:t>号発議</a:t>
            </a:r>
            <a:r>
              <a:rPr lang="en-US" altLang="ja-JP" sz="1200" dirty="0">
                <a:solidFill>
                  <a:schemeClr val="tx1"/>
                </a:solidFill>
                <a:latin typeface="ＭＳ ゴシック" panose="020B0609070205080204" pitchFamily="49" charset="-128"/>
                <a:ea typeface="ＭＳ ゴシック" panose="020B0609070205080204" pitchFamily="49" charset="-128"/>
              </a:rPr>
              <a:t>》</a:t>
            </a:r>
          </a:p>
          <a:p>
            <a:pPr marL="216166" marR="0" lvl="0" indent="-212988" algn="l" defTabSz="914400" rtl="0" eaLnBrk="1" fontAlgn="auto" latinLnBrk="0" hangingPunct="1">
              <a:lnSpc>
                <a:spcPct val="100000"/>
              </a:lnSpc>
              <a:spcBef>
                <a:spcPct val="0"/>
              </a:spcBef>
              <a:spcAft>
                <a:spcPts val="0"/>
              </a:spcAft>
              <a:buClrTx/>
              <a:buSzTx/>
              <a:buFontTx/>
              <a:buNone/>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defRPr/>
            </a:pPr>
            <a:r>
              <a:rPr lang="ja-JP" altLang="en-US" sz="1200" dirty="0">
                <a:solidFill>
                  <a:schemeClr val="tx1"/>
                </a:solidFill>
                <a:latin typeface="ＭＳ ゴシック" panose="020B0609070205080204" pitchFamily="49" charset="-128"/>
                <a:ea typeface="ＭＳ ゴシック" panose="020B0609070205080204" pitchFamily="49" charset="-128"/>
              </a:rPr>
              <a:t>着手時の必要書類を提出後、一通り様式が揃ったら検定用ブックマークを作成してみる。</a:t>
            </a:r>
            <a:endParaRPr lang="en-US" altLang="ja-JP" sz="1200" dirty="0">
              <a:solidFill>
                <a:schemeClr val="tx1"/>
              </a:solidFill>
              <a:latin typeface="ＭＳ ゴシック" panose="020B0609070205080204" pitchFamily="49" charset="-128"/>
              <a:ea typeface="ＭＳ ゴシック" panose="020B0609070205080204" pitchFamily="49" charset="-128"/>
            </a:endParaRPr>
          </a:p>
          <a:p>
            <a:pPr marL="216166" indent="-212988">
              <a:spcBef>
                <a:spcPct val="0"/>
              </a:spcBef>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en-US" altLang="ja-JP" sz="1200" dirty="0">
                <a:solidFill>
                  <a:schemeClr val="tx1"/>
                </a:solidFill>
                <a:latin typeface="ＭＳ ゴシック" panose="020B0609070205080204" pitchFamily="49" charset="-128"/>
                <a:ea typeface="ＭＳ ゴシック" panose="020B0609070205080204" pitchFamily="49" charset="-128"/>
              </a:rPr>
              <a:t>《</a:t>
            </a:r>
            <a:r>
              <a:rPr lang="ja-JP" altLang="en-US" sz="1200" dirty="0">
                <a:solidFill>
                  <a:schemeClr val="tx1"/>
                </a:solidFill>
                <a:latin typeface="ＭＳ ゴシック" panose="020B0609070205080204" pitchFamily="49" charset="-128"/>
                <a:ea typeface="ＭＳ ゴシック" panose="020B0609070205080204" pitchFamily="49" charset="-128"/>
              </a:rPr>
              <a:t>ブックマーク作成</a:t>
            </a:r>
            <a:r>
              <a:rPr lang="en-US" altLang="ja-JP" sz="1200" dirty="0">
                <a:solidFill>
                  <a:schemeClr val="tx1"/>
                </a:solidFill>
                <a:latin typeface="ＭＳ ゴシック" panose="020B0609070205080204" pitchFamily="49" charset="-128"/>
                <a:ea typeface="ＭＳ ゴシック" panose="020B0609070205080204" pitchFamily="49" charset="-128"/>
              </a:rPr>
              <a:t>》</a:t>
            </a:r>
          </a:p>
          <a:p>
            <a:pPr marL="216166" indent="-212988">
              <a:spcBef>
                <a:spcPct val="0"/>
              </a:spcBef>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ja-JP" altLang="en-US" sz="1200" dirty="0">
                <a:solidFill>
                  <a:schemeClr val="tx1"/>
                </a:solidFill>
                <a:latin typeface="ＭＳ ゴシック" panose="020B0609070205080204" pitchFamily="49" charset="-128"/>
                <a:ea typeface="ＭＳ ゴシック" panose="020B0609070205080204" pitchFamily="49" charset="-128"/>
              </a:rPr>
              <a:t>施工プロセス時に主任監督員もしくは、</a:t>
            </a:r>
            <a:r>
              <a:rPr lang="ja-JP" altLang="en-US" sz="1200" dirty="0">
                <a:solidFill>
                  <a:srgbClr val="FFFF00"/>
                </a:solidFill>
                <a:highlight>
                  <a:srgbClr val="FFFF00"/>
                </a:highlight>
                <a:latin typeface="ＭＳ ゴシック" panose="020B0609070205080204" pitchFamily="49" charset="-128"/>
                <a:ea typeface="ＭＳ ゴシック" panose="020B0609070205080204" pitchFamily="49" charset="-128"/>
              </a:rPr>
              <a:t>支援業務に確認してもらうこと。</a:t>
            </a:r>
            <a:endParaRPr lang="en-US" altLang="ja-JP" sz="1200" dirty="0">
              <a:solidFill>
                <a:srgbClr val="FFFF00"/>
              </a:solidFill>
              <a:highlight>
                <a:srgbClr val="FFFF00"/>
              </a:highlight>
              <a:latin typeface="ＭＳ ゴシック" panose="020B0609070205080204" pitchFamily="49" charset="-128"/>
              <a:ea typeface="ＭＳ ゴシック" panose="020B0609070205080204" pitchFamily="49" charset="-128"/>
            </a:endParaRPr>
          </a:p>
          <a:p>
            <a:pPr marL="216166" indent="-212988">
              <a:spcBef>
                <a:spcPct val="0"/>
              </a:spcBef>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ja-JP" altLang="en-US" sz="1200" dirty="0">
                <a:solidFill>
                  <a:schemeClr val="tx1"/>
                </a:solidFill>
                <a:latin typeface="ＭＳ ゴシック" panose="020B0609070205080204" pitchFamily="49" charset="-128"/>
                <a:ea typeface="ＭＳ ゴシック" panose="020B0609070205080204" pitchFamily="49" charset="-128"/>
              </a:rPr>
              <a:t>　</a:t>
            </a:r>
            <a:r>
              <a:rPr lang="en-US" altLang="ja-JP" sz="1200" dirty="0">
                <a:solidFill>
                  <a:schemeClr val="tx1"/>
                </a:solidFill>
                <a:latin typeface="ＭＳ ゴシック" panose="020B0609070205080204" pitchFamily="49" charset="-128"/>
                <a:ea typeface="ＭＳ ゴシック" panose="020B0609070205080204" pitchFamily="49" charset="-128"/>
              </a:rPr>
              <a:t>※</a:t>
            </a:r>
            <a:r>
              <a:rPr lang="ja-JP" altLang="en-US" sz="1200" dirty="0">
                <a:solidFill>
                  <a:schemeClr val="tx1"/>
                </a:solidFill>
                <a:latin typeface="ＭＳ ゴシック" panose="020B0609070205080204" pitchFamily="49" charset="-128"/>
                <a:ea typeface="ＭＳ ゴシック" panose="020B0609070205080204" pitchFamily="49" charset="-128"/>
              </a:rPr>
              <a:t>特に件名の命名や起案漏れなどの指摘があった場合は、早期に修正した方が検定前に慌てなくて済む。</a:t>
            </a:r>
            <a:endParaRPr lang="en-US" altLang="ja-JP" sz="1200" dirty="0">
              <a:solidFill>
                <a:schemeClr val="tx1"/>
              </a:solidFill>
              <a:latin typeface="ＭＳ ゴシック" panose="020B0609070205080204" pitchFamily="49" charset="-128"/>
              <a:ea typeface="ＭＳ ゴシック" panose="020B0609070205080204" pitchFamily="49" charset="-128"/>
            </a:endParaRPr>
          </a:p>
          <a:p>
            <a:pPr marL="216166" indent="-212988">
              <a:spcBef>
                <a:spcPct val="0"/>
              </a:spcBef>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en-US" altLang="ja-JP" sz="1200" dirty="0">
                <a:solidFill>
                  <a:schemeClr val="tx1"/>
                </a:solidFill>
                <a:latin typeface="ＭＳ ゴシック" panose="020B0609070205080204" pitchFamily="49" charset="-128"/>
                <a:ea typeface="ＭＳ ゴシック" panose="020B0609070205080204" pitchFamily="49" charset="-128"/>
              </a:rPr>
              <a:t>《</a:t>
            </a:r>
            <a:r>
              <a:rPr lang="ja-JP" altLang="en-US" sz="1200" dirty="0">
                <a:solidFill>
                  <a:schemeClr val="tx1"/>
                </a:solidFill>
                <a:latin typeface="ＭＳ ゴシック" panose="020B0609070205080204" pitchFamily="49" charset="-128"/>
                <a:ea typeface="ＭＳ ゴシック" panose="020B0609070205080204" pitchFamily="49" charset="-128"/>
              </a:rPr>
              <a:t>検査用ブックマーク追加</a:t>
            </a:r>
            <a:r>
              <a:rPr lang="en-US" altLang="ja-JP" sz="1200" dirty="0">
                <a:solidFill>
                  <a:schemeClr val="tx1"/>
                </a:solidFill>
                <a:latin typeface="ＭＳ ゴシック" panose="020B0609070205080204" pitchFamily="49" charset="-128"/>
                <a:ea typeface="ＭＳ ゴシック" panose="020B0609070205080204" pitchFamily="49" charset="-128"/>
              </a:rPr>
              <a:t>》</a:t>
            </a:r>
          </a:p>
          <a:p>
            <a:pPr marL="216166" indent="-212988">
              <a:spcBef>
                <a:spcPct val="0"/>
              </a:spcBef>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ja-JP" altLang="en-US" sz="1200" dirty="0">
                <a:solidFill>
                  <a:schemeClr val="tx1"/>
                </a:solidFill>
                <a:latin typeface="ＭＳ ゴシック" panose="020B0609070205080204" pitchFamily="49" charset="-128"/>
                <a:ea typeface="ＭＳ ゴシック" panose="020B0609070205080204" pitchFamily="49" charset="-128"/>
              </a:rPr>
              <a:t>また検定</a:t>
            </a:r>
            <a:r>
              <a:rPr lang="en-US" altLang="ja-JP" sz="1200" dirty="0">
                <a:solidFill>
                  <a:schemeClr val="tx1"/>
                </a:solidFill>
                <a:latin typeface="ＭＳ ゴシック" panose="020B0609070205080204" pitchFamily="49" charset="-128"/>
                <a:ea typeface="ＭＳ ゴシック" panose="020B0609070205080204" pitchFamily="49" charset="-128"/>
              </a:rPr>
              <a:t>1</a:t>
            </a:r>
            <a:r>
              <a:rPr lang="ja-JP" altLang="en-US" sz="1200" dirty="0">
                <a:solidFill>
                  <a:schemeClr val="tx1"/>
                </a:solidFill>
                <a:latin typeface="ＭＳ ゴシック" panose="020B0609070205080204" pitchFamily="49" charset="-128"/>
                <a:ea typeface="ＭＳ ゴシック" panose="020B0609070205080204" pitchFamily="49" charset="-128"/>
              </a:rPr>
              <a:t>カ月前には、想定される質問に対応した内容のブックマークを追加する。</a:t>
            </a:r>
            <a:r>
              <a:rPr lang="en-US" altLang="ja-JP" sz="1200" dirty="0">
                <a:solidFill>
                  <a:schemeClr val="tx1"/>
                </a:solidFill>
                <a:latin typeface="ＭＳ ゴシック" panose="020B0609070205080204" pitchFamily="49" charset="-128"/>
                <a:ea typeface="ＭＳ ゴシック" panose="020B0609070205080204" pitchFamily="49" charset="-128"/>
              </a:rPr>
              <a:t>(</a:t>
            </a:r>
            <a:r>
              <a:rPr lang="ja-JP" altLang="en-US" sz="1200" dirty="0">
                <a:solidFill>
                  <a:schemeClr val="tx1"/>
                </a:solidFill>
                <a:latin typeface="ＭＳ ゴシック" panose="020B0609070205080204" pitchFamily="49" charset="-128"/>
                <a:ea typeface="ＭＳ ゴシック" panose="020B0609070205080204" pitchFamily="49" charset="-128"/>
              </a:rPr>
              <a:t>事前に支援業務などに検定官の質問傾向などを聞いておくと良い</a:t>
            </a:r>
            <a:r>
              <a:rPr lang="en-US" altLang="ja-JP" sz="1200" dirty="0">
                <a:solidFill>
                  <a:schemeClr val="tx1"/>
                </a:solidFill>
                <a:latin typeface="ＭＳ ゴシック" panose="020B0609070205080204" pitchFamily="49" charset="-128"/>
                <a:ea typeface="ＭＳ ゴシック" panose="020B0609070205080204" pitchFamily="49" charset="-128"/>
              </a:rPr>
              <a:t>)</a:t>
            </a:r>
          </a:p>
          <a:p>
            <a:pPr marL="216166" indent="-212988">
              <a:spcBef>
                <a:spcPct val="0"/>
              </a:spcBef>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en-US" altLang="ja-JP" sz="1200" dirty="0">
                <a:solidFill>
                  <a:schemeClr val="tx1"/>
                </a:solidFill>
                <a:latin typeface="ＭＳ ゴシック" panose="020B0609070205080204" pitchFamily="49" charset="-128"/>
                <a:ea typeface="ＭＳ ゴシック" panose="020B0609070205080204" pitchFamily="49" charset="-128"/>
              </a:rPr>
              <a:t>《</a:t>
            </a:r>
            <a:r>
              <a:rPr lang="ja-JP" altLang="en-US" sz="1200" dirty="0">
                <a:solidFill>
                  <a:schemeClr val="tx1"/>
                </a:solidFill>
                <a:latin typeface="ＭＳ ゴシック" panose="020B0609070205080204" pitchFamily="49" charset="-128"/>
                <a:ea typeface="ＭＳ ゴシック" panose="020B0609070205080204" pitchFamily="49" charset="-128"/>
              </a:rPr>
              <a:t>社内検査</a:t>
            </a:r>
            <a:r>
              <a:rPr lang="en-US" altLang="ja-JP" sz="1200" dirty="0">
                <a:solidFill>
                  <a:schemeClr val="tx1"/>
                </a:solidFill>
                <a:latin typeface="ＭＳ ゴシック" panose="020B0609070205080204" pitchFamily="49" charset="-128"/>
                <a:ea typeface="ＭＳ ゴシック" panose="020B0609070205080204" pitchFamily="49" charset="-128"/>
              </a:rPr>
              <a:t>》</a:t>
            </a:r>
          </a:p>
          <a:p>
            <a:pPr marL="216166" indent="-212988">
              <a:spcBef>
                <a:spcPct val="0"/>
              </a:spcBef>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ja-JP" altLang="en-US" sz="1200" dirty="0">
                <a:solidFill>
                  <a:schemeClr val="tx1"/>
                </a:solidFill>
                <a:latin typeface="ＭＳ ゴシック" panose="020B0609070205080204" pitchFamily="49" charset="-128"/>
                <a:ea typeface="ＭＳ ゴシック" panose="020B0609070205080204" pitchFamily="49" charset="-128"/>
              </a:rPr>
              <a:t>検定</a:t>
            </a:r>
            <a:r>
              <a:rPr lang="en-US" altLang="ja-JP" sz="1200" dirty="0">
                <a:solidFill>
                  <a:schemeClr val="tx1"/>
                </a:solidFill>
                <a:latin typeface="ＭＳ ゴシック" panose="020B0609070205080204" pitchFamily="49" charset="-128"/>
                <a:ea typeface="ＭＳ ゴシック" panose="020B0609070205080204" pitchFamily="49" charset="-128"/>
              </a:rPr>
              <a:t>1</a:t>
            </a:r>
            <a:r>
              <a:rPr lang="ja-JP" altLang="en-US" sz="1200" dirty="0">
                <a:solidFill>
                  <a:schemeClr val="tx1"/>
                </a:solidFill>
                <a:latin typeface="ＭＳ ゴシック" panose="020B0609070205080204" pitchFamily="49" charset="-128"/>
                <a:ea typeface="ＭＳ ゴシック" panose="020B0609070205080204" pitchFamily="49" charset="-128"/>
              </a:rPr>
              <a:t>週間前には、検定時の配置で想定問答を社内検査で予行演習し、操作の不備などを把握しておくことで実際の検定時にスムーズな操作ができる。</a:t>
            </a:r>
            <a:endParaRPr lang="en-US" altLang="ja-JP" sz="1200" dirty="0">
              <a:solidFill>
                <a:schemeClr val="tx1"/>
              </a:solidFill>
              <a:latin typeface="ＭＳ ゴシック" panose="020B0609070205080204" pitchFamily="49" charset="-128"/>
              <a:ea typeface="ＭＳ ゴシック" panose="020B0609070205080204" pitchFamily="49" charset="-128"/>
            </a:endParaRPr>
          </a:p>
          <a:p>
            <a:pPr marL="216166" indent="-212988">
              <a:spcBef>
                <a:spcPct val="0"/>
              </a:spcBef>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en-US" altLang="ja-JP" sz="1200" dirty="0">
                <a:solidFill>
                  <a:schemeClr val="tx1"/>
                </a:solidFill>
                <a:latin typeface="ＭＳ ゴシック" panose="020B0609070205080204" pitchFamily="49" charset="-128"/>
                <a:ea typeface="ＭＳ ゴシック" panose="020B0609070205080204" pitchFamily="49" charset="-128"/>
              </a:rPr>
              <a:t>※</a:t>
            </a:r>
            <a:r>
              <a:rPr lang="ja-JP" altLang="en-US" sz="1200" dirty="0">
                <a:solidFill>
                  <a:schemeClr val="tx1"/>
                </a:solidFill>
                <a:latin typeface="ＭＳ ゴシック" panose="020B0609070205080204" pitchFamily="49" charset="-128"/>
                <a:ea typeface="ＭＳ ゴシック" panose="020B0609070205080204" pitchFamily="49" charset="-128"/>
              </a:rPr>
              <a:t>ブックマークに不備やタブ不足などがあれば追加・修正をしましょう。</a:t>
            </a:r>
            <a:endParaRPr lang="en-US" altLang="ja-JP" sz="1200" dirty="0">
              <a:solidFill>
                <a:schemeClr val="tx1"/>
              </a:solidFill>
              <a:latin typeface="ＭＳ ゴシック" panose="020B0609070205080204" pitchFamily="49" charset="-128"/>
              <a:ea typeface="ＭＳ ゴシック" panose="020B0609070205080204" pitchFamily="49" charset="-128"/>
            </a:endParaRPr>
          </a:p>
          <a:p>
            <a:pPr marL="216166" indent="-212988">
              <a:spcBef>
                <a:spcPct val="0"/>
              </a:spcBef>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ja-JP" altLang="en-US" sz="1200" dirty="0">
                <a:solidFill>
                  <a:schemeClr val="tx1"/>
                </a:solidFill>
                <a:latin typeface="ＭＳ ゴシック" panose="020B0609070205080204" pitchFamily="49" charset="-128"/>
                <a:ea typeface="ＭＳ ゴシック" panose="020B0609070205080204" pitchFamily="49" charset="-128"/>
              </a:rPr>
              <a:t>このほかに、</a:t>
            </a:r>
            <a:r>
              <a:rPr lang="en-US" altLang="ja-JP" sz="1200" dirty="0">
                <a:solidFill>
                  <a:schemeClr val="tx1"/>
                </a:solidFill>
                <a:latin typeface="ＭＳ ゴシック" panose="020B0609070205080204" pitchFamily="49" charset="-128"/>
                <a:ea typeface="ＭＳ ゴシック" panose="020B0609070205080204" pitchFamily="49" charset="-128"/>
              </a:rPr>
              <a:t>《LAN</a:t>
            </a:r>
            <a:r>
              <a:rPr lang="ja-JP" altLang="en-US" sz="1200" dirty="0">
                <a:solidFill>
                  <a:schemeClr val="tx1"/>
                </a:solidFill>
                <a:latin typeface="ＭＳ ゴシック" panose="020B0609070205080204" pitchFamily="49" charset="-128"/>
                <a:ea typeface="ＭＳ ゴシック" panose="020B0609070205080204" pitchFamily="49" charset="-128"/>
              </a:rPr>
              <a:t>回線の確認</a:t>
            </a:r>
            <a:r>
              <a:rPr lang="en-US" altLang="ja-JP" sz="1200" dirty="0">
                <a:solidFill>
                  <a:schemeClr val="tx1"/>
                </a:solidFill>
                <a:latin typeface="ＭＳ ゴシック" panose="020B0609070205080204" pitchFamily="49" charset="-128"/>
                <a:ea typeface="ＭＳ ゴシック" panose="020B0609070205080204" pitchFamily="49" charset="-128"/>
              </a:rPr>
              <a:t>》</a:t>
            </a:r>
            <a:r>
              <a:rPr lang="ja-JP" altLang="en-US" sz="1200" dirty="0">
                <a:solidFill>
                  <a:schemeClr val="tx1"/>
                </a:solidFill>
                <a:latin typeface="ＭＳ ゴシック" panose="020B0609070205080204" pitchFamily="49" charset="-128"/>
                <a:ea typeface="ＭＳ ゴシック" panose="020B0609070205080204" pitchFamily="49" charset="-128"/>
              </a:rPr>
              <a:t>を検定前に実際の検査会場で実施しておく事をおすすめします。</a:t>
            </a:r>
            <a:endParaRPr lang="en-US" altLang="ja-JP" sz="1200" dirty="0">
              <a:solidFill>
                <a:schemeClr val="tx1"/>
              </a:solidFill>
              <a:latin typeface="ＭＳ ゴシック" panose="020B0609070205080204" pitchFamily="49" charset="-128"/>
              <a:ea typeface="ＭＳ ゴシック" panose="020B0609070205080204" pitchFamily="49" charset="-128"/>
            </a:endParaRPr>
          </a:p>
          <a:p>
            <a:pPr marL="216166" indent="-212988">
              <a:spcBef>
                <a:spcPct val="0"/>
              </a:spcBef>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ja-JP" altLang="en-US" sz="1200" dirty="0">
                <a:solidFill>
                  <a:schemeClr val="tx1"/>
                </a:solidFill>
                <a:latin typeface="ＭＳ ゴシック" panose="020B0609070205080204" pitchFamily="49" charset="-128"/>
                <a:ea typeface="ＭＳ ゴシック" panose="020B0609070205080204" pitchFamily="49" charset="-128"/>
              </a:rPr>
              <a:t>これで</a:t>
            </a:r>
            <a:r>
              <a:rPr lang="en-US" altLang="ja-JP" sz="1200" dirty="0">
                <a:solidFill>
                  <a:schemeClr val="tx1"/>
                </a:solidFill>
                <a:latin typeface="ＭＳ ゴシック" panose="020B0609070205080204" pitchFamily="49" charset="-128"/>
                <a:ea typeface="ＭＳ ゴシック" panose="020B0609070205080204" pitchFamily="49" charset="-128"/>
              </a:rPr>
              <a:t>《</a:t>
            </a:r>
            <a:r>
              <a:rPr lang="ja-JP" altLang="en-US" sz="1200" dirty="0">
                <a:solidFill>
                  <a:schemeClr val="tx1"/>
                </a:solidFill>
                <a:latin typeface="ＭＳ ゴシック" panose="020B0609070205080204" pitchFamily="49" charset="-128"/>
                <a:ea typeface="ＭＳ ゴシック" panose="020B0609070205080204" pitchFamily="49" charset="-128"/>
              </a:rPr>
              <a:t>書類検定本番</a:t>
            </a:r>
            <a:r>
              <a:rPr lang="en-US" altLang="ja-JP" sz="1200" dirty="0">
                <a:solidFill>
                  <a:schemeClr val="tx1"/>
                </a:solidFill>
                <a:latin typeface="ＭＳ ゴシック" panose="020B0609070205080204" pitchFamily="49" charset="-128"/>
                <a:ea typeface="ＭＳ ゴシック" panose="020B0609070205080204" pitchFamily="49" charset="-128"/>
              </a:rPr>
              <a:t>》</a:t>
            </a:r>
            <a:r>
              <a:rPr lang="ja-JP" altLang="en-US" sz="1200" dirty="0">
                <a:solidFill>
                  <a:schemeClr val="tx1"/>
                </a:solidFill>
                <a:latin typeface="ＭＳ ゴシック" panose="020B0609070205080204" pitchFamily="49" charset="-128"/>
                <a:ea typeface="ＭＳ ゴシック" panose="020B0609070205080204" pitchFamily="49" charset="-128"/>
              </a:rPr>
              <a:t>をむかえます。</a:t>
            </a:r>
            <a:endParaRPr lang="en-US" altLang="ja-JP" sz="1200" dirty="0">
              <a:solidFill>
                <a:schemeClr val="tx1"/>
              </a:solidFill>
              <a:latin typeface="ＭＳ ゴシック" panose="020B0609070205080204" pitchFamily="49" charset="-128"/>
              <a:ea typeface="ＭＳ ゴシック" panose="020B0609070205080204" pitchFamily="49" charset="-128"/>
            </a:endParaRPr>
          </a:p>
          <a:p>
            <a:pPr marL="216166" marR="0" lvl="0" indent="-212988" algn="l" defTabSz="914400" rtl="0" eaLnBrk="1" fontAlgn="auto" latinLnBrk="0" hangingPunct="1">
              <a:lnSpc>
                <a:spcPct val="100000"/>
              </a:lnSpc>
              <a:spcBef>
                <a:spcPct val="0"/>
              </a:spcBef>
              <a:spcAft>
                <a:spcPts val="0"/>
              </a:spcAft>
              <a:buClrTx/>
              <a:buSzTx/>
              <a:buFontTx/>
              <a:buNone/>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defRPr/>
            </a:pPr>
            <a:r>
              <a:rPr lang="ja-JP" altLang="en-US" sz="1200" dirty="0">
                <a:solidFill>
                  <a:schemeClr val="tx1"/>
                </a:solidFill>
                <a:latin typeface="ＭＳ ゴシック" panose="020B0609070205080204" pitchFamily="49" charset="-128"/>
                <a:ea typeface="ＭＳ ゴシック" panose="020B0609070205080204" pitchFamily="49" charset="-128"/>
              </a:rPr>
              <a:t>◆</a:t>
            </a:r>
            <a:endParaRPr kumimoji="1" lang="en-US" altLang="ja-JP" sz="2000" dirty="0">
              <a:solidFill>
                <a:schemeClr val="tx1"/>
              </a:solidFill>
              <a:latin typeface="ＭＳ ゴシック" panose="020B0609070205080204" pitchFamily="49" charset="-128"/>
              <a:ea typeface="ＭＳ ゴシック" panose="020B0609070205080204" pitchFamily="49" charset="-128"/>
            </a:endParaRPr>
          </a:p>
          <a:p>
            <a:pPr marL="216166" indent="-212988">
              <a:spcBef>
                <a:spcPct val="0"/>
              </a:spcBef>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endParaRPr lang="en-US" altLang="ja-JP" sz="2000" dirty="0">
              <a:latin typeface="ＭＳ 明朝" panose="02020609040205080304" pitchFamily="17" charset="-128"/>
              <a:ea typeface="ＭＳ 明朝" panose="02020609040205080304" pitchFamily="17" charset="-128"/>
            </a:endParaRPr>
          </a:p>
        </p:txBody>
      </p:sp>
      <p:sp>
        <p:nvSpPr>
          <p:cNvPr id="17413" name="Text Box 3"/>
          <p:cNvSpPr txBox="1">
            <a:spLocks noChangeArrowheads="1"/>
          </p:cNvSpPr>
          <p:nvPr/>
        </p:nvSpPr>
        <p:spPr bwMode="auto">
          <a:xfrm>
            <a:off x="3883852" y="8683363"/>
            <a:ext cx="2970945" cy="45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69" tIns="45385" rIns="90769" bIns="45385"/>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eaLnBrk="1" hangingPunct="1">
              <a:buSzPct val="100000"/>
            </a:pPr>
            <a:fld id="{803209CC-6285-457E-873D-5950AFB459FD}" type="slidenum">
              <a:rPr lang="en-US" altLang="ja-JP">
                <a:solidFill>
                  <a:srgbClr val="FFFFFF"/>
                </a:solidFill>
                <a:latin typeface="Calibri" panose="020F0502020204030204" pitchFamily="34" charset="0"/>
              </a:rPr>
              <a:pPr eaLnBrk="1" hangingPunct="1">
                <a:buSzPct val="100000"/>
              </a:pPr>
              <a:t>8</a:t>
            </a:fld>
            <a:endParaRPr lang="en-US" altLang="ja-JP">
              <a:solidFill>
                <a:srgbClr val="FFFFFF"/>
              </a:solidFill>
              <a:latin typeface="Calibri" panose="020F0502020204030204" pitchFamily="34" charset="0"/>
            </a:endParaRPr>
          </a:p>
        </p:txBody>
      </p:sp>
    </p:spTree>
    <p:extLst>
      <p:ext uri="{BB962C8B-B14F-4D97-AF65-F5344CB8AC3E}">
        <p14:creationId xmlns:p14="http://schemas.microsoft.com/office/powerpoint/2010/main" val="1165799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fontScale="70000" lnSpcReduction="20000"/>
          </a:bodyPr>
          <a:lstStyle/>
          <a:p>
            <a:r>
              <a:rPr lang="ja-JP" altLang="en-US" sz="1200" b="0" i="0" u="none" strike="noStrike" cap="none" dirty="0">
                <a:solidFill>
                  <a:schemeClr val="dk1"/>
                </a:solidFill>
                <a:latin typeface="Calibri"/>
                <a:ea typeface="Calibri"/>
                <a:cs typeface="Calibri"/>
                <a:sym typeface="Calibri"/>
              </a:rPr>
              <a:t>分散と標準偏差の違いは？</a:t>
            </a:r>
          </a:p>
          <a:p>
            <a:r>
              <a:rPr lang="ja-JP" altLang="en-US" sz="1200" b="0" i="0" u="none" strike="noStrike" cap="none" dirty="0">
                <a:solidFill>
                  <a:schemeClr val="dk1"/>
                </a:solidFill>
                <a:latin typeface="Calibri"/>
                <a:ea typeface="Calibri"/>
                <a:cs typeface="Calibri"/>
                <a:sym typeface="Calibri"/>
              </a:rPr>
              <a:t>分散も標準偏差も中心値（平均値）からのばらつきの大きさを示す値です。</a:t>
            </a:r>
          </a:p>
          <a:p>
            <a:br>
              <a:rPr lang="ja-JP" altLang="en-US" sz="1200" b="0" i="0" u="none" strike="noStrike" cap="none" dirty="0">
                <a:solidFill>
                  <a:schemeClr val="dk1"/>
                </a:solidFill>
                <a:latin typeface="Calibri"/>
                <a:ea typeface="Calibri"/>
                <a:cs typeface="Calibri"/>
                <a:sym typeface="Calibri"/>
              </a:rPr>
            </a:br>
            <a:r>
              <a:rPr lang="ja-JP" altLang="en-US" sz="1200" b="0" i="0" u="none" strike="noStrike" cap="none" dirty="0">
                <a:solidFill>
                  <a:schemeClr val="dk1"/>
                </a:solidFill>
                <a:latin typeface="Calibri"/>
                <a:ea typeface="Calibri"/>
                <a:cs typeface="Calibri"/>
                <a:sym typeface="Calibri"/>
              </a:rPr>
              <a:t>クリックで拡大表示</a:t>
            </a:r>
          </a:p>
          <a:p>
            <a:r>
              <a:rPr lang="ja-JP" altLang="en-US" sz="1200" b="0" i="0" u="none" strike="noStrike" cap="none" dirty="0">
                <a:solidFill>
                  <a:schemeClr val="dk1"/>
                </a:solidFill>
                <a:latin typeface="Calibri"/>
                <a:ea typeface="Calibri"/>
                <a:cs typeface="Calibri"/>
                <a:sym typeface="Calibri"/>
              </a:rPr>
              <a:t>ではなぜ一般的にばらつきの大きさを示す際、分散ではなく標準偏差が用いられるのでしょうか。</a:t>
            </a:r>
            <a:br>
              <a:rPr lang="ja-JP" altLang="en-US" sz="1200" b="0" i="0" u="none" strike="noStrike" cap="none" dirty="0">
                <a:solidFill>
                  <a:schemeClr val="dk1"/>
                </a:solidFill>
                <a:latin typeface="Calibri"/>
                <a:ea typeface="Calibri"/>
                <a:cs typeface="Calibri"/>
                <a:sym typeface="Calibri"/>
              </a:rPr>
            </a:br>
            <a:r>
              <a:rPr lang="ja-JP" altLang="en-US" sz="1200" b="0" i="0" u="none" strike="noStrike" cap="none" dirty="0">
                <a:solidFill>
                  <a:schemeClr val="dk1"/>
                </a:solidFill>
                <a:latin typeface="Calibri"/>
                <a:ea typeface="Calibri"/>
                <a:cs typeface="Calibri"/>
                <a:sym typeface="Calibri"/>
              </a:rPr>
              <a:t>まずばらつき具合の評価ですが、例えば装置</a:t>
            </a:r>
            <a:r>
              <a:rPr lang="en-US" altLang="ja-JP" sz="1200" b="0" i="0" u="none" strike="noStrike" cap="none" dirty="0">
                <a:solidFill>
                  <a:schemeClr val="dk1"/>
                </a:solidFill>
                <a:latin typeface="Calibri"/>
                <a:ea typeface="Calibri"/>
                <a:cs typeface="Calibri"/>
                <a:sym typeface="Calibri"/>
              </a:rPr>
              <a:t>A</a:t>
            </a:r>
            <a:r>
              <a:rPr lang="ja-JP" altLang="en-US" sz="1200" b="0" i="0" u="none" strike="noStrike" cap="none" dirty="0" err="1">
                <a:solidFill>
                  <a:schemeClr val="dk1"/>
                </a:solidFill>
                <a:latin typeface="Calibri"/>
                <a:ea typeface="Calibri"/>
                <a:cs typeface="Calibri"/>
                <a:sym typeface="Calibri"/>
              </a:rPr>
              <a:t>、</a:t>
            </a:r>
            <a:r>
              <a:rPr lang="ja-JP" altLang="en-US" sz="1200" b="0" i="0" u="none" strike="noStrike" cap="none" dirty="0">
                <a:solidFill>
                  <a:schemeClr val="dk1"/>
                </a:solidFill>
                <a:latin typeface="Calibri"/>
                <a:ea typeface="Calibri"/>
                <a:cs typeface="Calibri"/>
                <a:sym typeface="Calibri"/>
              </a:rPr>
              <a:t>装置</a:t>
            </a:r>
            <a:r>
              <a:rPr lang="en-US" altLang="ja-JP" sz="1200" b="0" i="0" u="none" strike="noStrike" cap="none" dirty="0">
                <a:solidFill>
                  <a:schemeClr val="dk1"/>
                </a:solidFill>
                <a:latin typeface="Calibri"/>
                <a:ea typeface="Calibri"/>
                <a:cs typeface="Calibri"/>
                <a:sym typeface="Calibri"/>
              </a:rPr>
              <a:t>B</a:t>
            </a:r>
            <a:r>
              <a:rPr lang="ja-JP" altLang="en-US" sz="1200" b="0" i="0" u="none" strike="noStrike" cap="none" dirty="0">
                <a:solidFill>
                  <a:schemeClr val="dk1"/>
                </a:solidFill>
                <a:latin typeface="Calibri"/>
                <a:ea typeface="Calibri"/>
                <a:cs typeface="Calibri"/>
                <a:sym typeface="Calibri"/>
              </a:rPr>
              <a:t>それぞれで製造した部品の長さばらつきを下図に示します。</a:t>
            </a:r>
          </a:p>
          <a:p>
            <a:br>
              <a:rPr lang="ja-JP" altLang="en-US" sz="1200" b="0" i="0" u="none" strike="noStrike" cap="none" dirty="0">
                <a:solidFill>
                  <a:schemeClr val="dk1"/>
                </a:solidFill>
                <a:latin typeface="Calibri"/>
                <a:ea typeface="Calibri"/>
                <a:cs typeface="Calibri"/>
                <a:sym typeface="Calibri"/>
              </a:rPr>
            </a:br>
            <a:r>
              <a:rPr lang="ja-JP" altLang="en-US" sz="1200" b="0" i="0" u="none" strike="noStrike" cap="none" dirty="0">
                <a:solidFill>
                  <a:schemeClr val="dk1"/>
                </a:solidFill>
                <a:latin typeface="Calibri"/>
                <a:ea typeface="Calibri"/>
                <a:cs typeface="Calibri"/>
                <a:sym typeface="Calibri"/>
              </a:rPr>
              <a:t>クリックで拡大表示</a:t>
            </a:r>
          </a:p>
          <a:p>
            <a:r>
              <a:rPr lang="ja-JP" altLang="en-US" sz="1200" b="0" i="0" u="none" strike="noStrike" cap="none" dirty="0">
                <a:solidFill>
                  <a:schemeClr val="dk1"/>
                </a:solidFill>
                <a:latin typeface="Calibri"/>
                <a:ea typeface="Calibri"/>
                <a:cs typeface="Calibri"/>
                <a:sym typeface="Calibri"/>
              </a:rPr>
              <a:t>この場合、どちらの装置を使っても長さの平均は「</a:t>
            </a:r>
            <a:r>
              <a:rPr lang="en-US" altLang="ja-JP" sz="1200" b="0" i="0" u="none" strike="noStrike" cap="none" dirty="0">
                <a:solidFill>
                  <a:schemeClr val="dk1"/>
                </a:solidFill>
                <a:latin typeface="Calibri"/>
                <a:ea typeface="Calibri"/>
                <a:cs typeface="Calibri"/>
                <a:sym typeface="Calibri"/>
              </a:rPr>
              <a:t>10mm</a:t>
            </a:r>
            <a:r>
              <a:rPr lang="ja-JP" altLang="en-US" sz="1200" b="0" i="0" u="none" strike="noStrike" cap="none" dirty="0">
                <a:solidFill>
                  <a:schemeClr val="dk1"/>
                </a:solidFill>
                <a:latin typeface="Calibri"/>
                <a:ea typeface="Calibri"/>
                <a:cs typeface="Calibri"/>
                <a:sym typeface="Calibri"/>
              </a:rPr>
              <a:t>」になります。</a:t>
            </a:r>
            <a:br>
              <a:rPr lang="ja-JP" altLang="en-US" sz="1200" b="0" i="0" u="none" strike="noStrike" cap="none" dirty="0">
                <a:solidFill>
                  <a:schemeClr val="dk1"/>
                </a:solidFill>
                <a:latin typeface="Calibri"/>
                <a:ea typeface="Calibri"/>
                <a:cs typeface="Calibri"/>
                <a:sym typeface="Calibri"/>
              </a:rPr>
            </a:br>
            <a:r>
              <a:rPr lang="ja-JP" altLang="en-US" sz="1200" b="0" i="0" u="none" strike="noStrike" cap="none" dirty="0">
                <a:solidFill>
                  <a:schemeClr val="dk1"/>
                </a:solidFill>
                <a:latin typeface="Calibri"/>
                <a:ea typeface="Calibri"/>
                <a:cs typeface="Calibri"/>
                <a:sym typeface="Calibri"/>
              </a:rPr>
              <a:t>次に、それぞれの装置で製造される部品について、全体での長さばらつき具合を数値化するため、</a:t>
            </a:r>
            <a:br>
              <a:rPr lang="ja-JP" altLang="en-US" sz="1200" b="0" i="0" u="none" strike="noStrike" cap="none" dirty="0">
                <a:solidFill>
                  <a:schemeClr val="dk1"/>
                </a:solidFill>
                <a:latin typeface="Calibri"/>
                <a:ea typeface="Calibri"/>
                <a:cs typeface="Calibri"/>
                <a:sym typeface="Calibri"/>
              </a:rPr>
            </a:br>
            <a:br>
              <a:rPr lang="ja-JP" altLang="en-US" sz="1200" b="0" i="0" u="none" strike="noStrike" cap="none" dirty="0">
                <a:solidFill>
                  <a:schemeClr val="dk1"/>
                </a:solidFill>
                <a:latin typeface="Calibri"/>
                <a:ea typeface="Calibri"/>
                <a:cs typeface="Calibri"/>
                <a:sym typeface="Calibri"/>
              </a:rPr>
            </a:br>
            <a:endParaRPr lang="ja-JP" altLang="en-US" sz="1200" b="0" i="0" u="none" strike="noStrike" cap="none" dirty="0">
              <a:solidFill>
                <a:schemeClr val="dk1"/>
              </a:solidFill>
              <a:latin typeface="Calibri"/>
              <a:ea typeface="Calibri"/>
              <a:cs typeface="Calibri"/>
              <a:sym typeface="Calibri"/>
            </a:endParaRPr>
          </a:p>
          <a:p>
            <a:r>
              <a:rPr lang="ja-JP" altLang="en-US" dirty="0"/>
              <a:t>ばらつき＝</a:t>
            </a:r>
            <a:r>
              <a:rPr lang="en-US" altLang="ja-JP" dirty="0"/>
              <a:t>Σ</a:t>
            </a:r>
            <a:r>
              <a:rPr lang="ja-JP" altLang="en-US" dirty="0"/>
              <a:t>（測定値－平均値） </a:t>
            </a:r>
            <a:r>
              <a:rPr lang="ja-JP" altLang="en-US" sz="1200" b="0" i="0" u="none" strike="noStrike" cap="none" dirty="0">
                <a:solidFill>
                  <a:schemeClr val="dk1"/>
                </a:solidFill>
                <a:latin typeface="Calibri"/>
                <a:ea typeface="Calibri"/>
                <a:cs typeface="Calibri"/>
                <a:sym typeface="Calibri"/>
              </a:rPr>
              <a:t>を求めてみます。</a:t>
            </a:r>
            <a:br>
              <a:rPr lang="ja-JP" altLang="en-US" dirty="0"/>
            </a:br>
            <a:r>
              <a:rPr lang="ja-JP" altLang="en-US" sz="1200" b="0" i="0" u="none" strike="noStrike" cap="none" dirty="0">
                <a:solidFill>
                  <a:schemeClr val="dk1"/>
                </a:solidFill>
                <a:latin typeface="Calibri"/>
                <a:ea typeface="Calibri"/>
                <a:cs typeface="Calibri"/>
                <a:sym typeface="Calibri"/>
              </a:rPr>
              <a:t>しかしながら、この式ではプラス側のばらつきとマイナス側のばらつきが相殺してしまい、結局どちらの装置の結果も「</a:t>
            </a:r>
            <a:r>
              <a:rPr lang="en-US" altLang="ja-JP" sz="1200" b="0" i="0" u="none" strike="noStrike" cap="none" dirty="0">
                <a:solidFill>
                  <a:schemeClr val="dk1"/>
                </a:solidFill>
                <a:latin typeface="Calibri"/>
                <a:ea typeface="Calibri"/>
                <a:cs typeface="Calibri"/>
                <a:sym typeface="Calibri"/>
              </a:rPr>
              <a:t>0</a:t>
            </a:r>
            <a:r>
              <a:rPr lang="ja-JP" altLang="en-US" sz="1200" b="0" i="0" u="none" strike="noStrike" cap="none" dirty="0">
                <a:solidFill>
                  <a:schemeClr val="dk1"/>
                </a:solidFill>
                <a:latin typeface="Calibri"/>
                <a:ea typeface="Calibri"/>
                <a:cs typeface="Calibri"/>
                <a:sym typeface="Calibri"/>
              </a:rPr>
              <a:t>」となってしまいます。</a:t>
            </a:r>
          </a:p>
          <a:p>
            <a:r>
              <a:rPr lang="ja-JP" altLang="en-US" sz="1200" b="0" i="0" u="none" strike="noStrike" cap="none" dirty="0">
                <a:solidFill>
                  <a:schemeClr val="dk1"/>
                </a:solidFill>
                <a:latin typeface="Calibri"/>
                <a:ea typeface="Calibri"/>
                <a:cs typeface="Calibri"/>
                <a:sym typeface="Calibri"/>
              </a:rPr>
              <a:t>そこで符号の影響を排除するために、</a:t>
            </a:r>
            <a:br>
              <a:rPr lang="ja-JP" altLang="en-US" sz="1200" b="0" i="0" u="none" strike="noStrike" cap="none" dirty="0">
                <a:solidFill>
                  <a:schemeClr val="dk1"/>
                </a:solidFill>
                <a:latin typeface="Calibri"/>
                <a:ea typeface="Calibri"/>
                <a:cs typeface="Calibri"/>
                <a:sym typeface="Calibri"/>
              </a:rPr>
            </a:br>
            <a:endParaRPr lang="ja-JP" altLang="en-US" sz="1200" b="0" i="0" u="none" strike="noStrike" cap="none" dirty="0">
              <a:solidFill>
                <a:schemeClr val="dk1"/>
              </a:solidFill>
              <a:latin typeface="Calibri"/>
              <a:ea typeface="Calibri"/>
              <a:cs typeface="Calibri"/>
              <a:sym typeface="Calibri"/>
            </a:endParaRPr>
          </a:p>
          <a:p>
            <a:r>
              <a:rPr lang="ja-JP" altLang="en-US" dirty="0"/>
              <a:t>ばらつき＝</a:t>
            </a:r>
            <a:r>
              <a:rPr lang="en-US" altLang="ja-JP" dirty="0"/>
              <a:t>Σ</a:t>
            </a:r>
            <a:r>
              <a:rPr lang="ja-JP" altLang="en-US" dirty="0"/>
              <a:t>（測定値－平均値）</a:t>
            </a:r>
            <a:r>
              <a:rPr lang="en-US" altLang="ja-JP" baseline="30000" dirty="0"/>
              <a:t>2</a:t>
            </a:r>
            <a:r>
              <a:rPr lang="ja-JP" altLang="en-US" dirty="0"/>
              <a:t> </a:t>
            </a:r>
            <a:r>
              <a:rPr lang="ja-JP" altLang="en-US" sz="1200" b="0" i="0" u="none" strike="noStrike" cap="none" dirty="0">
                <a:solidFill>
                  <a:schemeClr val="dk1"/>
                </a:solidFill>
                <a:latin typeface="Calibri"/>
                <a:ea typeface="Calibri"/>
                <a:cs typeface="Calibri"/>
                <a:sym typeface="Calibri"/>
              </a:rPr>
              <a:t>でばらつきを求めてみます。</a:t>
            </a:r>
          </a:p>
          <a:p>
            <a:r>
              <a:rPr lang="ja-JP" altLang="en-US" sz="1200" b="0" i="0" u="none" strike="noStrike" cap="none" dirty="0">
                <a:solidFill>
                  <a:schemeClr val="dk1"/>
                </a:solidFill>
                <a:latin typeface="Calibri"/>
                <a:ea typeface="Calibri"/>
                <a:cs typeface="Calibri"/>
                <a:sym typeface="Calibri"/>
              </a:rPr>
              <a:t>この式で求めたばらつきは、装置</a:t>
            </a:r>
            <a:r>
              <a:rPr lang="en-US" altLang="ja-JP" sz="1200" b="0" i="0" u="none" strike="noStrike" cap="none" dirty="0">
                <a:solidFill>
                  <a:schemeClr val="dk1"/>
                </a:solidFill>
                <a:latin typeface="Calibri"/>
                <a:ea typeface="Calibri"/>
                <a:cs typeface="Calibri"/>
                <a:sym typeface="Calibri"/>
              </a:rPr>
              <a:t>A</a:t>
            </a:r>
            <a:r>
              <a:rPr lang="ja-JP" altLang="en-US" sz="1200" b="0" i="0" u="none" strike="noStrike" cap="none" dirty="0">
                <a:solidFill>
                  <a:schemeClr val="dk1"/>
                </a:solidFill>
                <a:latin typeface="Calibri"/>
                <a:ea typeface="Calibri"/>
                <a:cs typeface="Calibri"/>
                <a:sym typeface="Calibri"/>
              </a:rPr>
              <a:t>が「</a:t>
            </a:r>
            <a:r>
              <a:rPr lang="en-US" altLang="ja-JP" sz="1200" b="0" i="0" u="none" strike="noStrike" cap="none" dirty="0">
                <a:solidFill>
                  <a:schemeClr val="dk1"/>
                </a:solidFill>
                <a:latin typeface="Calibri"/>
                <a:ea typeface="Calibri"/>
                <a:cs typeface="Calibri"/>
                <a:sym typeface="Calibri"/>
              </a:rPr>
              <a:t>0.38</a:t>
            </a:r>
            <a:r>
              <a:rPr lang="ja-JP" altLang="en-US" sz="1200" b="0" i="0" u="none" strike="noStrike" cap="none" dirty="0">
                <a:solidFill>
                  <a:schemeClr val="dk1"/>
                </a:solidFill>
                <a:latin typeface="Calibri"/>
                <a:ea typeface="Calibri"/>
                <a:cs typeface="Calibri"/>
                <a:sym typeface="Calibri"/>
              </a:rPr>
              <a:t>」、装置</a:t>
            </a:r>
            <a:r>
              <a:rPr lang="en-US" altLang="ja-JP" sz="1200" b="0" i="0" u="none" strike="noStrike" cap="none" dirty="0">
                <a:solidFill>
                  <a:schemeClr val="dk1"/>
                </a:solidFill>
                <a:latin typeface="Calibri"/>
                <a:ea typeface="Calibri"/>
                <a:cs typeface="Calibri"/>
                <a:sym typeface="Calibri"/>
              </a:rPr>
              <a:t>B</a:t>
            </a:r>
            <a:r>
              <a:rPr lang="ja-JP" altLang="en-US" sz="1200" b="0" i="0" u="none" strike="noStrike" cap="none" dirty="0">
                <a:solidFill>
                  <a:schemeClr val="dk1"/>
                </a:solidFill>
                <a:latin typeface="Calibri"/>
                <a:ea typeface="Calibri"/>
                <a:cs typeface="Calibri"/>
                <a:sym typeface="Calibri"/>
              </a:rPr>
              <a:t>が「</a:t>
            </a:r>
            <a:r>
              <a:rPr lang="en-US" altLang="ja-JP" sz="1200" b="0" i="0" u="none" strike="noStrike" cap="none" dirty="0">
                <a:solidFill>
                  <a:schemeClr val="dk1"/>
                </a:solidFill>
                <a:latin typeface="Calibri"/>
                <a:ea typeface="Calibri"/>
                <a:cs typeface="Calibri"/>
                <a:sym typeface="Calibri"/>
              </a:rPr>
              <a:t>1.10</a:t>
            </a:r>
            <a:r>
              <a:rPr lang="ja-JP" altLang="en-US" sz="1200" b="0" i="0" u="none" strike="noStrike" cap="none" dirty="0">
                <a:solidFill>
                  <a:schemeClr val="dk1"/>
                </a:solidFill>
                <a:latin typeface="Calibri"/>
                <a:ea typeface="Calibri"/>
                <a:cs typeface="Calibri"/>
                <a:sym typeface="Calibri"/>
              </a:rPr>
              <a:t>」となり、装置</a:t>
            </a:r>
            <a:r>
              <a:rPr lang="en-US" altLang="ja-JP" sz="1200" b="0" i="0" u="none" strike="noStrike" cap="none" dirty="0">
                <a:solidFill>
                  <a:schemeClr val="dk1"/>
                </a:solidFill>
                <a:latin typeface="Calibri"/>
                <a:ea typeface="Calibri"/>
                <a:cs typeface="Calibri"/>
                <a:sym typeface="Calibri"/>
              </a:rPr>
              <a:t>B</a:t>
            </a:r>
            <a:r>
              <a:rPr lang="ja-JP" altLang="en-US" sz="1200" b="0" i="0" u="none" strike="noStrike" cap="none" dirty="0">
                <a:solidFill>
                  <a:schemeClr val="dk1"/>
                </a:solidFill>
                <a:latin typeface="Calibri"/>
                <a:ea typeface="Calibri"/>
                <a:cs typeface="Calibri"/>
                <a:sym typeface="Calibri"/>
              </a:rPr>
              <a:t>の方がばらつきが大きいことが、数値として確認できます。</a:t>
            </a:r>
          </a:p>
          <a:p>
            <a:r>
              <a:rPr lang="ja-JP" altLang="en-US" sz="1200" b="0" i="0" u="none" strike="noStrike" cap="none" dirty="0">
                <a:solidFill>
                  <a:schemeClr val="dk1"/>
                </a:solidFill>
                <a:latin typeface="Calibri"/>
                <a:ea typeface="Calibri"/>
                <a:cs typeface="Calibri"/>
                <a:sym typeface="Calibri"/>
              </a:rPr>
              <a:t>ただし、この算出方法では測定値の数が増えるほど値が大きくなるため、異なったサンプル数の結果同士を比較できません。</a:t>
            </a:r>
          </a:p>
          <a:p>
            <a:r>
              <a:rPr lang="ja-JP" altLang="en-US" sz="1200" b="0" i="0" u="none" strike="noStrike" cap="none" dirty="0">
                <a:solidFill>
                  <a:schemeClr val="dk1"/>
                </a:solidFill>
                <a:latin typeface="Calibri"/>
                <a:ea typeface="Calibri"/>
                <a:cs typeface="Calibri"/>
                <a:sym typeface="Calibri"/>
              </a:rPr>
              <a:t>例えば装置</a:t>
            </a:r>
            <a:r>
              <a:rPr lang="en-US" altLang="ja-JP" sz="1200" b="0" i="0" u="none" strike="noStrike" cap="none" dirty="0">
                <a:solidFill>
                  <a:schemeClr val="dk1"/>
                </a:solidFill>
                <a:latin typeface="Calibri"/>
                <a:ea typeface="Calibri"/>
                <a:cs typeface="Calibri"/>
                <a:sym typeface="Calibri"/>
              </a:rPr>
              <a:t>A</a:t>
            </a:r>
            <a:r>
              <a:rPr lang="ja-JP" altLang="en-US" sz="1200" b="0" i="0" u="none" strike="noStrike" cap="none" dirty="0">
                <a:solidFill>
                  <a:schemeClr val="dk1"/>
                </a:solidFill>
                <a:latin typeface="Calibri"/>
                <a:ea typeface="Calibri"/>
                <a:cs typeface="Calibri"/>
                <a:sym typeface="Calibri"/>
              </a:rPr>
              <a:t>のサンプルが</a:t>
            </a:r>
            <a:r>
              <a:rPr lang="en-US" altLang="ja-JP" sz="1200" b="0" i="0" u="none" strike="noStrike" cap="none" dirty="0">
                <a:solidFill>
                  <a:schemeClr val="dk1"/>
                </a:solidFill>
                <a:latin typeface="Calibri"/>
                <a:ea typeface="Calibri"/>
                <a:cs typeface="Calibri"/>
                <a:sym typeface="Calibri"/>
              </a:rPr>
              <a:t>30</a:t>
            </a:r>
            <a:r>
              <a:rPr lang="ja-JP" altLang="en-US" sz="1200" b="0" i="0" u="none" strike="noStrike" cap="none" dirty="0">
                <a:solidFill>
                  <a:schemeClr val="dk1"/>
                </a:solidFill>
                <a:latin typeface="Calibri"/>
                <a:ea typeface="Calibri"/>
                <a:cs typeface="Calibri"/>
                <a:sym typeface="Calibri"/>
              </a:rPr>
              <a:t>個だと</a:t>
            </a:r>
            <a:br>
              <a:rPr lang="ja-JP" altLang="en-US" sz="1200" b="0" i="0" u="none" strike="noStrike" cap="none" dirty="0">
                <a:solidFill>
                  <a:schemeClr val="dk1"/>
                </a:solidFill>
                <a:latin typeface="Calibri"/>
                <a:ea typeface="Calibri"/>
                <a:cs typeface="Calibri"/>
                <a:sym typeface="Calibri"/>
              </a:rPr>
            </a:br>
            <a:endParaRPr lang="ja-JP" altLang="en-US" sz="1200" b="0" i="0" u="none" strike="noStrike" cap="none" dirty="0">
              <a:solidFill>
                <a:schemeClr val="dk1"/>
              </a:solidFill>
              <a:latin typeface="Calibri"/>
              <a:ea typeface="Calibri"/>
              <a:cs typeface="Calibri"/>
              <a:sym typeface="Calibri"/>
            </a:endParaRPr>
          </a:p>
          <a:p>
            <a:r>
              <a:rPr lang="en-US" altLang="ja-JP" dirty="0"/>
              <a:t>0.38+0.38+0.38</a:t>
            </a:r>
            <a:r>
              <a:rPr lang="ja-JP" altLang="en-US" dirty="0"/>
              <a:t>＝</a:t>
            </a:r>
            <a:r>
              <a:rPr lang="en-US" altLang="ja-JP" dirty="0"/>
              <a:t>1.14</a:t>
            </a:r>
            <a:r>
              <a:rPr lang="ja-JP" altLang="en-US" dirty="0"/>
              <a:t>（装置</a:t>
            </a:r>
            <a:r>
              <a:rPr lang="en-US" altLang="ja-JP" dirty="0"/>
              <a:t>A</a:t>
            </a:r>
            <a:r>
              <a:rPr lang="ja-JP" altLang="en-US" dirty="0"/>
              <a:t>） ＞ </a:t>
            </a:r>
            <a:r>
              <a:rPr lang="en-US" altLang="ja-JP" dirty="0"/>
              <a:t>1.10</a:t>
            </a:r>
            <a:r>
              <a:rPr lang="ja-JP" altLang="en-US" dirty="0"/>
              <a:t>（装置</a:t>
            </a:r>
            <a:r>
              <a:rPr lang="en-US" altLang="ja-JP" dirty="0"/>
              <a:t>B</a:t>
            </a:r>
            <a:r>
              <a:rPr lang="ja-JP" altLang="en-US" dirty="0"/>
              <a:t>） </a:t>
            </a:r>
            <a:r>
              <a:rPr lang="ja-JP" altLang="en-US" sz="1200" b="0" i="0" u="none" strike="noStrike" cap="none" dirty="0">
                <a:solidFill>
                  <a:schemeClr val="dk1"/>
                </a:solidFill>
                <a:latin typeface="Calibri"/>
                <a:ea typeface="Calibri"/>
                <a:cs typeface="Calibri"/>
                <a:sym typeface="Calibri"/>
              </a:rPr>
              <a:t>となり、装置</a:t>
            </a:r>
            <a:r>
              <a:rPr lang="en-US" altLang="ja-JP" sz="1200" b="0" i="0" u="none" strike="noStrike" cap="none" dirty="0">
                <a:solidFill>
                  <a:schemeClr val="dk1"/>
                </a:solidFill>
                <a:latin typeface="Calibri"/>
                <a:ea typeface="Calibri"/>
                <a:cs typeface="Calibri"/>
                <a:sym typeface="Calibri"/>
              </a:rPr>
              <a:t>A</a:t>
            </a:r>
            <a:r>
              <a:rPr lang="ja-JP" altLang="en-US" sz="1200" b="0" i="0" u="none" strike="noStrike" cap="none" dirty="0">
                <a:solidFill>
                  <a:schemeClr val="dk1"/>
                </a:solidFill>
                <a:latin typeface="Calibri"/>
                <a:ea typeface="Calibri"/>
                <a:cs typeface="Calibri"/>
                <a:sym typeface="Calibri"/>
              </a:rPr>
              <a:t>の方がばらつきが大きくなります。</a:t>
            </a:r>
          </a:p>
          <a:p>
            <a:r>
              <a:rPr lang="ja-JP" altLang="en-US" sz="1200" b="0" i="0" u="none" strike="noStrike" cap="none" dirty="0">
                <a:solidFill>
                  <a:schemeClr val="dk1"/>
                </a:solidFill>
                <a:latin typeface="Calibri"/>
                <a:ea typeface="Calibri"/>
                <a:cs typeface="Calibri"/>
                <a:sym typeface="Calibri"/>
              </a:rPr>
              <a:t>そこで、</a:t>
            </a:r>
            <a:br>
              <a:rPr lang="ja-JP" altLang="en-US" sz="1200" b="0" i="0" u="none" strike="noStrike" cap="none" dirty="0">
                <a:solidFill>
                  <a:schemeClr val="dk1"/>
                </a:solidFill>
                <a:latin typeface="Calibri"/>
                <a:ea typeface="Calibri"/>
                <a:cs typeface="Calibri"/>
                <a:sym typeface="Calibri"/>
              </a:rPr>
            </a:br>
            <a:endParaRPr lang="ja-JP" altLang="en-US" sz="1200" b="0" i="0" u="none" strike="noStrike" cap="none" dirty="0">
              <a:solidFill>
                <a:schemeClr val="dk1"/>
              </a:solidFill>
              <a:latin typeface="Calibri"/>
              <a:ea typeface="Calibri"/>
              <a:cs typeface="Calibri"/>
              <a:sym typeface="Calibri"/>
            </a:endParaRPr>
          </a:p>
          <a:p>
            <a:r>
              <a:rPr lang="ja-JP" altLang="en-US" dirty="0"/>
              <a:t>ばらつき＝</a:t>
            </a:r>
            <a:r>
              <a:rPr lang="en-US" altLang="ja-JP" dirty="0"/>
              <a:t>Σ</a:t>
            </a:r>
            <a:r>
              <a:rPr lang="ja-JP" altLang="en-US" dirty="0"/>
              <a:t>（測定値－平均値）</a:t>
            </a:r>
            <a:r>
              <a:rPr lang="en-US" altLang="ja-JP" baseline="30000" dirty="0"/>
              <a:t>2</a:t>
            </a:r>
            <a:r>
              <a:rPr lang="ja-JP" altLang="en-US" dirty="0"/>
              <a:t> ／データ数</a:t>
            </a:r>
            <a:r>
              <a:rPr lang="ja-JP" altLang="en-US" sz="1200" b="0" i="0" u="none" strike="noStrike" cap="none" dirty="0">
                <a:solidFill>
                  <a:schemeClr val="dk1"/>
                </a:solidFill>
                <a:latin typeface="Calibri"/>
                <a:ea typeface="Calibri"/>
                <a:cs typeface="Calibri"/>
                <a:sym typeface="Calibri"/>
              </a:rPr>
              <a:t>とすることにより、異なったサンプル数の結果同士も比較することが可能となります。</a:t>
            </a:r>
            <a:br>
              <a:rPr lang="ja-JP" altLang="en-US" dirty="0"/>
            </a:br>
            <a:r>
              <a:rPr lang="ja-JP" altLang="en-US" sz="1200" b="0" i="0" u="none" strike="noStrike" cap="none" dirty="0">
                <a:solidFill>
                  <a:schemeClr val="dk1"/>
                </a:solidFill>
                <a:latin typeface="Calibri"/>
                <a:ea typeface="Calibri"/>
                <a:cs typeface="Calibri"/>
                <a:sym typeface="Calibri"/>
              </a:rPr>
              <a:t>この式で求めたばらつきを示す数値が、上記の式で表される「分散」です。</a:t>
            </a:r>
          </a:p>
          <a:p>
            <a:r>
              <a:rPr lang="ja-JP" altLang="en-US" sz="1200" b="0" i="0" u="none" strike="noStrike" cap="none" dirty="0">
                <a:solidFill>
                  <a:schemeClr val="dk1"/>
                </a:solidFill>
                <a:latin typeface="Calibri"/>
                <a:ea typeface="Calibri"/>
                <a:cs typeface="Calibri"/>
                <a:sym typeface="Calibri"/>
              </a:rPr>
              <a:t>この様に、分散はその算出過程で符号の効果を排除するため</a:t>
            </a:r>
            <a:r>
              <a:rPr lang="en-US" altLang="ja-JP" sz="1200" b="0" i="0" u="none" strike="noStrike" cap="none" dirty="0">
                <a:solidFill>
                  <a:schemeClr val="dk1"/>
                </a:solidFill>
                <a:latin typeface="Calibri"/>
                <a:ea typeface="Calibri"/>
                <a:cs typeface="Calibri"/>
                <a:sym typeface="Calibri"/>
              </a:rPr>
              <a:t>2</a:t>
            </a:r>
            <a:r>
              <a:rPr lang="ja-JP" altLang="en-US" sz="1200" b="0" i="0" u="none" strike="noStrike" cap="none" dirty="0">
                <a:solidFill>
                  <a:schemeClr val="dk1"/>
                </a:solidFill>
                <a:latin typeface="Calibri"/>
                <a:ea typeface="Calibri"/>
                <a:cs typeface="Calibri"/>
                <a:sym typeface="Calibri"/>
              </a:rPr>
              <a:t>乗しています。</a:t>
            </a:r>
            <a:br>
              <a:rPr lang="ja-JP" altLang="en-US" sz="1200" b="0" i="0" u="none" strike="noStrike" cap="none" dirty="0">
                <a:solidFill>
                  <a:schemeClr val="dk1"/>
                </a:solidFill>
                <a:latin typeface="Calibri"/>
                <a:ea typeface="Calibri"/>
                <a:cs typeface="Calibri"/>
                <a:sym typeface="Calibri"/>
              </a:rPr>
            </a:br>
            <a:r>
              <a:rPr lang="ja-JP" altLang="en-US" sz="1200" b="0" i="0" u="none" strike="noStrike" cap="none" dirty="0">
                <a:solidFill>
                  <a:schemeClr val="dk1"/>
                </a:solidFill>
                <a:latin typeface="Calibri"/>
                <a:ea typeface="Calibri"/>
                <a:cs typeface="Calibri"/>
                <a:sym typeface="Calibri"/>
              </a:rPr>
              <a:t>従って、分散は長さのばらつきであれば、長さの</a:t>
            </a:r>
            <a:r>
              <a:rPr lang="en-US" altLang="ja-JP" sz="1200" b="0" i="0" u="none" strike="noStrike" cap="none" dirty="0">
                <a:solidFill>
                  <a:schemeClr val="dk1"/>
                </a:solidFill>
                <a:latin typeface="Calibri"/>
                <a:ea typeface="Calibri"/>
                <a:cs typeface="Calibri"/>
                <a:sym typeface="Calibri"/>
              </a:rPr>
              <a:t>2</a:t>
            </a:r>
            <a:r>
              <a:rPr lang="ja-JP" altLang="en-US" sz="1200" b="0" i="0" u="none" strike="noStrike" cap="none" dirty="0">
                <a:solidFill>
                  <a:schemeClr val="dk1"/>
                </a:solidFill>
                <a:latin typeface="Calibri"/>
                <a:ea typeface="Calibri"/>
                <a:cs typeface="Calibri"/>
                <a:sym typeface="Calibri"/>
              </a:rPr>
              <a:t>乗（例：</a:t>
            </a:r>
            <a:r>
              <a:rPr lang="en-US" altLang="ja-JP" sz="1200" b="0" i="0" u="none" strike="noStrike" cap="none" dirty="0">
                <a:solidFill>
                  <a:schemeClr val="dk1"/>
                </a:solidFill>
                <a:latin typeface="Calibri"/>
                <a:ea typeface="Calibri"/>
                <a:cs typeface="Calibri"/>
                <a:sym typeface="Calibri"/>
              </a:rPr>
              <a:t>mm</a:t>
            </a:r>
            <a:r>
              <a:rPr lang="en-US" altLang="ja-JP" sz="1200" b="0" i="0" u="none" strike="noStrike" cap="none" baseline="30000" dirty="0">
                <a:solidFill>
                  <a:schemeClr val="dk1"/>
                </a:solidFill>
                <a:latin typeface="Calibri"/>
                <a:ea typeface="Calibri"/>
                <a:cs typeface="Calibri"/>
                <a:sym typeface="Calibri"/>
              </a:rPr>
              <a:t>2</a:t>
            </a:r>
            <a:r>
              <a:rPr lang="ja-JP" altLang="en-US" sz="1200" b="0" i="0" u="none" strike="noStrike" cap="none" dirty="0">
                <a:solidFill>
                  <a:schemeClr val="dk1"/>
                </a:solidFill>
                <a:latin typeface="Calibri"/>
                <a:ea typeface="Calibri"/>
                <a:cs typeface="Calibri"/>
                <a:sym typeface="Calibri"/>
              </a:rPr>
              <a:t> ）の単位を持ちます。</a:t>
            </a:r>
            <a:br>
              <a:rPr lang="ja-JP" altLang="en-US" sz="1200" b="0" i="0" u="none" strike="noStrike" cap="none" dirty="0">
                <a:solidFill>
                  <a:schemeClr val="dk1"/>
                </a:solidFill>
                <a:latin typeface="Calibri"/>
                <a:ea typeface="Calibri"/>
                <a:cs typeface="Calibri"/>
                <a:sym typeface="Calibri"/>
              </a:rPr>
            </a:br>
            <a:r>
              <a:rPr lang="ja-JP" altLang="en-US" sz="1200" b="0" i="0" u="none" strike="noStrike" cap="none" dirty="0">
                <a:solidFill>
                  <a:schemeClr val="dk1"/>
                </a:solidFill>
                <a:latin typeface="Calibri"/>
                <a:ea typeface="Calibri"/>
                <a:cs typeface="Calibri"/>
                <a:sym typeface="Calibri"/>
              </a:rPr>
              <a:t>しかしながら、通常長さのばらつきを評価する際には、同じ次元の長さで評価する方が感覚的に分かりやすいため、一般的にばらつきを表す場合は、分散の平方根である「標準偏差」が用いられます。</a:t>
            </a:r>
          </a:p>
        </p:txBody>
      </p:sp>
      <p:sp>
        <p:nvSpPr>
          <p:cNvPr id="102" name="Google Shape;102;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pPr marL="0" lvl="0" indent="0" algn="r" rtl="0">
                <a:lnSpc>
                  <a:spcPct val="100000"/>
                </a:lnSpc>
                <a:spcBef>
                  <a:spcPts val="0"/>
                </a:spcBef>
                <a:spcAft>
                  <a:spcPts val="0"/>
                </a:spcAft>
                <a:buSzPts val="1400"/>
                <a:buNone/>
              </a:pPr>
              <a:t>9</a:t>
            </a:fld>
            <a:endParaRPr/>
          </a:p>
        </p:txBody>
      </p:sp>
    </p:spTree>
    <p:extLst>
      <p:ext uri="{BB962C8B-B14F-4D97-AF65-F5344CB8AC3E}">
        <p14:creationId xmlns:p14="http://schemas.microsoft.com/office/powerpoint/2010/main" val="1021749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タイトル スライド" type="title">
  <p:cSld name="TITLE">
    <p:bg>
      <p:bgPr>
        <a:gradFill>
          <a:gsLst>
            <a:gs pos="0">
              <a:srgbClr val="262626"/>
            </a:gs>
            <a:gs pos="30000">
              <a:srgbClr val="2E2E2E"/>
            </a:gs>
            <a:gs pos="100000">
              <a:srgbClr val="7C7C7C"/>
            </a:gs>
          </a:gsLst>
          <a:lin ang="13000000" scaled="0"/>
        </a:gradFill>
        <a:effectLst/>
      </p:bgPr>
    </p:bg>
    <p:spTree>
      <p:nvGrpSpPr>
        <p:cNvPr id="1" name="Shape 17"/>
        <p:cNvGrpSpPr/>
        <p:nvPr/>
      </p:nvGrpSpPr>
      <p:grpSpPr>
        <a:xfrm>
          <a:off x="0" y="0"/>
          <a:ext cx="0" cy="0"/>
          <a:chOff x="0" y="0"/>
          <a:chExt cx="0" cy="0"/>
        </a:xfrm>
      </p:grpSpPr>
      <p:sp>
        <p:nvSpPr>
          <p:cNvPr id="18" name="Google Shape;18;p85"/>
          <p:cNvSpPr/>
          <p:nvPr/>
        </p:nvSpPr>
        <p:spPr>
          <a:xfrm>
            <a:off x="0" y="4752126"/>
            <a:ext cx="12192000" cy="2112962"/>
          </a:xfrm>
          <a:custGeom>
            <a:avLst/>
            <a:gdLst/>
            <a:ahLst/>
            <a:cxnLst/>
            <a:rect l="l" t="t" r="r" b="b"/>
            <a:pathLst>
              <a:path w="5760" h="1331" extrusionOk="0">
                <a:moveTo>
                  <a:pt x="0" y="1066"/>
                </a:moveTo>
                <a:lnTo>
                  <a:pt x="0" y="1331"/>
                </a:lnTo>
                <a:lnTo>
                  <a:pt x="5760" y="1331"/>
                </a:lnTo>
                <a:lnTo>
                  <a:pt x="5760" y="0"/>
                </a:lnTo>
                <a:cubicBezTo>
                  <a:pt x="3220" y="1206"/>
                  <a:pt x="2250" y="1146"/>
                  <a:pt x="0" y="1066"/>
                </a:cubicBezTo>
                <a:close/>
              </a:path>
            </a:pathLst>
          </a:custGeom>
          <a:solidFill>
            <a:srgbClr val="7B7B7B">
              <a:alpha val="44313"/>
            </a:srgbClr>
          </a:solidFill>
          <a:ln>
            <a:noFill/>
          </a:ln>
          <a:effectLst>
            <a:outerShdw blurRad="50800" dist="44450" dir="16200000" algn="ctr"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85"/>
          <p:cNvSpPr/>
          <p:nvPr/>
        </p:nvSpPr>
        <p:spPr>
          <a:xfrm>
            <a:off x="8140701" y="0"/>
            <a:ext cx="4051300" cy="6858000"/>
          </a:xfrm>
          <a:custGeom>
            <a:avLst/>
            <a:gdLst/>
            <a:ahLst/>
            <a:cxnLst/>
            <a:rect l="l" t="t" r="r" b="b"/>
            <a:pathLst>
              <a:path w="1914" h="4329" extrusionOk="0">
                <a:moveTo>
                  <a:pt x="1914" y="9"/>
                </a:moveTo>
                <a:lnTo>
                  <a:pt x="1914" y="4329"/>
                </a:lnTo>
                <a:lnTo>
                  <a:pt x="204" y="4327"/>
                </a:lnTo>
                <a:cubicBezTo>
                  <a:pt x="1288" y="3574"/>
                  <a:pt x="1608" y="1590"/>
                  <a:pt x="0" y="0"/>
                </a:cubicBezTo>
                <a:lnTo>
                  <a:pt x="1914" y="9"/>
                </a:lnTo>
                <a:close/>
              </a:path>
            </a:pathLst>
          </a:custGeom>
          <a:solidFill>
            <a:srgbClr val="5A5A5A">
              <a:alpha val="40000"/>
            </a:srgbClr>
          </a:solidFill>
          <a:ln>
            <a:noFill/>
          </a:ln>
          <a:effectLst>
            <a:outerShdw blurRad="50800" dist="50800" dir="10800000" algn="ctr" rotWithShape="0">
              <a:srgbClr val="000000">
                <a:alpha val="44313"/>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 name="Google Shape;20;p85"/>
          <p:cNvSpPr txBox="1">
            <a:spLocks noGrp="1"/>
          </p:cNvSpPr>
          <p:nvPr>
            <p:ph type="ctrTitle"/>
          </p:nvPr>
        </p:nvSpPr>
        <p:spPr>
          <a:xfrm>
            <a:off x="572085" y="3337560"/>
            <a:ext cx="8640064" cy="2301240"/>
          </a:xfrm>
          <a:prstGeom prst="rect">
            <a:avLst/>
          </a:prstGeom>
          <a:noFill/>
          <a:ln>
            <a:noFill/>
          </a:ln>
        </p:spPr>
        <p:txBody>
          <a:bodyPr spcFirstLastPara="1" wrap="square" lIns="45700" tIns="45700" rIns="45700" bIns="45700" anchor="t" anchorCtr="0">
            <a:normAutofit/>
          </a:bodyPr>
          <a:lstStyle>
            <a:lvl1pPr lvl="0" algn="r">
              <a:lnSpc>
                <a:spcPct val="100000"/>
              </a:lnSpc>
              <a:spcBef>
                <a:spcPts val="0"/>
              </a:spcBef>
              <a:spcAft>
                <a:spcPts val="0"/>
              </a:spcAft>
              <a:buClr>
                <a:srgbClr val="9FD4E6"/>
              </a:buClr>
              <a:buSzPts val="4600"/>
              <a:buFont typeface="Libre Franklin"/>
              <a:buNone/>
              <a:defRPr b="1" cap="none">
                <a:solidFill>
                  <a:srgbClr val="9FD4E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85"/>
          <p:cNvSpPr txBox="1">
            <a:spLocks noGrp="1"/>
          </p:cNvSpPr>
          <p:nvPr>
            <p:ph type="subTitle" idx="1"/>
          </p:nvPr>
        </p:nvSpPr>
        <p:spPr>
          <a:xfrm>
            <a:off x="577400" y="1544812"/>
            <a:ext cx="8640064" cy="1752600"/>
          </a:xfrm>
          <a:prstGeom prst="rect">
            <a:avLst/>
          </a:prstGeom>
          <a:noFill/>
          <a:ln>
            <a:noFill/>
          </a:ln>
        </p:spPr>
        <p:txBody>
          <a:bodyPr spcFirstLastPara="1" wrap="square" lIns="91425" tIns="0" rIns="45700" bIns="0" anchor="b" anchorCtr="0">
            <a:normAutofit/>
          </a:bodyPr>
          <a:lstStyle>
            <a:lvl1pPr lvl="0" algn="r">
              <a:lnSpc>
                <a:spcPct val="100000"/>
              </a:lnSpc>
              <a:spcBef>
                <a:spcPts val="400"/>
              </a:spcBef>
              <a:spcAft>
                <a:spcPts val="0"/>
              </a:spcAft>
              <a:buSzPts val="1600"/>
              <a:buNone/>
              <a:defRPr sz="2000">
                <a:solidFill>
                  <a:schemeClr val="lt1"/>
                </a:solidFill>
              </a:defRPr>
            </a:lvl1pPr>
            <a:lvl2pPr lvl="1" algn="ctr">
              <a:lnSpc>
                <a:spcPct val="100000"/>
              </a:lnSpc>
              <a:spcBef>
                <a:spcPts val="360"/>
              </a:spcBef>
              <a:spcAft>
                <a:spcPts val="0"/>
              </a:spcAft>
              <a:buSzPts val="1620"/>
              <a:buNone/>
              <a:defRPr/>
            </a:lvl2pPr>
            <a:lvl3pPr lvl="2" algn="ctr">
              <a:lnSpc>
                <a:spcPct val="100000"/>
              </a:lnSpc>
              <a:spcBef>
                <a:spcPts val="360"/>
              </a:spcBef>
              <a:spcAft>
                <a:spcPts val="0"/>
              </a:spcAft>
              <a:buSzPts val="1530"/>
              <a:buNone/>
              <a:defRPr/>
            </a:lvl3pPr>
            <a:lvl4pPr lvl="3" algn="ctr">
              <a:lnSpc>
                <a:spcPct val="100000"/>
              </a:lnSpc>
              <a:spcBef>
                <a:spcPts val="360"/>
              </a:spcBef>
              <a:spcAft>
                <a:spcPts val="0"/>
              </a:spcAft>
              <a:buSzPts val="1620"/>
              <a:buNone/>
              <a:defRPr/>
            </a:lvl4pPr>
            <a:lvl5pPr lvl="4" algn="ctr">
              <a:lnSpc>
                <a:spcPct val="100000"/>
              </a:lnSpc>
              <a:spcBef>
                <a:spcPts val="360"/>
              </a:spcBef>
              <a:spcAft>
                <a:spcPts val="0"/>
              </a:spcAft>
              <a:buSzPts val="1800"/>
              <a:buNone/>
              <a:defRPr/>
            </a:lvl5pPr>
            <a:lvl6pPr lvl="5" algn="ctr">
              <a:lnSpc>
                <a:spcPct val="100000"/>
              </a:lnSpc>
              <a:spcBef>
                <a:spcPts val="360"/>
              </a:spcBef>
              <a:spcAft>
                <a:spcPts val="0"/>
              </a:spcAft>
              <a:buSzPts val="1800"/>
              <a:buNone/>
              <a:defRPr/>
            </a:lvl6pPr>
            <a:lvl7pPr lvl="6" algn="ctr">
              <a:lnSpc>
                <a:spcPct val="100000"/>
              </a:lnSpc>
              <a:spcBef>
                <a:spcPts val="360"/>
              </a:spcBef>
              <a:spcAft>
                <a:spcPts val="0"/>
              </a:spcAft>
              <a:buSzPts val="1800"/>
              <a:buNone/>
              <a:defRPr/>
            </a:lvl7pPr>
            <a:lvl8pPr lvl="7" algn="ctr">
              <a:lnSpc>
                <a:spcPct val="100000"/>
              </a:lnSpc>
              <a:spcBef>
                <a:spcPts val="360"/>
              </a:spcBef>
              <a:spcAft>
                <a:spcPts val="0"/>
              </a:spcAft>
              <a:buSzPts val="1800"/>
              <a:buNone/>
              <a:defRPr/>
            </a:lvl8pPr>
            <a:lvl9pPr lvl="8" algn="ctr">
              <a:lnSpc>
                <a:spcPct val="100000"/>
              </a:lnSpc>
              <a:spcBef>
                <a:spcPts val="360"/>
              </a:spcBef>
              <a:spcAft>
                <a:spcPts val="0"/>
              </a:spcAft>
              <a:buSzPts val="1800"/>
              <a:buNone/>
              <a:defRPr/>
            </a:lvl9pPr>
          </a:lstStyle>
          <a:p>
            <a:endParaRPr/>
          </a:p>
        </p:txBody>
      </p:sp>
      <p:sp>
        <p:nvSpPr>
          <p:cNvPr id="22" name="Google Shape;22;p85"/>
          <p:cNvSpPr txBox="1">
            <a:spLocks noGrp="1"/>
          </p:cNvSpPr>
          <p:nvPr>
            <p:ph type="dt" idx="10"/>
          </p:nvPr>
        </p:nvSpPr>
        <p:spPr>
          <a:xfrm>
            <a:off x="609600" y="6422065"/>
            <a:ext cx="2844800" cy="365125"/>
          </a:xfrm>
          <a:prstGeom prst="rect">
            <a:avLst/>
          </a:prstGeom>
          <a:noFill/>
          <a:ln>
            <a:noFill/>
          </a:ln>
        </p:spPr>
        <p:txBody>
          <a:bodyPr spcFirstLastPara="1" wrap="square" lIns="91425" tIns="45700" rIns="91425"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85"/>
          <p:cNvSpPr txBox="1">
            <a:spLocks noGrp="1"/>
          </p:cNvSpPr>
          <p:nvPr>
            <p:ph type="ftr" idx="11"/>
          </p:nvPr>
        </p:nvSpPr>
        <p:spPr>
          <a:xfrm>
            <a:off x="4165600" y="6422065"/>
            <a:ext cx="3860800" cy="365125"/>
          </a:xfrm>
          <a:prstGeom prst="rect">
            <a:avLst/>
          </a:prstGeom>
          <a:noFill/>
          <a:ln>
            <a:noFill/>
          </a:ln>
        </p:spPr>
        <p:txBody>
          <a:bodyPr spcFirstLastPara="1" wrap="square" lIns="0" tIns="45700" rIns="0" bIns="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85"/>
          <p:cNvSpPr txBox="1">
            <a:spLocks noGrp="1"/>
          </p:cNvSpPr>
          <p:nvPr>
            <p:ph type="sldNum" idx="12"/>
          </p:nvPr>
        </p:nvSpPr>
        <p:spPr>
          <a:xfrm>
            <a:off x="10871200" y="6422065"/>
            <a:ext cx="1016000" cy="365125"/>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9pPr>
          </a:lstStyle>
          <a:p>
            <a:fld id="{00000000-1234-1234-1234-123412341234}" type="slidenum">
              <a:rPr lang="en-US" altLang="ja-JP" smtClean="0"/>
              <a:pPr/>
              <a:t>‹#›</a:t>
            </a:fld>
            <a:endParaRPr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縦書きタイトルと縦書きテキスト" type="vertTitleAndTx">
  <p:cSld name="VERTICAL_TITLE_AND_VERTICAL_TEXT">
    <p:spTree>
      <p:nvGrpSpPr>
        <p:cNvPr id="1" name="Shape 84"/>
        <p:cNvGrpSpPr/>
        <p:nvPr/>
      </p:nvGrpSpPr>
      <p:grpSpPr>
        <a:xfrm>
          <a:off x="0" y="0"/>
          <a:ext cx="0" cy="0"/>
          <a:chOff x="0" y="0"/>
          <a:chExt cx="0" cy="0"/>
        </a:xfrm>
      </p:grpSpPr>
      <p:sp>
        <p:nvSpPr>
          <p:cNvPr id="85" name="Google Shape;85;p95"/>
          <p:cNvSpPr txBox="1">
            <a:spLocks noGrp="1"/>
          </p:cNvSpPr>
          <p:nvPr>
            <p:ph type="title"/>
          </p:nvPr>
        </p:nvSpPr>
        <p:spPr>
          <a:xfrm rot="5400000">
            <a:off x="7285038" y="1828800"/>
            <a:ext cx="5851525" cy="2743200"/>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95"/>
          <p:cNvSpPr txBox="1">
            <a:spLocks noGrp="1"/>
          </p:cNvSpPr>
          <p:nvPr>
            <p:ph type="body" idx="1"/>
          </p:nvPr>
        </p:nvSpPr>
        <p:spPr>
          <a:xfrm rot="5400000">
            <a:off x="1697039" y="-812799"/>
            <a:ext cx="5851525" cy="802640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360"/>
              </a:spcBef>
              <a:spcAft>
                <a:spcPts val="0"/>
              </a:spcAft>
              <a:buSzPts val="1440"/>
              <a:buChar char="⦿"/>
              <a:defRPr/>
            </a:lvl1pPr>
            <a:lvl2pPr marL="914400" lvl="1" indent="-331469" algn="l">
              <a:lnSpc>
                <a:spcPct val="100000"/>
              </a:lnSpc>
              <a:spcBef>
                <a:spcPts val="360"/>
              </a:spcBef>
              <a:spcAft>
                <a:spcPts val="0"/>
              </a:spcAft>
              <a:buSzPts val="1620"/>
              <a:buChar char="⚫"/>
              <a:defRPr/>
            </a:lvl2pPr>
            <a:lvl3pPr marL="1371600" lvl="2" indent="-325755" algn="l">
              <a:lnSpc>
                <a:spcPct val="100000"/>
              </a:lnSpc>
              <a:spcBef>
                <a:spcPts val="360"/>
              </a:spcBef>
              <a:spcAft>
                <a:spcPts val="0"/>
              </a:spcAft>
              <a:buSzPts val="1530"/>
              <a:buChar char="○"/>
              <a:defRPr/>
            </a:lvl3pPr>
            <a:lvl4pPr marL="1828800" lvl="3" indent="-331469" algn="l">
              <a:lnSpc>
                <a:spcPct val="100000"/>
              </a:lnSpc>
              <a:spcBef>
                <a:spcPts val="360"/>
              </a:spcBef>
              <a:spcAft>
                <a:spcPts val="0"/>
              </a:spcAft>
              <a:buSzPts val="1620"/>
              <a:buChar char="⚫"/>
              <a:defRPr/>
            </a:lvl4pPr>
            <a:lvl5pPr marL="2286000" lvl="4" indent="-342900" algn="l">
              <a:lnSpc>
                <a:spcPct val="100000"/>
              </a:lnSpc>
              <a:spcBef>
                <a:spcPts val="360"/>
              </a:spcBef>
              <a:spcAft>
                <a:spcPts val="0"/>
              </a:spcAft>
              <a:buSzPts val="1800"/>
              <a:buChar char="-"/>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87" name="Google Shape;87;p95"/>
          <p:cNvSpPr txBox="1">
            <a:spLocks noGrp="1"/>
          </p:cNvSpPr>
          <p:nvPr>
            <p:ph type="dt" idx="10"/>
          </p:nvPr>
        </p:nvSpPr>
        <p:spPr>
          <a:xfrm>
            <a:off x="609600" y="6422065"/>
            <a:ext cx="2844800" cy="365125"/>
          </a:xfrm>
          <a:prstGeom prst="rect">
            <a:avLst/>
          </a:prstGeom>
          <a:noFill/>
          <a:ln>
            <a:noFill/>
          </a:ln>
        </p:spPr>
        <p:txBody>
          <a:bodyPr spcFirstLastPara="1" wrap="square" lIns="91425" tIns="45700" rIns="91425"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95"/>
          <p:cNvSpPr txBox="1">
            <a:spLocks noGrp="1"/>
          </p:cNvSpPr>
          <p:nvPr>
            <p:ph type="ftr" idx="11"/>
          </p:nvPr>
        </p:nvSpPr>
        <p:spPr>
          <a:xfrm>
            <a:off x="4165600" y="6422065"/>
            <a:ext cx="3860800" cy="365125"/>
          </a:xfrm>
          <a:prstGeom prst="rect">
            <a:avLst/>
          </a:prstGeom>
          <a:noFill/>
          <a:ln>
            <a:noFill/>
          </a:ln>
        </p:spPr>
        <p:txBody>
          <a:bodyPr spcFirstLastPara="1" wrap="square" lIns="0" tIns="45700" rIns="0" bIns="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95"/>
          <p:cNvSpPr txBox="1">
            <a:spLocks noGrp="1"/>
          </p:cNvSpPr>
          <p:nvPr>
            <p:ph type="sldNum" idx="12"/>
          </p:nvPr>
        </p:nvSpPr>
        <p:spPr>
          <a:xfrm>
            <a:off x="10871200" y="6422065"/>
            <a:ext cx="1016000" cy="365125"/>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9pPr>
          </a:lstStyle>
          <a:p>
            <a:fld id="{00000000-1234-1234-1234-123412341234}" type="slidenum">
              <a:rPr lang="en-US" altLang="ja-JP" smtClean="0"/>
              <a:pPr/>
              <a:t>‹#›</a:t>
            </a:fld>
            <a:endParaRPr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25"/>
        <p:cNvGrpSpPr/>
        <p:nvPr/>
      </p:nvGrpSpPr>
      <p:grpSpPr>
        <a:xfrm>
          <a:off x="0" y="0"/>
          <a:ext cx="0" cy="0"/>
          <a:chOff x="0" y="0"/>
          <a:chExt cx="0" cy="0"/>
        </a:xfrm>
      </p:grpSpPr>
      <p:sp>
        <p:nvSpPr>
          <p:cNvPr id="26" name="Google Shape;26;p86"/>
          <p:cNvSpPr txBox="1">
            <a:spLocks noGrp="1"/>
          </p:cNvSpPr>
          <p:nvPr>
            <p:ph type="title"/>
          </p:nvPr>
        </p:nvSpPr>
        <p:spPr>
          <a:xfrm>
            <a:off x="609600" y="274638"/>
            <a:ext cx="9956800" cy="1143000"/>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chemeClr val="lt1"/>
              </a:buClr>
              <a:buSzPts val="4600"/>
              <a:buFont typeface="Libre Franklin"/>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86"/>
          <p:cNvSpPr txBox="1">
            <a:spLocks noGrp="1"/>
          </p:cNvSpPr>
          <p:nvPr>
            <p:ph type="body" idx="1"/>
          </p:nvPr>
        </p:nvSpPr>
        <p:spPr>
          <a:xfrm>
            <a:off x="609600" y="1600201"/>
            <a:ext cx="9956800" cy="4525963"/>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360"/>
              </a:spcBef>
              <a:spcAft>
                <a:spcPts val="0"/>
              </a:spcAft>
              <a:buSzPts val="1440"/>
              <a:buChar char="⦿"/>
              <a:defRPr/>
            </a:lvl1pPr>
            <a:lvl2pPr marL="914400" lvl="1" indent="-331469" algn="l">
              <a:lnSpc>
                <a:spcPct val="100000"/>
              </a:lnSpc>
              <a:spcBef>
                <a:spcPts val="360"/>
              </a:spcBef>
              <a:spcAft>
                <a:spcPts val="0"/>
              </a:spcAft>
              <a:buSzPts val="1620"/>
              <a:buChar char="⚫"/>
              <a:defRPr/>
            </a:lvl2pPr>
            <a:lvl3pPr marL="1371600" lvl="2" indent="-325755" algn="l">
              <a:lnSpc>
                <a:spcPct val="100000"/>
              </a:lnSpc>
              <a:spcBef>
                <a:spcPts val="360"/>
              </a:spcBef>
              <a:spcAft>
                <a:spcPts val="0"/>
              </a:spcAft>
              <a:buSzPts val="1530"/>
              <a:buChar char="○"/>
              <a:defRPr/>
            </a:lvl3pPr>
            <a:lvl4pPr marL="1828800" lvl="3" indent="-331469" algn="l">
              <a:lnSpc>
                <a:spcPct val="100000"/>
              </a:lnSpc>
              <a:spcBef>
                <a:spcPts val="360"/>
              </a:spcBef>
              <a:spcAft>
                <a:spcPts val="0"/>
              </a:spcAft>
              <a:buSzPts val="1620"/>
              <a:buChar char="⚫"/>
              <a:defRPr/>
            </a:lvl4pPr>
            <a:lvl5pPr marL="2286000" lvl="4" indent="-342900" algn="l">
              <a:lnSpc>
                <a:spcPct val="100000"/>
              </a:lnSpc>
              <a:spcBef>
                <a:spcPts val="360"/>
              </a:spcBef>
              <a:spcAft>
                <a:spcPts val="0"/>
              </a:spcAft>
              <a:buSzPts val="1800"/>
              <a:buChar char="-"/>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28" name="Google Shape;28;p86"/>
          <p:cNvSpPr txBox="1">
            <a:spLocks noGrp="1"/>
          </p:cNvSpPr>
          <p:nvPr>
            <p:ph type="dt" idx="10"/>
          </p:nvPr>
        </p:nvSpPr>
        <p:spPr>
          <a:xfrm>
            <a:off x="609600" y="6422065"/>
            <a:ext cx="2844800" cy="365125"/>
          </a:xfrm>
          <a:prstGeom prst="rect">
            <a:avLst/>
          </a:prstGeom>
          <a:noFill/>
          <a:ln>
            <a:noFill/>
          </a:ln>
        </p:spPr>
        <p:txBody>
          <a:bodyPr spcFirstLastPara="1" wrap="square" lIns="91425" tIns="45700" rIns="91425"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6"/>
          <p:cNvSpPr txBox="1">
            <a:spLocks noGrp="1"/>
          </p:cNvSpPr>
          <p:nvPr>
            <p:ph type="ftr" idx="11"/>
          </p:nvPr>
        </p:nvSpPr>
        <p:spPr>
          <a:xfrm>
            <a:off x="4165600" y="6422065"/>
            <a:ext cx="3860800" cy="365125"/>
          </a:xfrm>
          <a:prstGeom prst="rect">
            <a:avLst/>
          </a:prstGeom>
          <a:noFill/>
          <a:ln>
            <a:noFill/>
          </a:ln>
        </p:spPr>
        <p:txBody>
          <a:bodyPr spcFirstLastPara="1" wrap="square" lIns="0" tIns="45700" rIns="0" bIns="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86"/>
          <p:cNvSpPr txBox="1">
            <a:spLocks noGrp="1"/>
          </p:cNvSpPr>
          <p:nvPr>
            <p:ph type="sldNum" idx="12"/>
          </p:nvPr>
        </p:nvSpPr>
        <p:spPr>
          <a:xfrm>
            <a:off x="10871200" y="6422065"/>
            <a:ext cx="1016000" cy="365125"/>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9pPr>
          </a:lstStyle>
          <a:p>
            <a:fld id="{00000000-1234-1234-1234-123412341234}" type="slidenum">
              <a:rPr lang="en-US" altLang="ja-JP" smtClean="0"/>
              <a:pPr/>
              <a:t>‹#›</a:t>
            </a:fld>
            <a:endParaRPr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31"/>
        <p:cNvGrpSpPr/>
        <p:nvPr/>
      </p:nvGrpSpPr>
      <p:grpSpPr>
        <a:xfrm>
          <a:off x="0" y="0"/>
          <a:ext cx="0" cy="0"/>
          <a:chOff x="0" y="0"/>
          <a:chExt cx="0" cy="0"/>
        </a:xfrm>
      </p:grpSpPr>
      <p:sp>
        <p:nvSpPr>
          <p:cNvPr id="32" name="Google Shape;32;p87"/>
          <p:cNvSpPr txBox="1">
            <a:spLocks noGrp="1"/>
          </p:cNvSpPr>
          <p:nvPr>
            <p:ph type="title"/>
          </p:nvPr>
        </p:nvSpPr>
        <p:spPr>
          <a:xfrm>
            <a:off x="609600" y="274320"/>
            <a:ext cx="9960864" cy="1143000"/>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chemeClr val="lt1"/>
              </a:buClr>
              <a:buSzPts val="4600"/>
              <a:buFont typeface="Libre Franklin"/>
              <a:buNone/>
              <a:defRPr sz="4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87"/>
          <p:cNvSpPr txBox="1">
            <a:spLocks noGrp="1"/>
          </p:cNvSpPr>
          <p:nvPr>
            <p:ph type="dt" idx="10"/>
          </p:nvPr>
        </p:nvSpPr>
        <p:spPr>
          <a:xfrm>
            <a:off x="609600" y="6422065"/>
            <a:ext cx="2844800" cy="365125"/>
          </a:xfrm>
          <a:prstGeom prst="rect">
            <a:avLst/>
          </a:prstGeom>
          <a:noFill/>
          <a:ln>
            <a:noFill/>
          </a:ln>
        </p:spPr>
        <p:txBody>
          <a:bodyPr spcFirstLastPara="1" wrap="square" lIns="91425" tIns="45700" rIns="91425"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87"/>
          <p:cNvSpPr txBox="1">
            <a:spLocks noGrp="1"/>
          </p:cNvSpPr>
          <p:nvPr>
            <p:ph type="sldNum" idx="12"/>
          </p:nvPr>
        </p:nvSpPr>
        <p:spPr>
          <a:xfrm>
            <a:off x="10871200" y="6422065"/>
            <a:ext cx="1016000" cy="365125"/>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9pPr>
          </a:lstStyle>
          <a:p>
            <a:fld id="{00000000-1234-1234-1234-123412341234}" type="slidenum">
              <a:rPr lang="en-US" altLang="ja-JP" smtClean="0"/>
              <a:pPr/>
              <a:t>‹#›</a:t>
            </a:fld>
            <a:endParaRPr lang="ja-JP" altLang="en-US"/>
          </a:p>
        </p:txBody>
      </p:sp>
      <p:sp>
        <p:nvSpPr>
          <p:cNvPr id="35" name="Google Shape;35;p87"/>
          <p:cNvSpPr txBox="1">
            <a:spLocks noGrp="1"/>
          </p:cNvSpPr>
          <p:nvPr>
            <p:ph type="ftr" idx="11"/>
          </p:nvPr>
        </p:nvSpPr>
        <p:spPr>
          <a:xfrm>
            <a:off x="4165600" y="6422065"/>
            <a:ext cx="3860800" cy="365125"/>
          </a:xfrm>
          <a:prstGeom prst="rect">
            <a:avLst/>
          </a:prstGeom>
          <a:noFill/>
          <a:ln>
            <a:noFill/>
          </a:ln>
        </p:spPr>
        <p:txBody>
          <a:bodyPr spcFirstLastPara="1" wrap="square" lIns="0" tIns="45700" rIns="0" bIns="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セクション見出し" type="secHead">
  <p:cSld name="SECTION_HEADER">
    <p:bg>
      <p:bgPr>
        <a:gradFill>
          <a:gsLst>
            <a:gs pos="0">
              <a:srgbClr val="262626"/>
            </a:gs>
            <a:gs pos="30000">
              <a:srgbClr val="2E2E2E"/>
            </a:gs>
            <a:gs pos="100000">
              <a:srgbClr val="7C7C7C"/>
            </a:gs>
          </a:gsLst>
          <a:lin ang="13000000" scaled="0"/>
        </a:gradFill>
        <a:effectLst/>
      </p:bgPr>
    </p:bg>
    <p:spTree>
      <p:nvGrpSpPr>
        <p:cNvPr id="1" name="Shape 36"/>
        <p:cNvGrpSpPr/>
        <p:nvPr/>
      </p:nvGrpSpPr>
      <p:grpSpPr>
        <a:xfrm>
          <a:off x="0" y="0"/>
          <a:ext cx="0" cy="0"/>
          <a:chOff x="0" y="0"/>
          <a:chExt cx="0" cy="0"/>
        </a:xfrm>
      </p:grpSpPr>
      <p:sp>
        <p:nvSpPr>
          <p:cNvPr id="37" name="Google Shape;37;p88"/>
          <p:cNvSpPr/>
          <p:nvPr/>
        </p:nvSpPr>
        <p:spPr>
          <a:xfrm>
            <a:off x="0" y="4752126"/>
            <a:ext cx="12192000" cy="2112962"/>
          </a:xfrm>
          <a:custGeom>
            <a:avLst/>
            <a:gdLst/>
            <a:ahLst/>
            <a:cxnLst/>
            <a:rect l="l" t="t" r="r" b="b"/>
            <a:pathLst>
              <a:path w="5760" h="1331" extrusionOk="0">
                <a:moveTo>
                  <a:pt x="0" y="1066"/>
                </a:moveTo>
                <a:lnTo>
                  <a:pt x="0" y="1331"/>
                </a:lnTo>
                <a:lnTo>
                  <a:pt x="5760" y="1331"/>
                </a:lnTo>
                <a:lnTo>
                  <a:pt x="5760" y="0"/>
                </a:lnTo>
                <a:cubicBezTo>
                  <a:pt x="3220" y="1206"/>
                  <a:pt x="2250" y="1146"/>
                  <a:pt x="0" y="1066"/>
                </a:cubicBezTo>
                <a:close/>
              </a:path>
            </a:pathLst>
          </a:custGeom>
          <a:solidFill>
            <a:srgbClr val="7B7B7B">
              <a:alpha val="44313"/>
            </a:srgbClr>
          </a:solidFill>
          <a:ln>
            <a:noFill/>
          </a:ln>
          <a:effectLst>
            <a:outerShdw blurRad="50800" dist="44450" dir="16200000" algn="ctr"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8" name="Google Shape;38;p88"/>
          <p:cNvSpPr/>
          <p:nvPr/>
        </p:nvSpPr>
        <p:spPr>
          <a:xfrm>
            <a:off x="8140701" y="0"/>
            <a:ext cx="4051300" cy="6858000"/>
          </a:xfrm>
          <a:custGeom>
            <a:avLst/>
            <a:gdLst/>
            <a:ahLst/>
            <a:cxnLst/>
            <a:rect l="l" t="t" r="r" b="b"/>
            <a:pathLst>
              <a:path w="1914" h="4329" extrusionOk="0">
                <a:moveTo>
                  <a:pt x="1914" y="9"/>
                </a:moveTo>
                <a:lnTo>
                  <a:pt x="1914" y="4329"/>
                </a:lnTo>
                <a:lnTo>
                  <a:pt x="204" y="4327"/>
                </a:lnTo>
                <a:cubicBezTo>
                  <a:pt x="1288" y="3574"/>
                  <a:pt x="1608" y="1590"/>
                  <a:pt x="0" y="0"/>
                </a:cubicBezTo>
                <a:lnTo>
                  <a:pt x="1914" y="9"/>
                </a:lnTo>
                <a:close/>
              </a:path>
            </a:pathLst>
          </a:custGeom>
          <a:solidFill>
            <a:srgbClr val="5A5A5A">
              <a:alpha val="40000"/>
            </a:srgbClr>
          </a:solidFill>
          <a:ln>
            <a:noFill/>
          </a:ln>
          <a:effectLst>
            <a:outerShdw blurRad="50800" dist="50800" dir="10800000" algn="ctr" rotWithShape="0">
              <a:srgbClr val="000000">
                <a:alpha val="44313"/>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9" name="Google Shape;39;p88"/>
          <p:cNvSpPr txBox="1">
            <a:spLocks noGrp="1"/>
          </p:cNvSpPr>
          <p:nvPr>
            <p:ph type="title"/>
          </p:nvPr>
        </p:nvSpPr>
        <p:spPr>
          <a:xfrm>
            <a:off x="914400" y="3583838"/>
            <a:ext cx="8839200" cy="1826363"/>
          </a:xfrm>
          <a:prstGeom prst="rect">
            <a:avLst/>
          </a:prstGeom>
          <a:noFill/>
          <a:ln>
            <a:noFill/>
          </a:ln>
        </p:spPr>
        <p:txBody>
          <a:bodyPr spcFirstLastPara="1" wrap="square" lIns="45700" tIns="0" rIns="45700" bIns="0" anchor="t" anchorCtr="0">
            <a:normAutofit/>
          </a:bodyPr>
          <a:lstStyle>
            <a:lvl1pPr lvl="0" algn="l">
              <a:lnSpc>
                <a:spcPct val="100000"/>
              </a:lnSpc>
              <a:spcBef>
                <a:spcPts val="0"/>
              </a:spcBef>
              <a:spcAft>
                <a:spcPts val="0"/>
              </a:spcAft>
              <a:buClr>
                <a:srgbClr val="9FD4E6"/>
              </a:buClr>
              <a:buSzPts val="4200"/>
              <a:buFont typeface="Libre Franklin"/>
              <a:buNone/>
              <a:defRPr sz="4200" b="1" cap="none">
                <a:solidFill>
                  <a:srgbClr val="9FD4E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88"/>
          <p:cNvSpPr txBox="1">
            <a:spLocks noGrp="1"/>
          </p:cNvSpPr>
          <p:nvPr>
            <p:ph type="body" idx="1"/>
          </p:nvPr>
        </p:nvSpPr>
        <p:spPr>
          <a:xfrm>
            <a:off x="914400" y="2485800"/>
            <a:ext cx="8839200" cy="1066688"/>
          </a:xfrm>
          <a:prstGeom prst="rect">
            <a:avLst/>
          </a:prstGeom>
          <a:noFill/>
          <a:ln>
            <a:noFill/>
          </a:ln>
        </p:spPr>
        <p:txBody>
          <a:bodyPr spcFirstLastPara="1" wrap="square" lIns="45700" tIns="0" rIns="45700" bIns="0" anchor="b" anchorCtr="0">
            <a:normAutofit/>
          </a:bodyPr>
          <a:lstStyle>
            <a:lvl1pPr marL="457200" lvl="0" indent="-228600" algn="l">
              <a:lnSpc>
                <a:spcPct val="100000"/>
              </a:lnSpc>
              <a:spcBef>
                <a:spcPts val="400"/>
              </a:spcBef>
              <a:spcAft>
                <a:spcPts val="0"/>
              </a:spcAft>
              <a:buSzPts val="1600"/>
              <a:buNone/>
              <a:defRPr sz="2000">
                <a:solidFill>
                  <a:schemeClr val="lt1"/>
                </a:solidFill>
              </a:defRPr>
            </a:lvl1pPr>
            <a:lvl2pPr marL="914400" lvl="1" indent="-228600" algn="l">
              <a:lnSpc>
                <a:spcPct val="100000"/>
              </a:lnSpc>
              <a:spcBef>
                <a:spcPts val="360"/>
              </a:spcBef>
              <a:spcAft>
                <a:spcPts val="0"/>
              </a:spcAft>
              <a:buSzPts val="1620"/>
              <a:buNone/>
              <a:defRPr sz="1800">
                <a:solidFill>
                  <a:schemeClr val="lt1"/>
                </a:solidFill>
              </a:defRPr>
            </a:lvl2pPr>
            <a:lvl3pPr marL="1371600" lvl="2" indent="-228600" algn="l">
              <a:lnSpc>
                <a:spcPct val="100000"/>
              </a:lnSpc>
              <a:spcBef>
                <a:spcPts val="320"/>
              </a:spcBef>
              <a:spcAft>
                <a:spcPts val="0"/>
              </a:spcAft>
              <a:buSzPts val="1360"/>
              <a:buNone/>
              <a:defRPr sz="1600">
                <a:solidFill>
                  <a:schemeClr val="lt1"/>
                </a:solidFill>
              </a:defRPr>
            </a:lvl3pPr>
            <a:lvl4pPr marL="1828800" lvl="3" indent="-228600" algn="l">
              <a:lnSpc>
                <a:spcPct val="100000"/>
              </a:lnSpc>
              <a:spcBef>
                <a:spcPts val="280"/>
              </a:spcBef>
              <a:spcAft>
                <a:spcPts val="0"/>
              </a:spcAft>
              <a:buSzPts val="1260"/>
              <a:buNone/>
              <a:defRPr sz="1400">
                <a:solidFill>
                  <a:schemeClr val="lt1"/>
                </a:solidFill>
              </a:defRPr>
            </a:lvl4pPr>
            <a:lvl5pPr marL="2286000" lvl="4" indent="-228600" algn="l">
              <a:lnSpc>
                <a:spcPct val="100000"/>
              </a:lnSpc>
              <a:spcBef>
                <a:spcPts val="280"/>
              </a:spcBef>
              <a:spcAft>
                <a:spcPts val="0"/>
              </a:spcAft>
              <a:buSzPts val="1400"/>
              <a:buNone/>
              <a:defRPr sz="1400">
                <a:solidFill>
                  <a:schemeClr val="lt1"/>
                </a:solidFill>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41" name="Google Shape;41;p88"/>
          <p:cNvSpPr txBox="1">
            <a:spLocks noGrp="1"/>
          </p:cNvSpPr>
          <p:nvPr>
            <p:ph type="dt" idx="10"/>
          </p:nvPr>
        </p:nvSpPr>
        <p:spPr>
          <a:xfrm>
            <a:off x="609600" y="6422065"/>
            <a:ext cx="2844800" cy="365125"/>
          </a:xfrm>
          <a:prstGeom prst="rect">
            <a:avLst/>
          </a:prstGeom>
          <a:noFill/>
          <a:ln>
            <a:noFill/>
          </a:ln>
        </p:spPr>
        <p:txBody>
          <a:bodyPr spcFirstLastPara="1" wrap="square" lIns="91425" tIns="45700" rIns="91425"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88"/>
          <p:cNvSpPr txBox="1">
            <a:spLocks noGrp="1"/>
          </p:cNvSpPr>
          <p:nvPr>
            <p:ph type="ftr" idx="11"/>
          </p:nvPr>
        </p:nvSpPr>
        <p:spPr>
          <a:xfrm>
            <a:off x="4165600" y="6422065"/>
            <a:ext cx="3860800" cy="365125"/>
          </a:xfrm>
          <a:prstGeom prst="rect">
            <a:avLst/>
          </a:prstGeom>
          <a:noFill/>
          <a:ln>
            <a:noFill/>
          </a:ln>
        </p:spPr>
        <p:txBody>
          <a:bodyPr spcFirstLastPara="1" wrap="square" lIns="0" tIns="45700" rIns="0" bIns="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88"/>
          <p:cNvSpPr txBox="1">
            <a:spLocks noGrp="1"/>
          </p:cNvSpPr>
          <p:nvPr>
            <p:ph type="sldNum" idx="12"/>
          </p:nvPr>
        </p:nvSpPr>
        <p:spPr>
          <a:xfrm>
            <a:off x="10871200" y="6422065"/>
            <a:ext cx="1016000" cy="365125"/>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9pPr>
          </a:lstStyle>
          <a:p>
            <a:fld id="{00000000-1234-1234-1234-123412341234}" type="slidenum">
              <a:rPr lang="en-US" altLang="ja-JP" smtClean="0"/>
              <a:pPr/>
              <a:t>‹#›</a:t>
            </a:fld>
            <a:endParaRPr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44"/>
        <p:cNvGrpSpPr/>
        <p:nvPr/>
      </p:nvGrpSpPr>
      <p:grpSpPr>
        <a:xfrm>
          <a:off x="0" y="0"/>
          <a:ext cx="0" cy="0"/>
          <a:chOff x="0" y="0"/>
          <a:chExt cx="0" cy="0"/>
        </a:xfrm>
      </p:grpSpPr>
      <p:sp>
        <p:nvSpPr>
          <p:cNvPr id="45" name="Google Shape;45;p89"/>
          <p:cNvSpPr txBox="1">
            <a:spLocks noGrp="1"/>
          </p:cNvSpPr>
          <p:nvPr>
            <p:ph type="title"/>
          </p:nvPr>
        </p:nvSpPr>
        <p:spPr>
          <a:xfrm>
            <a:off x="609600" y="274638"/>
            <a:ext cx="9956800" cy="1143000"/>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89"/>
          <p:cNvSpPr txBox="1">
            <a:spLocks noGrp="1"/>
          </p:cNvSpPr>
          <p:nvPr>
            <p:ph type="body" idx="1"/>
          </p:nvPr>
        </p:nvSpPr>
        <p:spPr>
          <a:xfrm>
            <a:off x="609600" y="1600201"/>
            <a:ext cx="4876800" cy="4525963"/>
          </a:xfrm>
          <a:prstGeom prst="rect">
            <a:avLst/>
          </a:prstGeom>
          <a:noFill/>
          <a:ln>
            <a:noFill/>
          </a:ln>
        </p:spPr>
        <p:txBody>
          <a:bodyPr spcFirstLastPara="1" wrap="square" lIns="91425" tIns="45700" rIns="91425" bIns="45700" anchor="t" anchorCtr="0">
            <a:normAutofit/>
          </a:bodyPr>
          <a:lstStyle>
            <a:lvl1pPr marL="457200" lvl="0" indent="-360680" algn="l">
              <a:lnSpc>
                <a:spcPct val="100000"/>
              </a:lnSpc>
              <a:spcBef>
                <a:spcPts val="520"/>
              </a:spcBef>
              <a:spcAft>
                <a:spcPts val="0"/>
              </a:spcAft>
              <a:buSzPts val="2080"/>
              <a:buChar char="⦿"/>
              <a:defRPr sz="2600"/>
            </a:lvl1pPr>
            <a:lvl2pPr marL="914400" lvl="1" indent="-354330" algn="l">
              <a:lnSpc>
                <a:spcPct val="100000"/>
              </a:lnSpc>
              <a:spcBef>
                <a:spcPts val="440"/>
              </a:spcBef>
              <a:spcAft>
                <a:spcPts val="0"/>
              </a:spcAft>
              <a:buSzPts val="1980"/>
              <a:buChar char="⚫"/>
              <a:defRPr sz="2200"/>
            </a:lvl2pPr>
            <a:lvl3pPr marL="1371600" lvl="2" indent="-336550" algn="l">
              <a:lnSpc>
                <a:spcPct val="100000"/>
              </a:lnSpc>
              <a:spcBef>
                <a:spcPts val="400"/>
              </a:spcBef>
              <a:spcAft>
                <a:spcPts val="0"/>
              </a:spcAft>
              <a:buSzPts val="1700"/>
              <a:buChar char="○"/>
              <a:defRPr sz="2000"/>
            </a:lvl3pPr>
            <a:lvl4pPr marL="1828800" lvl="3" indent="-331469" algn="l">
              <a:lnSpc>
                <a:spcPct val="100000"/>
              </a:lnSpc>
              <a:spcBef>
                <a:spcPts val="360"/>
              </a:spcBef>
              <a:spcAft>
                <a:spcPts val="0"/>
              </a:spcAft>
              <a:buSzPts val="1620"/>
              <a:buChar char="⚫"/>
              <a:defRPr sz="1800"/>
            </a:lvl4pPr>
            <a:lvl5pPr marL="2286000" lvl="4" indent="-342900" algn="l">
              <a:lnSpc>
                <a:spcPct val="100000"/>
              </a:lnSpc>
              <a:spcBef>
                <a:spcPts val="360"/>
              </a:spcBef>
              <a:spcAft>
                <a:spcPts val="0"/>
              </a:spcAft>
              <a:buSzPts val="1800"/>
              <a:buChar char="-"/>
              <a:defRPr sz="18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47" name="Google Shape;47;p89"/>
          <p:cNvSpPr txBox="1">
            <a:spLocks noGrp="1"/>
          </p:cNvSpPr>
          <p:nvPr>
            <p:ph type="body" idx="2"/>
          </p:nvPr>
        </p:nvSpPr>
        <p:spPr>
          <a:xfrm>
            <a:off x="5689600" y="1600201"/>
            <a:ext cx="4876800" cy="4525963"/>
          </a:xfrm>
          <a:prstGeom prst="rect">
            <a:avLst/>
          </a:prstGeom>
          <a:noFill/>
          <a:ln>
            <a:noFill/>
          </a:ln>
        </p:spPr>
        <p:txBody>
          <a:bodyPr spcFirstLastPara="1" wrap="square" lIns="91425" tIns="45700" rIns="91425" bIns="45700" anchor="t" anchorCtr="0">
            <a:normAutofit/>
          </a:bodyPr>
          <a:lstStyle>
            <a:lvl1pPr marL="457200" lvl="0" indent="-360680" algn="l">
              <a:lnSpc>
                <a:spcPct val="100000"/>
              </a:lnSpc>
              <a:spcBef>
                <a:spcPts val="520"/>
              </a:spcBef>
              <a:spcAft>
                <a:spcPts val="0"/>
              </a:spcAft>
              <a:buSzPts val="2080"/>
              <a:buChar char="⦿"/>
              <a:defRPr sz="2600"/>
            </a:lvl1pPr>
            <a:lvl2pPr marL="914400" lvl="1" indent="-354330" algn="l">
              <a:lnSpc>
                <a:spcPct val="100000"/>
              </a:lnSpc>
              <a:spcBef>
                <a:spcPts val="440"/>
              </a:spcBef>
              <a:spcAft>
                <a:spcPts val="0"/>
              </a:spcAft>
              <a:buSzPts val="1980"/>
              <a:buChar char="⚫"/>
              <a:defRPr sz="2200"/>
            </a:lvl2pPr>
            <a:lvl3pPr marL="1371600" lvl="2" indent="-336550" algn="l">
              <a:lnSpc>
                <a:spcPct val="100000"/>
              </a:lnSpc>
              <a:spcBef>
                <a:spcPts val="400"/>
              </a:spcBef>
              <a:spcAft>
                <a:spcPts val="0"/>
              </a:spcAft>
              <a:buSzPts val="1700"/>
              <a:buChar char="○"/>
              <a:defRPr sz="2000"/>
            </a:lvl3pPr>
            <a:lvl4pPr marL="1828800" lvl="3" indent="-331469" algn="l">
              <a:lnSpc>
                <a:spcPct val="100000"/>
              </a:lnSpc>
              <a:spcBef>
                <a:spcPts val="360"/>
              </a:spcBef>
              <a:spcAft>
                <a:spcPts val="0"/>
              </a:spcAft>
              <a:buSzPts val="1620"/>
              <a:buChar char="⚫"/>
              <a:defRPr sz="1800"/>
            </a:lvl4pPr>
            <a:lvl5pPr marL="2286000" lvl="4" indent="-342900" algn="l">
              <a:lnSpc>
                <a:spcPct val="100000"/>
              </a:lnSpc>
              <a:spcBef>
                <a:spcPts val="360"/>
              </a:spcBef>
              <a:spcAft>
                <a:spcPts val="0"/>
              </a:spcAft>
              <a:buSzPts val="1800"/>
              <a:buChar char="-"/>
              <a:defRPr sz="18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48" name="Google Shape;48;p89"/>
          <p:cNvSpPr txBox="1">
            <a:spLocks noGrp="1"/>
          </p:cNvSpPr>
          <p:nvPr>
            <p:ph type="dt" idx="10"/>
          </p:nvPr>
        </p:nvSpPr>
        <p:spPr>
          <a:xfrm>
            <a:off x="609600" y="6422065"/>
            <a:ext cx="2844800" cy="365125"/>
          </a:xfrm>
          <a:prstGeom prst="rect">
            <a:avLst/>
          </a:prstGeom>
          <a:noFill/>
          <a:ln>
            <a:noFill/>
          </a:ln>
        </p:spPr>
        <p:txBody>
          <a:bodyPr spcFirstLastPara="1" wrap="square" lIns="91425" tIns="45700" rIns="91425"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89"/>
          <p:cNvSpPr txBox="1">
            <a:spLocks noGrp="1"/>
          </p:cNvSpPr>
          <p:nvPr>
            <p:ph type="ftr" idx="11"/>
          </p:nvPr>
        </p:nvSpPr>
        <p:spPr>
          <a:xfrm>
            <a:off x="4165600" y="6422065"/>
            <a:ext cx="3860800" cy="365125"/>
          </a:xfrm>
          <a:prstGeom prst="rect">
            <a:avLst/>
          </a:prstGeom>
          <a:noFill/>
          <a:ln>
            <a:noFill/>
          </a:ln>
        </p:spPr>
        <p:txBody>
          <a:bodyPr spcFirstLastPara="1" wrap="square" lIns="0" tIns="45700" rIns="0" bIns="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89"/>
          <p:cNvSpPr txBox="1">
            <a:spLocks noGrp="1"/>
          </p:cNvSpPr>
          <p:nvPr>
            <p:ph type="sldNum" idx="12"/>
          </p:nvPr>
        </p:nvSpPr>
        <p:spPr>
          <a:xfrm>
            <a:off x="10871200" y="6422065"/>
            <a:ext cx="1016000" cy="365125"/>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9pPr>
          </a:lstStyle>
          <a:p>
            <a:fld id="{00000000-1234-1234-1234-123412341234}" type="slidenum">
              <a:rPr lang="en-US" altLang="ja-JP" smtClean="0"/>
              <a:pPr/>
              <a:t>‹#›</a:t>
            </a:fld>
            <a:endParaRPr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比較" type="twoTxTwoObj">
  <p:cSld name="TWO_OBJECTS_WITH_TEXT">
    <p:spTree>
      <p:nvGrpSpPr>
        <p:cNvPr id="1" name="Shape 51"/>
        <p:cNvGrpSpPr/>
        <p:nvPr/>
      </p:nvGrpSpPr>
      <p:grpSpPr>
        <a:xfrm>
          <a:off x="0" y="0"/>
          <a:ext cx="0" cy="0"/>
          <a:chOff x="0" y="0"/>
          <a:chExt cx="0" cy="0"/>
        </a:xfrm>
      </p:grpSpPr>
      <p:sp>
        <p:nvSpPr>
          <p:cNvPr id="52" name="Google Shape;52;p90"/>
          <p:cNvSpPr txBox="1">
            <a:spLocks noGrp="1"/>
          </p:cNvSpPr>
          <p:nvPr>
            <p:ph type="title"/>
          </p:nvPr>
        </p:nvSpPr>
        <p:spPr>
          <a:xfrm>
            <a:off x="609600" y="273050"/>
            <a:ext cx="10972800" cy="1143000"/>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chemeClr val="lt1"/>
              </a:buClr>
              <a:buSzPts val="4600"/>
              <a:buFont typeface="Libre Franklin"/>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90"/>
          <p:cNvSpPr txBox="1">
            <a:spLocks noGrp="1"/>
          </p:cNvSpPr>
          <p:nvPr>
            <p:ph type="body" idx="1"/>
          </p:nvPr>
        </p:nvSpPr>
        <p:spPr>
          <a:xfrm>
            <a:off x="609600" y="5486400"/>
            <a:ext cx="5386917" cy="8382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480"/>
              </a:spcBef>
              <a:spcAft>
                <a:spcPts val="0"/>
              </a:spcAft>
              <a:buSzPts val="1920"/>
              <a:buNone/>
              <a:defRPr sz="2400" b="1">
                <a:solidFill>
                  <a:schemeClr val="accent1"/>
                </a:solidFill>
              </a:defRPr>
            </a:lvl1pPr>
            <a:lvl2pPr marL="914400" lvl="1" indent="-228600" algn="l">
              <a:lnSpc>
                <a:spcPct val="100000"/>
              </a:lnSpc>
              <a:spcBef>
                <a:spcPts val="400"/>
              </a:spcBef>
              <a:spcAft>
                <a:spcPts val="0"/>
              </a:spcAft>
              <a:buSzPts val="1800"/>
              <a:buNone/>
              <a:defRPr sz="2000" b="1"/>
            </a:lvl2pPr>
            <a:lvl3pPr marL="1371600" lvl="2" indent="-228600" algn="l">
              <a:lnSpc>
                <a:spcPct val="100000"/>
              </a:lnSpc>
              <a:spcBef>
                <a:spcPts val="360"/>
              </a:spcBef>
              <a:spcAft>
                <a:spcPts val="0"/>
              </a:spcAft>
              <a:buSzPts val="1530"/>
              <a:buNone/>
              <a:defRPr sz="1800" b="1"/>
            </a:lvl3pPr>
            <a:lvl4pPr marL="1828800" lvl="3" indent="-228600" algn="l">
              <a:lnSpc>
                <a:spcPct val="100000"/>
              </a:lnSpc>
              <a:spcBef>
                <a:spcPts val="320"/>
              </a:spcBef>
              <a:spcAft>
                <a:spcPts val="0"/>
              </a:spcAft>
              <a:buSzPts val="1440"/>
              <a:buNone/>
              <a:defRPr sz="1600" b="1"/>
            </a:lvl4pPr>
            <a:lvl5pPr marL="2286000" lvl="4" indent="-228600" algn="l">
              <a:lnSpc>
                <a:spcPct val="100000"/>
              </a:lnSpc>
              <a:spcBef>
                <a:spcPts val="320"/>
              </a:spcBef>
              <a:spcAft>
                <a:spcPts val="0"/>
              </a:spcAft>
              <a:buSzPts val="1600"/>
              <a:buNone/>
              <a:defRPr sz="1600" b="1"/>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54" name="Google Shape;54;p90"/>
          <p:cNvSpPr txBox="1">
            <a:spLocks noGrp="1"/>
          </p:cNvSpPr>
          <p:nvPr>
            <p:ph type="body" idx="2"/>
          </p:nvPr>
        </p:nvSpPr>
        <p:spPr>
          <a:xfrm>
            <a:off x="6193368" y="5486400"/>
            <a:ext cx="5389033" cy="8382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480"/>
              </a:spcBef>
              <a:spcAft>
                <a:spcPts val="0"/>
              </a:spcAft>
              <a:buSzPts val="1920"/>
              <a:buNone/>
              <a:defRPr sz="2400" b="1">
                <a:solidFill>
                  <a:schemeClr val="accent1"/>
                </a:solidFill>
              </a:defRPr>
            </a:lvl1pPr>
            <a:lvl2pPr marL="914400" lvl="1" indent="-228600" algn="l">
              <a:lnSpc>
                <a:spcPct val="100000"/>
              </a:lnSpc>
              <a:spcBef>
                <a:spcPts val="400"/>
              </a:spcBef>
              <a:spcAft>
                <a:spcPts val="0"/>
              </a:spcAft>
              <a:buSzPts val="1800"/>
              <a:buNone/>
              <a:defRPr sz="2000" b="1"/>
            </a:lvl2pPr>
            <a:lvl3pPr marL="1371600" lvl="2" indent="-228600" algn="l">
              <a:lnSpc>
                <a:spcPct val="100000"/>
              </a:lnSpc>
              <a:spcBef>
                <a:spcPts val="360"/>
              </a:spcBef>
              <a:spcAft>
                <a:spcPts val="0"/>
              </a:spcAft>
              <a:buSzPts val="1530"/>
              <a:buNone/>
              <a:defRPr sz="1800" b="1"/>
            </a:lvl3pPr>
            <a:lvl4pPr marL="1828800" lvl="3" indent="-228600" algn="l">
              <a:lnSpc>
                <a:spcPct val="100000"/>
              </a:lnSpc>
              <a:spcBef>
                <a:spcPts val="320"/>
              </a:spcBef>
              <a:spcAft>
                <a:spcPts val="0"/>
              </a:spcAft>
              <a:buSzPts val="1440"/>
              <a:buNone/>
              <a:defRPr sz="1600" b="1"/>
            </a:lvl4pPr>
            <a:lvl5pPr marL="2286000" lvl="4" indent="-228600" algn="l">
              <a:lnSpc>
                <a:spcPct val="100000"/>
              </a:lnSpc>
              <a:spcBef>
                <a:spcPts val="320"/>
              </a:spcBef>
              <a:spcAft>
                <a:spcPts val="0"/>
              </a:spcAft>
              <a:buSzPts val="1600"/>
              <a:buNone/>
              <a:defRPr sz="1600" b="1"/>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55" name="Google Shape;55;p90"/>
          <p:cNvSpPr txBox="1">
            <a:spLocks noGrp="1"/>
          </p:cNvSpPr>
          <p:nvPr>
            <p:ph type="body" idx="3"/>
          </p:nvPr>
        </p:nvSpPr>
        <p:spPr>
          <a:xfrm>
            <a:off x="609600" y="1516912"/>
            <a:ext cx="5386917" cy="3941763"/>
          </a:xfrm>
          <a:prstGeom prst="rect">
            <a:avLst/>
          </a:prstGeom>
          <a:noFill/>
          <a:ln>
            <a:noFill/>
          </a:ln>
        </p:spPr>
        <p:txBody>
          <a:bodyPr spcFirstLastPara="1" wrap="square" lIns="91425" tIns="45700" rIns="91425" bIns="45700" anchor="t" anchorCtr="0">
            <a:normAutofit/>
          </a:bodyPr>
          <a:lstStyle>
            <a:lvl1pPr marL="457200" lvl="0" indent="-350520" algn="l">
              <a:lnSpc>
                <a:spcPct val="100000"/>
              </a:lnSpc>
              <a:spcBef>
                <a:spcPts val="480"/>
              </a:spcBef>
              <a:spcAft>
                <a:spcPts val="0"/>
              </a:spcAft>
              <a:buSzPts val="1920"/>
              <a:buChar char="⦿"/>
              <a:defRPr sz="2400"/>
            </a:lvl1pPr>
            <a:lvl2pPr marL="914400" lvl="1" indent="-342900" algn="l">
              <a:lnSpc>
                <a:spcPct val="100000"/>
              </a:lnSpc>
              <a:spcBef>
                <a:spcPts val="400"/>
              </a:spcBef>
              <a:spcAft>
                <a:spcPts val="0"/>
              </a:spcAft>
              <a:buSzPts val="1800"/>
              <a:buChar char="⚫"/>
              <a:defRPr sz="2000"/>
            </a:lvl2pPr>
            <a:lvl3pPr marL="1371600" lvl="2" indent="-325755" algn="l">
              <a:lnSpc>
                <a:spcPct val="100000"/>
              </a:lnSpc>
              <a:spcBef>
                <a:spcPts val="360"/>
              </a:spcBef>
              <a:spcAft>
                <a:spcPts val="0"/>
              </a:spcAft>
              <a:buSzPts val="1530"/>
              <a:buChar char="○"/>
              <a:defRPr sz="1800"/>
            </a:lvl3pPr>
            <a:lvl4pPr marL="1828800" lvl="3" indent="-320039" algn="l">
              <a:lnSpc>
                <a:spcPct val="100000"/>
              </a:lnSpc>
              <a:spcBef>
                <a:spcPts val="320"/>
              </a:spcBef>
              <a:spcAft>
                <a:spcPts val="0"/>
              </a:spcAft>
              <a:buSzPts val="1440"/>
              <a:buChar char="⚫"/>
              <a:defRPr sz="1600"/>
            </a:lvl4pPr>
            <a:lvl5pPr marL="2286000" lvl="4" indent="-330200" algn="l">
              <a:lnSpc>
                <a:spcPct val="100000"/>
              </a:lnSpc>
              <a:spcBef>
                <a:spcPts val="320"/>
              </a:spcBef>
              <a:spcAft>
                <a:spcPts val="0"/>
              </a:spcAft>
              <a:buSzPts val="1600"/>
              <a:buChar char="-"/>
              <a:defRPr sz="16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56" name="Google Shape;56;p90"/>
          <p:cNvSpPr txBox="1">
            <a:spLocks noGrp="1"/>
          </p:cNvSpPr>
          <p:nvPr>
            <p:ph type="body" idx="4"/>
          </p:nvPr>
        </p:nvSpPr>
        <p:spPr>
          <a:xfrm>
            <a:off x="6193368" y="1516912"/>
            <a:ext cx="5389033" cy="3941763"/>
          </a:xfrm>
          <a:prstGeom prst="rect">
            <a:avLst/>
          </a:prstGeom>
          <a:noFill/>
          <a:ln>
            <a:noFill/>
          </a:ln>
        </p:spPr>
        <p:txBody>
          <a:bodyPr spcFirstLastPara="1" wrap="square" lIns="91425" tIns="45700" rIns="91425" bIns="45700" anchor="t" anchorCtr="0">
            <a:normAutofit/>
          </a:bodyPr>
          <a:lstStyle>
            <a:lvl1pPr marL="457200" lvl="0" indent="-350520" algn="l">
              <a:lnSpc>
                <a:spcPct val="100000"/>
              </a:lnSpc>
              <a:spcBef>
                <a:spcPts val="480"/>
              </a:spcBef>
              <a:spcAft>
                <a:spcPts val="0"/>
              </a:spcAft>
              <a:buSzPts val="1920"/>
              <a:buChar char="⦿"/>
              <a:defRPr sz="2400"/>
            </a:lvl1pPr>
            <a:lvl2pPr marL="914400" lvl="1" indent="-342900" algn="l">
              <a:lnSpc>
                <a:spcPct val="100000"/>
              </a:lnSpc>
              <a:spcBef>
                <a:spcPts val="400"/>
              </a:spcBef>
              <a:spcAft>
                <a:spcPts val="0"/>
              </a:spcAft>
              <a:buSzPts val="1800"/>
              <a:buChar char="⚫"/>
              <a:defRPr sz="2000"/>
            </a:lvl2pPr>
            <a:lvl3pPr marL="1371600" lvl="2" indent="-325755" algn="l">
              <a:lnSpc>
                <a:spcPct val="100000"/>
              </a:lnSpc>
              <a:spcBef>
                <a:spcPts val="360"/>
              </a:spcBef>
              <a:spcAft>
                <a:spcPts val="0"/>
              </a:spcAft>
              <a:buSzPts val="1530"/>
              <a:buChar char="○"/>
              <a:defRPr sz="1800"/>
            </a:lvl3pPr>
            <a:lvl4pPr marL="1828800" lvl="3" indent="-320039" algn="l">
              <a:lnSpc>
                <a:spcPct val="100000"/>
              </a:lnSpc>
              <a:spcBef>
                <a:spcPts val="320"/>
              </a:spcBef>
              <a:spcAft>
                <a:spcPts val="0"/>
              </a:spcAft>
              <a:buSzPts val="1440"/>
              <a:buChar char="⚫"/>
              <a:defRPr sz="1600"/>
            </a:lvl4pPr>
            <a:lvl5pPr marL="2286000" lvl="4" indent="-330200" algn="l">
              <a:lnSpc>
                <a:spcPct val="100000"/>
              </a:lnSpc>
              <a:spcBef>
                <a:spcPts val="320"/>
              </a:spcBef>
              <a:spcAft>
                <a:spcPts val="0"/>
              </a:spcAft>
              <a:buSzPts val="1600"/>
              <a:buChar char="-"/>
              <a:defRPr sz="16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57" name="Google Shape;57;p90"/>
          <p:cNvSpPr txBox="1">
            <a:spLocks noGrp="1"/>
          </p:cNvSpPr>
          <p:nvPr>
            <p:ph type="dt" idx="10"/>
          </p:nvPr>
        </p:nvSpPr>
        <p:spPr>
          <a:xfrm>
            <a:off x="609600" y="6422065"/>
            <a:ext cx="2844800" cy="365125"/>
          </a:xfrm>
          <a:prstGeom prst="rect">
            <a:avLst/>
          </a:prstGeom>
          <a:noFill/>
          <a:ln>
            <a:noFill/>
          </a:ln>
        </p:spPr>
        <p:txBody>
          <a:bodyPr spcFirstLastPara="1" wrap="square" lIns="91425" tIns="45700" rIns="91425"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90"/>
          <p:cNvSpPr txBox="1">
            <a:spLocks noGrp="1"/>
          </p:cNvSpPr>
          <p:nvPr>
            <p:ph type="ftr" idx="11"/>
          </p:nvPr>
        </p:nvSpPr>
        <p:spPr>
          <a:xfrm>
            <a:off x="4165600" y="6422065"/>
            <a:ext cx="3860800" cy="365125"/>
          </a:xfrm>
          <a:prstGeom prst="rect">
            <a:avLst/>
          </a:prstGeom>
          <a:noFill/>
          <a:ln>
            <a:noFill/>
          </a:ln>
        </p:spPr>
        <p:txBody>
          <a:bodyPr spcFirstLastPara="1" wrap="square" lIns="0" tIns="45700" rIns="0" bIns="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90"/>
          <p:cNvSpPr txBox="1">
            <a:spLocks noGrp="1"/>
          </p:cNvSpPr>
          <p:nvPr>
            <p:ph type="sldNum" idx="12"/>
          </p:nvPr>
        </p:nvSpPr>
        <p:spPr>
          <a:xfrm>
            <a:off x="10871200" y="6422065"/>
            <a:ext cx="1016000" cy="365125"/>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9pPr>
          </a:lstStyle>
          <a:p>
            <a:fld id="{00000000-1234-1234-1234-123412341234}" type="slidenum">
              <a:rPr lang="en-US" altLang="ja-JP" smtClean="0"/>
              <a:pPr/>
              <a:t>‹#›</a:t>
            </a:fld>
            <a:endParaRPr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60"/>
        <p:cNvGrpSpPr/>
        <p:nvPr/>
      </p:nvGrpSpPr>
      <p:grpSpPr>
        <a:xfrm>
          <a:off x="0" y="0"/>
          <a:ext cx="0" cy="0"/>
          <a:chOff x="0" y="0"/>
          <a:chExt cx="0" cy="0"/>
        </a:xfrm>
      </p:grpSpPr>
      <p:sp>
        <p:nvSpPr>
          <p:cNvPr id="61" name="Google Shape;61;p91"/>
          <p:cNvSpPr txBox="1">
            <a:spLocks noGrp="1"/>
          </p:cNvSpPr>
          <p:nvPr>
            <p:ph type="dt" idx="10"/>
          </p:nvPr>
        </p:nvSpPr>
        <p:spPr>
          <a:xfrm>
            <a:off x="609600" y="6422065"/>
            <a:ext cx="2844800" cy="365125"/>
          </a:xfrm>
          <a:prstGeom prst="rect">
            <a:avLst/>
          </a:prstGeom>
          <a:noFill/>
          <a:ln>
            <a:noFill/>
          </a:ln>
        </p:spPr>
        <p:txBody>
          <a:bodyPr spcFirstLastPara="1" wrap="square" lIns="91425" tIns="45700" rIns="91425"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91"/>
          <p:cNvSpPr txBox="1">
            <a:spLocks noGrp="1"/>
          </p:cNvSpPr>
          <p:nvPr>
            <p:ph type="ftr" idx="11"/>
          </p:nvPr>
        </p:nvSpPr>
        <p:spPr>
          <a:xfrm>
            <a:off x="4165600" y="6422065"/>
            <a:ext cx="3860800" cy="365125"/>
          </a:xfrm>
          <a:prstGeom prst="rect">
            <a:avLst/>
          </a:prstGeom>
          <a:noFill/>
          <a:ln>
            <a:noFill/>
          </a:ln>
        </p:spPr>
        <p:txBody>
          <a:bodyPr spcFirstLastPara="1" wrap="square" lIns="0" tIns="45700" rIns="0" bIns="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91"/>
          <p:cNvSpPr txBox="1">
            <a:spLocks noGrp="1"/>
          </p:cNvSpPr>
          <p:nvPr>
            <p:ph type="sldNum" idx="12"/>
          </p:nvPr>
        </p:nvSpPr>
        <p:spPr>
          <a:xfrm>
            <a:off x="10871200" y="6422065"/>
            <a:ext cx="1016000" cy="365125"/>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9pPr>
          </a:lstStyle>
          <a:p>
            <a:fld id="{00000000-1234-1234-1234-123412341234}" type="slidenum">
              <a:rPr lang="en-US" altLang="ja-JP" smtClean="0"/>
              <a:pPr/>
              <a:t>‹#›</a:t>
            </a:fld>
            <a:endParaRPr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64"/>
        <p:cNvGrpSpPr/>
        <p:nvPr/>
      </p:nvGrpSpPr>
      <p:grpSpPr>
        <a:xfrm>
          <a:off x="0" y="0"/>
          <a:ext cx="0" cy="0"/>
          <a:chOff x="0" y="0"/>
          <a:chExt cx="0" cy="0"/>
        </a:xfrm>
      </p:grpSpPr>
      <p:sp>
        <p:nvSpPr>
          <p:cNvPr id="65" name="Google Shape;65;p92"/>
          <p:cNvSpPr txBox="1">
            <a:spLocks noGrp="1"/>
          </p:cNvSpPr>
          <p:nvPr>
            <p:ph type="title"/>
          </p:nvPr>
        </p:nvSpPr>
        <p:spPr>
          <a:xfrm>
            <a:off x="609600" y="1185528"/>
            <a:ext cx="4267200" cy="730250"/>
          </a:xfrm>
          <a:prstGeom prst="rect">
            <a:avLst/>
          </a:prstGeom>
          <a:noFill/>
          <a:ln>
            <a:noFill/>
          </a:ln>
        </p:spPr>
        <p:txBody>
          <a:bodyPr spcFirstLastPara="1" wrap="square" lIns="45700" tIns="0" rIns="45700" bIns="0" anchor="t" anchorCtr="0">
            <a:normAutofit/>
          </a:bodyPr>
          <a:lstStyle>
            <a:lvl1pPr lvl="0" algn="l">
              <a:lnSpc>
                <a:spcPct val="100000"/>
              </a:lnSpc>
              <a:spcBef>
                <a:spcPts val="0"/>
              </a:spcBef>
              <a:spcAft>
                <a:spcPts val="0"/>
              </a:spcAft>
              <a:buClr>
                <a:schemeClr val="accent1"/>
              </a:buClr>
              <a:buSzPts val="1800"/>
              <a:buFont typeface="Libre Franklin"/>
              <a:buNone/>
              <a:defRPr sz="18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92"/>
          <p:cNvSpPr txBox="1">
            <a:spLocks noGrp="1"/>
          </p:cNvSpPr>
          <p:nvPr>
            <p:ph type="body" idx="1"/>
          </p:nvPr>
        </p:nvSpPr>
        <p:spPr>
          <a:xfrm>
            <a:off x="609600" y="214424"/>
            <a:ext cx="3657600" cy="914400"/>
          </a:xfrm>
          <a:prstGeom prst="rect">
            <a:avLst/>
          </a:prstGeom>
          <a:noFill/>
          <a:ln>
            <a:noFill/>
          </a:ln>
        </p:spPr>
        <p:txBody>
          <a:bodyPr spcFirstLastPara="1" wrap="square" lIns="45700" tIns="0" rIns="45700" bIns="0" anchor="b" anchorCtr="0">
            <a:normAutofit/>
          </a:bodyPr>
          <a:lstStyle>
            <a:lvl1pPr marL="457200" lvl="0" indent="-228600" algn="l">
              <a:lnSpc>
                <a:spcPct val="100000"/>
              </a:lnSpc>
              <a:spcBef>
                <a:spcPts val="280"/>
              </a:spcBef>
              <a:spcAft>
                <a:spcPts val="0"/>
              </a:spcAft>
              <a:buSzPts val="1120"/>
              <a:buNone/>
              <a:defRPr sz="1400"/>
            </a:lvl1pPr>
            <a:lvl2pPr marL="914400" lvl="1" indent="-228600" algn="l">
              <a:lnSpc>
                <a:spcPct val="100000"/>
              </a:lnSpc>
              <a:spcBef>
                <a:spcPts val="240"/>
              </a:spcBef>
              <a:spcAft>
                <a:spcPts val="0"/>
              </a:spcAft>
              <a:buSzPts val="1080"/>
              <a:buNone/>
              <a:defRPr sz="1200"/>
            </a:lvl2pPr>
            <a:lvl3pPr marL="1371600" lvl="2" indent="-228600" algn="l">
              <a:lnSpc>
                <a:spcPct val="100000"/>
              </a:lnSpc>
              <a:spcBef>
                <a:spcPts val="200"/>
              </a:spcBef>
              <a:spcAft>
                <a:spcPts val="0"/>
              </a:spcAft>
              <a:buSzPts val="850"/>
              <a:buNone/>
              <a:defRPr sz="1000"/>
            </a:lvl3pPr>
            <a:lvl4pPr marL="1828800" lvl="3" indent="-228600" algn="l">
              <a:lnSpc>
                <a:spcPct val="100000"/>
              </a:lnSpc>
              <a:spcBef>
                <a:spcPts val="180"/>
              </a:spcBef>
              <a:spcAft>
                <a:spcPts val="0"/>
              </a:spcAft>
              <a:buSzPts val="810"/>
              <a:buNone/>
              <a:defRPr sz="900"/>
            </a:lvl4pPr>
            <a:lvl5pPr marL="2286000" lvl="4" indent="-228600" algn="l">
              <a:lnSpc>
                <a:spcPct val="100000"/>
              </a:lnSpc>
              <a:spcBef>
                <a:spcPts val="180"/>
              </a:spcBef>
              <a:spcAft>
                <a:spcPts val="0"/>
              </a:spcAft>
              <a:buSzPts val="900"/>
              <a:buNone/>
              <a:defRPr sz="9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67" name="Google Shape;67;p92"/>
          <p:cNvSpPr txBox="1">
            <a:spLocks noGrp="1"/>
          </p:cNvSpPr>
          <p:nvPr>
            <p:ph type="body" idx="2"/>
          </p:nvPr>
        </p:nvSpPr>
        <p:spPr>
          <a:xfrm>
            <a:off x="609600" y="1981200"/>
            <a:ext cx="9448800" cy="3810000"/>
          </a:xfrm>
          <a:prstGeom prst="rect">
            <a:avLst/>
          </a:prstGeom>
          <a:noFill/>
          <a:ln>
            <a:noFill/>
          </a:ln>
        </p:spPr>
        <p:txBody>
          <a:bodyPr spcFirstLastPara="1" wrap="square" lIns="91425" tIns="45700" rIns="91425" bIns="45700" anchor="t" anchorCtr="0">
            <a:normAutofit/>
          </a:bodyPr>
          <a:lstStyle>
            <a:lvl1pPr marL="457200" lvl="0" indent="-370840" algn="l">
              <a:lnSpc>
                <a:spcPct val="100000"/>
              </a:lnSpc>
              <a:spcBef>
                <a:spcPts val="560"/>
              </a:spcBef>
              <a:spcAft>
                <a:spcPts val="0"/>
              </a:spcAft>
              <a:buSzPts val="2240"/>
              <a:buChar char="⦿"/>
              <a:defRPr sz="2800"/>
            </a:lvl1pPr>
            <a:lvl2pPr marL="914400" lvl="1" indent="-365760" algn="l">
              <a:lnSpc>
                <a:spcPct val="100000"/>
              </a:lnSpc>
              <a:spcBef>
                <a:spcPts val="480"/>
              </a:spcBef>
              <a:spcAft>
                <a:spcPts val="0"/>
              </a:spcAft>
              <a:buSzPts val="2160"/>
              <a:buChar char="⚫"/>
              <a:defRPr sz="2400"/>
            </a:lvl2pPr>
            <a:lvl3pPr marL="1371600" lvl="2" indent="-347344" algn="l">
              <a:lnSpc>
                <a:spcPct val="100000"/>
              </a:lnSpc>
              <a:spcBef>
                <a:spcPts val="440"/>
              </a:spcBef>
              <a:spcAft>
                <a:spcPts val="0"/>
              </a:spcAft>
              <a:buSzPts val="1870"/>
              <a:buChar char="○"/>
              <a:defRPr sz="2200"/>
            </a:lvl3pPr>
            <a:lvl4pPr marL="1828800" lvl="3" indent="-342900" algn="l">
              <a:lnSpc>
                <a:spcPct val="100000"/>
              </a:lnSpc>
              <a:spcBef>
                <a:spcPts val="400"/>
              </a:spcBef>
              <a:spcAft>
                <a:spcPts val="0"/>
              </a:spcAft>
              <a:buSzPts val="1800"/>
              <a:buChar char="⚫"/>
              <a:defRPr sz="2000"/>
            </a:lvl4pPr>
            <a:lvl5pPr marL="2286000" lvl="4" indent="-355600" algn="l">
              <a:lnSpc>
                <a:spcPct val="100000"/>
              </a:lnSpc>
              <a:spcBef>
                <a:spcPts val="400"/>
              </a:spcBef>
              <a:spcAft>
                <a:spcPts val="0"/>
              </a:spcAft>
              <a:buSzPts val="2000"/>
              <a:buChar char="-"/>
              <a:defRPr sz="20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68" name="Google Shape;68;p92"/>
          <p:cNvSpPr txBox="1">
            <a:spLocks noGrp="1"/>
          </p:cNvSpPr>
          <p:nvPr>
            <p:ph type="dt" idx="10"/>
          </p:nvPr>
        </p:nvSpPr>
        <p:spPr>
          <a:xfrm>
            <a:off x="609600" y="6422065"/>
            <a:ext cx="2844800" cy="365125"/>
          </a:xfrm>
          <a:prstGeom prst="rect">
            <a:avLst/>
          </a:prstGeom>
          <a:noFill/>
          <a:ln>
            <a:noFill/>
          </a:ln>
        </p:spPr>
        <p:txBody>
          <a:bodyPr spcFirstLastPara="1" wrap="square" lIns="91425" tIns="45700" rIns="91425"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92"/>
          <p:cNvSpPr txBox="1">
            <a:spLocks noGrp="1"/>
          </p:cNvSpPr>
          <p:nvPr>
            <p:ph type="ftr" idx="11"/>
          </p:nvPr>
        </p:nvSpPr>
        <p:spPr>
          <a:xfrm>
            <a:off x="4165600" y="6422065"/>
            <a:ext cx="3860800" cy="365125"/>
          </a:xfrm>
          <a:prstGeom prst="rect">
            <a:avLst/>
          </a:prstGeom>
          <a:noFill/>
          <a:ln>
            <a:noFill/>
          </a:ln>
        </p:spPr>
        <p:txBody>
          <a:bodyPr spcFirstLastPara="1" wrap="square" lIns="0" tIns="45700" rIns="0" bIns="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92"/>
          <p:cNvSpPr txBox="1">
            <a:spLocks noGrp="1"/>
          </p:cNvSpPr>
          <p:nvPr>
            <p:ph type="sldNum" idx="12"/>
          </p:nvPr>
        </p:nvSpPr>
        <p:spPr>
          <a:xfrm>
            <a:off x="10875264" y="6422065"/>
            <a:ext cx="1016000" cy="365125"/>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9pPr>
          </a:lstStyle>
          <a:p>
            <a:fld id="{00000000-1234-1234-1234-123412341234}" type="slidenum">
              <a:rPr lang="en-US" altLang="ja-JP" smtClean="0"/>
              <a:pPr/>
              <a:t>‹#›</a:t>
            </a:fld>
            <a:endParaRPr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78"/>
        <p:cNvGrpSpPr/>
        <p:nvPr/>
      </p:nvGrpSpPr>
      <p:grpSpPr>
        <a:xfrm>
          <a:off x="0" y="0"/>
          <a:ext cx="0" cy="0"/>
          <a:chOff x="0" y="0"/>
          <a:chExt cx="0" cy="0"/>
        </a:xfrm>
      </p:grpSpPr>
      <p:sp>
        <p:nvSpPr>
          <p:cNvPr id="79" name="Google Shape;79;p94"/>
          <p:cNvSpPr txBox="1">
            <a:spLocks noGrp="1"/>
          </p:cNvSpPr>
          <p:nvPr>
            <p:ph type="title"/>
          </p:nvPr>
        </p:nvSpPr>
        <p:spPr>
          <a:xfrm>
            <a:off x="609600" y="274638"/>
            <a:ext cx="9956800" cy="1143000"/>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94"/>
          <p:cNvSpPr txBox="1">
            <a:spLocks noGrp="1"/>
          </p:cNvSpPr>
          <p:nvPr>
            <p:ph type="body" idx="1"/>
          </p:nvPr>
        </p:nvSpPr>
        <p:spPr>
          <a:xfrm rot="5400000">
            <a:off x="3325019" y="-1115219"/>
            <a:ext cx="4525963" cy="995680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360"/>
              </a:spcBef>
              <a:spcAft>
                <a:spcPts val="0"/>
              </a:spcAft>
              <a:buSzPts val="1440"/>
              <a:buChar char="⦿"/>
              <a:defRPr/>
            </a:lvl1pPr>
            <a:lvl2pPr marL="914400" lvl="1" indent="-331469" algn="l">
              <a:lnSpc>
                <a:spcPct val="100000"/>
              </a:lnSpc>
              <a:spcBef>
                <a:spcPts val="360"/>
              </a:spcBef>
              <a:spcAft>
                <a:spcPts val="0"/>
              </a:spcAft>
              <a:buSzPts val="1620"/>
              <a:buChar char="⚫"/>
              <a:defRPr/>
            </a:lvl2pPr>
            <a:lvl3pPr marL="1371600" lvl="2" indent="-325755" algn="l">
              <a:lnSpc>
                <a:spcPct val="100000"/>
              </a:lnSpc>
              <a:spcBef>
                <a:spcPts val="360"/>
              </a:spcBef>
              <a:spcAft>
                <a:spcPts val="0"/>
              </a:spcAft>
              <a:buSzPts val="1530"/>
              <a:buChar char="○"/>
              <a:defRPr/>
            </a:lvl3pPr>
            <a:lvl4pPr marL="1828800" lvl="3" indent="-331469" algn="l">
              <a:lnSpc>
                <a:spcPct val="100000"/>
              </a:lnSpc>
              <a:spcBef>
                <a:spcPts val="360"/>
              </a:spcBef>
              <a:spcAft>
                <a:spcPts val="0"/>
              </a:spcAft>
              <a:buSzPts val="1620"/>
              <a:buChar char="⚫"/>
              <a:defRPr/>
            </a:lvl4pPr>
            <a:lvl5pPr marL="2286000" lvl="4" indent="-342900" algn="l">
              <a:lnSpc>
                <a:spcPct val="100000"/>
              </a:lnSpc>
              <a:spcBef>
                <a:spcPts val="360"/>
              </a:spcBef>
              <a:spcAft>
                <a:spcPts val="0"/>
              </a:spcAft>
              <a:buSzPts val="1800"/>
              <a:buChar char="-"/>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81" name="Google Shape;81;p94"/>
          <p:cNvSpPr txBox="1">
            <a:spLocks noGrp="1"/>
          </p:cNvSpPr>
          <p:nvPr>
            <p:ph type="dt" idx="10"/>
          </p:nvPr>
        </p:nvSpPr>
        <p:spPr>
          <a:xfrm>
            <a:off x="609600" y="6422065"/>
            <a:ext cx="2844800" cy="365125"/>
          </a:xfrm>
          <a:prstGeom prst="rect">
            <a:avLst/>
          </a:prstGeom>
          <a:noFill/>
          <a:ln>
            <a:noFill/>
          </a:ln>
        </p:spPr>
        <p:txBody>
          <a:bodyPr spcFirstLastPara="1" wrap="square" lIns="91425" tIns="45700" rIns="91425"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94"/>
          <p:cNvSpPr txBox="1">
            <a:spLocks noGrp="1"/>
          </p:cNvSpPr>
          <p:nvPr>
            <p:ph type="ftr" idx="11"/>
          </p:nvPr>
        </p:nvSpPr>
        <p:spPr>
          <a:xfrm>
            <a:off x="4165600" y="6422065"/>
            <a:ext cx="3860800" cy="365125"/>
          </a:xfrm>
          <a:prstGeom prst="rect">
            <a:avLst/>
          </a:prstGeom>
          <a:noFill/>
          <a:ln>
            <a:noFill/>
          </a:ln>
        </p:spPr>
        <p:txBody>
          <a:bodyPr spcFirstLastPara="1" wrap="square" lIns="0" tIns="45700" rIns="0" bIns="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94"/>
          <p:cNvSpPr txBox="1">
            <a:spLocks noGrp="1"/>
          </p:cNvSpPr>
          <p:nvPr>
            <p:ph type="sldNum" idx="12"/>
          </p:nvPr>
        </p:nvSpPr>
        <p:spPr>
          <a:xfrm>
            <a:off x="10871200" y="6422065"/>
            <a:ext cx="1016000" cy="365125"/>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9pPr>
          </a:lstStyle>
          <a:p>
            <a:fld id="{00000000-1234-1234-1234-123412341234}" type="slidenum">
              <a:rPr lang="en-US" altLang="ja-JP" smtClean="0"/>
              <a:pPr/>
              <a:t>‹#›</a:t>
            </a:fld>
            <a:endParaRPr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84"/>
          <p:cNvSpPr/>
          <p:nvPr/>
        </p:nvSpPr>
        <p:spPr>
          <a:xfrm>
            <a:off x="0" y="4752126"/>
            <a:ext cx="12192000" cy="2112962"/>
          </a:xfrm>
          <a:custGeom>
            <a:avLst/>
            <a:gdLst/>
            <a:ahLst/>
            <a:cxnLst/>
            <a:rect l="l" t="t" r="r" b="b"/>
            <a:pathLst>
              <a:path w="5760" h="1331" extrusionOk="0">
                <a:moveTo>
                  <a:pt x="0" y="1066"/>
                </a:moveTo>
                <a:lnTo>
                  <a:pt x="0" y="1331"/>
                </a:lnTo>
                <a:lnTo>
                  <a:pt x="5760" y="1331"/>
                </a:lnTo>
                <a:lnTo>
                  <a:pt x="5760" y="0"/>
                </a:lnTo>
                <a:cubicBezTo>
                  <a:pt x="3220" y="1206"/>
                  <a:pt x="2250" y="1146"/>
                  <a:pt x="0" y="1066"/>
                </a:cubicBezTo>
                <a:close/>
              </a:path>
            </a:pathLst>
          </a:custGeom>
          <a:solidFill>
            <a:srgbClr val="7B7B7B">
              <a:alpha val="44313"/>
            </a:srgbClr>
          </a:solidFill>
          <a:ln>
            <a:noFill/>
          </a:ln>
          <a:effectLst>
            <a:outerShdw blurRad="50800" dist="44450" dir="16200000" algn="ctr"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1" name="Google Shape;11;p84"/>
          <p:cNvSpPr/>
          <p:nvPr/>
        </p:nvSpPr>
        <p:spPr>
          <a:xfrm>
            <a:off x="9753600" y="0"/>
            <a:ext cx="2438400" cy="6858000"/>
          </a:xfrm>
          <a:custGeom>
            <a:avLst/>
            <a:gdLst/>
            <a:ahLst/>
            <a:cxnLst/>
            <a:rect l="l" t="t" r="r" b="b"/>
            <a:pathLst>
              <a:path w="1914" h="4329" extrusionOk="0">
                <a:moveTo>
                  <a:pt x="1914" y="9"/>
                </a:moveTo>
                <a:lnTo>
                  <a:pt x="1914" y="4329"/>
                </a:lnTo>
                <a:lnTo>
                  <a:pt x="204" y="4327"/>
                </a:lnTo>
                <a:cubicBezTo>
                  <a:pt x="1288" y="3574"/>
                  <a:pt x="2082" y="1734"/>
                  <a:pt x="0" y="0"/>
                </a:cubicBezTo>
                <a:lnTo>
                  <a:pt x="1914" y="9"/>
                </a:lnTo>
                <a:close/>
              </a:path>
            </a:pathLst>
          </a:custGeom>
          <a:solidFill>
            <a:srgbClr val="5A5A5A">
              <a:alpha val="40000"/>
            </a:srgbClr>
          </a:solidFill>
          <a:ln>
            <a:noFill/>
          </a:ln>
          <a:effectLst>
            <a:outerShdw blurRad="50800" dist="50800" dir="10800000" algn="ctr" rotWithShape="0">
              <a:srgbClr val="000000">
                <a:alpha val="44313"/>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2" name="Google Shape;12;p84"/>
          <p:cNvSpPr txBox="1">
            <a:spLocks noGrp="1"/>
          </p:cNvSpPr>
          <p:nvPr>
            <p:ph type="title"/>
          </p:nvPr>
        </p:nvSpPr>
        <p:spPr>
          <a:xfrm>
            <a:off x="609600" y="274638"/>
            <a:ext cx="9956800" cy="1143000"/>
          </a:xfrm>
          <a:prstGeom prst="rect">
            <a:avLst/>
          </a:prstGeom>
          <a:noFill/>
          <a:ln>
            <a:noFill/>
          </a:ln>
        </p:spPr>
        <p:txBody>
          <a:bodyPr spcFirstLastPara="1" wrap="square" lIns="45700" tIns="45700" rIns="45700" bIns="45700" anchor="ctr" anchorCtr="0">
            <a:normAutofit/>
          </a:bodyPr>
          <a:lstStyle>
            <a:lvl1pPr marR="0" lvl="0" algn="l" rtl="0">
              <a:lnSpc>
                <a:spcPct val="100000"/>
              </a:lnSpc>
              <a:spcBef>
                <a:spcPts val="0"/>
              </a:spcBef>
              <a:spcAft>
                <a:spcPts val="0"/>
              </a:spcAft>
              <a:buClr>
                <a:schemeClr val="lt1"/>
              </a:buClr>
              <a:buSzPts val="4600"/>
              <a:buFont typeface="Libre Franklin"/>
              <a:buNone/>
              <a:defRPr sz="46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84"/>
          <p:cNvSpPr txBox="1">
            <a:spLocks noGrp="1"/>
          </p:cNvSpPr>
          <p:nvPr>
            <p:ph type="body" idx="1"/>
          </p:nvPr>
        </p:nvSpPr>
        <p:spPr>
          <a:xfrm>
            <a:off x="609600" y="1600201"/>
            <a:ext cx="9956800" cy="4525963"/>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100000"/>
              </a:lnSpc>
              <a:spcBef>
                <a:spcPts val="600"/>
              </a:spcBef>
              <a:spcAft>
                <a:spcPts val="0"/>
              </a:spcAft>
              <a:buClr>
                <a:schemeClr val="accent1"/>
              </a:buClr>
              <a:buSzPts val="2400"/>
              <a:buFont typeface="Noto Sans Symbols"/>
              <a:buChar char="⦿"/>
              <a:defRPr sz="3000" b="0" i="0" u="none" strike="noStrike" cap="none">
                <a:solidFill>
                  <a:schemeClr val="lt1"/>
                </a:solidFill>
                <a:latin typeface="Arial"/>
                <a:ea typeface="Arial"/>
                <a:cs typeface="Arial"/>
                <a:sym typeface="Arial"/>
              </a:defRPr>
            </a:lvl1pPr>
            <a:lvl2pPr marL="914400" marR="0" lvl="1" indent="-377190" algn="l" rtl="0">
              <a:lnSpc>
                <a:spcPct val="100000"/>
              </a:lnSpc>
              <a:spcBef>
                <a:spcPts val="520"/>
              </a:spcBef>
              <a:spcAft>
                <a:spcPts val="0"/>
              </a:spcAft>
              <a:buClr>
                <a:schemeClr val="accent1"/>
              </a:buClr>
              <a:buSzPts val="2340"/>
              <a:buFont typeface="Noto Sans Symbols"/>
              <a:buChar char="⚫"/>
              <a:defRPr sz="2600" b="0" i="0" u="none" strike="noStrike" cap="none">
                <a:solidFill>
                  <a:schemeClr val="lt1"/>
                </a:solidFill>
                <a:latin typeface="Arial"/>
                <a:ea typeface="Arial"/>
                <a:cs typeface="Arial"/>
                <a:sym typeface="Arial"/>
              </a:defRPr>
            </a:lvl2pPr>
            <a:lvl3pPr marL="1371600" marR="0" lvl="2" indent="-358139" algn="l" rtl="0">
              <a:lnSpc>
                <a:spcPct val="100000"/>
              </a:lnSpc>
              <a:spcBef>
                <a:spcPts val="480"/>
              </a:spcBef>
              <a:spcAft>
                <a:spcPts val="0"/>
              </a:spcAft>
              <a:buClr>
                <a:schemeClr val="accent2"/>
              </a:buClr>
              <a:buSzPts val="2040"/>
              <a:buFont typeface="Arial"/>
              <a:buChar char="○"/>
              <a:defRPr sz="2400" b="0" i="0" u="none" strike="noStrike" cap="none">
                <a:solidFill>
                  <a:schemeClr val="lt1"/>
                </a:solidFill>
                <a:latin typeface="Arial"/>
                <a:ea typeface="Arial"/>
                <a:cs typeface="Arial"/>
                <a:sym typeface="Arial"/>
              </a:defRPr>
            </a:lvl3pPr>
            <a:lvl4pPr marL="1828800" marR="0" lvl="3" indent="-342900" algn="l" rtl="0">
              <a:lnSpc>
                <a:spcPct val="100000"/>
              </a:lnSpc>
              <a:spcBef>
                <a:spcPts val="400"/>
              </a:spcBef>
              <a:spcAft>
                <a:spcPts val="0"/>
              </a:spcAft>
              <a:buClr>
                <a:schemeClr val="accent3"/>
              </a:buClr>
              <a:buSzPts val="1800"/>
              <a:buFont typeface="Noto Sans Symbols"/>
              <a:buChar char="⚫"/>
              <a:defRPr sz="2000" b="0" i="0" u="none" strike="noStrike" cap="none">
                <a:solidFill>
                  <a:schemeClr val="lt1"/>
                </a:solidFill>
                <a:latin typeface="Arial"/>
                <a:ea typeface="Arial"/>
                <a:cs typeface="Arial"/>
                <a:sym typeface="Arial"/>
              </a:defRPr>
            </a:lvl4pPr>
            <a:lvl5pPr marL="2286000" marR="0" lvl="4" indent="-355600" algn="l" rtl="0">
              <a:lnSpc>
                <a:spcPct val="100000"/>
              </a:lnSpc>
              <a:spcBef>
                <a:spcPts val="400"/>
              </a:spcBef>
              <a:spcAft>
                <a:spcPts val="0"/>
              </a:spcAft>
              <a:buClr>
                <a:schemeClr val="accent4"/>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42900" algn="l" rtl="0">
              <a:lnSpc>
                <a:spcPct val="100000"/>
              </a:lnSpc>
              <a:spcBef>
                <a:spcPts val="360"/>
              </a:spcBef>
              <a:spcAft>
                <a:spcPts val="0"/>
              </a:spcAft>
              <a:buClr>
                <a:schemeClr val="accent6"/>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30200" algn="l" rtl="0">
              <a:lnSpc>
                <a:spcPct val="100000"/>
              </a:lnSpc>
              <a:spcBef>
                <a:spcPts val="320"/>
              </a:spcBef>
              <a:spcAft>
                <a:spcPts val="0"/>
              </a:spcAft>
              <a:buClr>
                <a:schemeClr val="accent6"/>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320"/>
              </a:spcBef>
              <a:spcAft>
                <a:spcPts val="0"/>
              </a:spcAft>
              <a:buClr>
                <a:schemeClr val="accent6"/>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14" name="Google Shape;14;p84"/>
          <p:cNvSpPr txBox="1">
            <a:spLocks noGrp="1"/>
          </p:cNvSpPr>
          <p:nvPr>
            <p:ph type="dt" idx="10"/>
          </p:nvPr>
        </p:nvSpPr>
        <p:spPr>
          <a:xfrm>
            <a:off x="609600" y="6422065"/>
            <a:ext cx="2844800" cy="365125"/>
          </a:xfrm>
          <a:prstGeom prst="rect">
            <a:avLst/>
          </a:prstGeom>
          <a:noFill/>
          <a:ln>
            <a:noFill/>
          </a:ln>
        </p:spPr>
        <p:txBody>
          <a:bodyPr spcFirstLastPara="1" wrap="square" lIns="91425" tIns="45700" rIns="91425" bIns="0" anchor="b"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rgbClr val="9A9997"/>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15" name="Google Shape;15;p84"/>
          <p:cNvSpPr txBox="1">
            <a:spLocks noGrp="1"/>
          </p:cNvSpPr>
          <p:nvPr>
            <p:ph type="ftr" idx="11"/>
          </p:nvPr>
        </p:nvSpPr>
        <p:spPr>
          <a:xfrm>
            <a:off x="4165600" y="6422065"/>
            <a:ext cx="3860800" cy="365125"/>
          </a:xfrm>
          <a:prstGeom prst="rect">
            <a:avLst/>
          </a:prstGeom>
          <a:noFill/>
          <a:ln>
            <a:noFill/>
          </a:ln>
        </p:spPr>
        <p:txBody>
          <a:bodyPr spcFirstLastPara="1" wrap="square" lIns="0" tIns="45700" rIns="0" bIns="0" anchor="b" anchorCtr="0">
            <a:noAutofit/>
          </a:bodyPr>
          <a:lstStyle>
            <a:lvl1pPr marR="0" lvl="0" algn="ctr" rtl="0">
              <a:lnSpc>
                <a:spcPct val="100000"/>
              </a:lnSpc>
              <a:spcBef>
                <a:spcPts val="0"/>
              </a:spcBef>
              <a:spcAft>
                <a:spcPts val="0"/>
              </a:spcAft>
              <a:buClr>
                <a:srgbClr val="000000"/>
              </a:buClr>
              <a:buSzPts val="1400"/>
              <a:buFont typeface="Arial"/>
              <a:buNone/>
              <a:defRPr sz="1000" b="0" i="0" u="none" strike="noStrike" cap="none">
                <a:solidFill>
                  <a:srgbClr val="9A9997"/>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16" name="Google Shape;16;p84"/>
          <p:cNvSpPr txBox="1">
            <a:spLocks noGrp="1"/>
          </p:cNvSpPr>
          <p:nvPr>
            <p:ph type="sldNum" idx="12"/>
          </p:nvPr>
        </p:nvSpPr>
        <p:spPr>
          <a:xfrm>
            <a:off x="10871200" y="6422065"/>
            <a:ext cx="1016000" cy="365125"/>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9A9997"/>
                </a:solidFill>
                <a:latin typeface="Arial"/>
                <a:ea typeface="Arial"/>
                <a:cs typeface="Arial"/>
                <a:sym typeface="Arial"/>
              </a:defRPr>
            </a:lvl9pPr>
          </a:lstStyle>
          <a:p>
            <a:fld id="{00000000-1234-1234-1234-123412341234}" type="slidenum">
              <a:rPr lang="en-US" altLang="ja-JP" smtClean="0"/>
              <a:pPr/>
              <a:t>‹#›</a:t>
            </a:fld>
            <a:endParaRPr lang="ja-JP" alt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2.JP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94">
          <a:extLst>
            <a:ext uri="{FF2B5EF4-FFF2-40B4-BE49-F238E27FC236}">
              <a16:creationId xmlns:a16="http://schemas.microsoft.com/office/drawing/2014/main" id="{B6901C89-9110-833B-CE97-355D95A2499A}"/>
            </a:ext>
          </a:extLst>
        </p:cNvPr>
        <p:cNvGrpSpPr/>
        <p:nvPr/>
      </p:nvGrpSpPr>
      <p:grpSpPr>
        <a:xfrm>
          <a:off x="0" y="0"/>
          <a:ext cx="0" cy="0"/>
          <a:chOff x="0" y="0"/>
          <a:chExt cx="0" cy="0"/>
        </a:xfrm>
      </p:grpSpPr>
      <p:sp>
        <p:nvSpPr>
          <p:cNvPr id="95" name="Google Shape;95;p1">
            <a:extLst>
              <a:ext uri="{FF2B5EF4-FFF2-40B4-BE49-F238E27FC236}">
                <a16:creationId xmlns:a16="http://schemas.microsoft.com/office/drawing/2014/main" id="{8528049D-A3BF-733D-953D-A770E6108073}"/>
              </a:ext>
            </a:extLst>
          </p:cNvPr>
          <p:cNvSpPr txBox="1">
            <a:spLocks noGrp="1"/>
          </p:cNvSpPr>
          <p:nvPr>
            <p:ph type="ctrTitle"/>
          </p:nvPr>
        </p:nvSpPr>
        <p:spPr>
          <a:xfrm>
            <a:off x="1524000" y="2060848"/>
            <a:ext cx="10280904" cy="864096"/>
          </a:xfrm>
          <a:prstGeom prst="rect">
            <a:avLst/>
          </a:prstGeom>
          <a:noFill/>
          <a:ln>
            <a:noFill/>
          </a:ln>
        </p:spPr>
        <p:txBody>
          <a:bodyPr spcFirstLastPara="1" wrap="square" lIns="45700" tIns="45700" rIns="45700" bIns="45700" anchor="t" anchorCtr="0">
            <a:normAutofit/>
          </a:bodyPr>
          <a:lstStyle/>
          <a:p>
            <a:pPr>
              <a:buClr>
                <a:srgbClr val="F2F2F2"/>
              </a:buClr>
            </a:pPr>
            <a:r>
              <a:rPr lang="ja-JP" altLang="en-US" b="0" dirty="0">
                <a:solidFill>
                  <a:srgbClr val="F2F2F2"/>
                </a:solidFill>
              </a:rPr>
              <a:t>優良表彰の選考基準</a:t>
            </a:r>
            <a:endParaRPr b="0" dirty="0">
              <a:solidFill>
                <a:srgbClr val="F2F2F2"/>
              </a:solidFill>
              <a:latin typeface="Arial"/>
              <a:ea typeface="Arial"/>
              <a:cs typeface="Arial"/>
              <a:sym typeface="Arial"/>
            </a:endParaRPr>
          </a:p>
        </p:txBody>
      </p:sp>
      <p:sp>
        <p:nvSpPr>
          <p:cNvPr id="96" name="Google Shape;96;p1">
            <a:extLst>
              <a:ext uri="{FF2B5EF4-FFF2-40B4-BE49-F238E27FC236}">
                <a16:creationId xmlns:a16="http://schemas.microsoft.com/office/drawing/2014/main" id="{DFDE983B-945F-20FE-F049-709DBEB25100}"/>
              </a:ext>
            </a:extLst>
          </p:cNvPr>
          <p:cNvSpPr txBox="1">
            <a:spLocks noGrp="1"/>
          </p:cNvSpPr>
          <p:nvPr>
            <p:ph type="subTitle" idx="1"/>
          </p:nvPr>
        </p:nvSpPr>
        <p:spPr>
          <a:xfrm>
            <a:off x="494270" y="5363470"/>
            <a:ext cx="7653033" cy="1124744"/>
          </a:xfrm>
          <a:prstGeom prst="rect">
            <a:avLst/>
          </a:prstGeom>
          <a:noFill/>
          <a:ln>
            <a:noFill/>
          </a:ln>
        </p:spPr>
        <p:txBody>
          <a:bodyPr spcFirstLastPara="1" wrap="square" lIns="91425" tIns="0" rIns="45700" bIns="0" anchor="b" anchorCtr="0">
            <a:normAutofit lnSpcReduction="10000"/>
          </a:bodyPr>
          <a:lstStyle/>
          <a:p>
            <a:pPr marL="0" indent="0" algn="l">
              <a:spcBef>
                <a:spcPts val="0"/>
              </a:spcBef>
              <a:buSzPts val="1440"/>
            </a:pPr>
            <a:r>
              <a:rPr lang="ja-JP" altLang="en-US" sz="1800" dirty="0">
                <a:latin typeface="Meiryo"/>
                <a:ea typeface="Meiryo"/>
                <a:cs typeface="Meiryo"/>
                <a:sym typeface="Meiryo"/>
              </a:rPr>
              <a:t>時：</a:t>
            </a:r>
            <a:r>
              <a:rPr lang="en-US" altLang="ja-JP" sz="1800" dirty="0">
                <a:latin typeface="Meiryo"/>
                <a:ea typeface="Meiryo"/>
                <a:cs typeface="Meiryo"/>
                <a:sym typeface="Meiryo"/>
              </a:rPr>
              <a:t>2019</a:t>
            </a:r>
            <a:r>
              <a:rPr lang="ja-JP" altLang="en-US" sz="1800" dirty="0">
                <a:latin typeface="Meiryo"/>
                <a:ea typeface="Meiryo"/>
                <a:cs typeface="Meiryo"/>
                <a:sym typeface="Meiryo"/>
              </a:rPr>
              <a:t>年</a:t>
            </a:r>
            <a:r>
              <a:rPr lang="en-US" altLang="ja-JP" sz="1800" dirty="0">
                <a:latin typeface="Meiryo"/>
                <a:ea typeface="Meiryo"/>
                <a:cs typeface="Meiryo"/>
                <a:sym typeface="Meiryo"/>
              </a:rPr>
              <a:t>1</a:t>
            </a:r>
            <a:r>
              <a:rPr lang="ja-JP" altLang="en-US" sz="1800" dirty="0">
                <a:latin typeface="Meiryo"/>
                <a:ea typeface="Meiryo"/>
                <a:cs typeface="Meiryo"/>
                <a:sym typeface="Meiryo"/>
              </a:rPr>
              <a:t>月</a:t>
            </a:r>
            <a:r>
              <a:rPr lang="en-US" altLang="ja-JP" sz="1800" dirty="0">
                <a:latin typeface="Meiryo"/>
                <a:ea typeface="Meiryo"/>
                <a:cs typeface="Meiryo"/>
                <a:sym typeface="Meiryo"/>
              </a:rPr>
              <a:t>24</a:t>
            </a:r>
            <a:r>
              <a:rPr lang="ja-JP" altLang="en-US" sz="1800" dirty="0">
                <a:latin typeface="Meiryo"/>
                <a:ea typeface="Meiryo"/>
                <a:cs typeface="Meiryo"/>
                <a:sym typeface="Meiryo"/>
              </a:rPr>
              <a:t>日（木）</a:t>
            </a:r>
            <a:endParaRPr sz="1800" dirty="0">
              <a:latin typeface="Meiryo"/>
              <a:ea typeface="Meiryo"/>
              <a:cs typeface="Meiryo"/>
              <a:sym typeface="Meiryo"/>
            </a:endParaRPr>
          </a:p>
          <a:p>
            <a:pPr marL="0" indent="0" algn="l">
              <a:spcBef>
                <a:spcPts val="360"/>
              </a:spcBef>
              <a:buSzPts val="1440"/>
            </a:pPr>
            <a:r>
              <a:rPr lang="ja-JP" altLang="en-US" sz="1800" dirty="0">
                <a:latin typeface="Meiryo"/>
                <a:ea typeface="Meiryo"/>
                <a:cs typeface="Meiryo"/>
                <a:sym typeface="Meiryo"/>
              </a:rPr>
              <a:t>場：千歳道路事務所</a:t>
            </a:r>
            <a:endParaRPr sz="1800" dirty="0">
              <a:latin typeface="Meiryo"/>
              <a:ea typeface="Meiryo"/>
              <a:cs typeface="Meiryo"/>
              <a:sym typeface="Meiryo"/>
            </a:endParaRPr>
          </a:p>
          <a:p>
            <a:pPr marL="0" indent="0" algn="l">
              <a:spcBef>
                <a:spcPts val="360"/>
              </a:spcBef>
              <a:buSzPts val="1440"/>
            </a:pPr>
            <a:r>
              <a:rPr lang="ja-JP" altLang="en-US" sz="1800" dirty="0">
                <a:latin typeface="Meiryo"/>
                <a:ea typeface="Meiryo"/>
                <a:cs typeface="Meiryo"/>
                <a:sym typeface="Meiryo"/>
              </a:rPr>
              <a:t>作成：千歳道路事務所　工務課長　中山　光広（なかやま　みつひろ）</a:t>
            </a:r>
            <a:endParaRPr lang="en-US" altLang="ja-JP" sz="1800" dirty="0">
              <a:latin typeface="Meiryo"/>
              <a:ea typeface="Meiryo"/>
              <a:cs typeface="Meiryo"/>
              <a:sym typeface="Meiryo"/>
            </a:endParaRPr>
          </a:p>
          <a:p>
            <a:pPr marL="0" indent="0" algn="l">
              <a:spcBef>
                <a:spcPts val="360"/>
              </a:spcBef>
              <a:buSzPts val="1440"/>
            </a:pPr>
            <a:r>
              <a:rPr lang="en-US" sz="1100" dirty="0">
                <a:latin typeface="Meiryo"/>
                <a:ea typeface="Meiryo"/>
                <a:cs typeface="Meiryo"/>
                <a:sym typeface="Meiryo"/>
              </a:rPr>
              <a:t>Ver1.0</a:t>
            </a:r>
            <a:r>
              <a:rPr lang="en-US" altLang="ja-JP" sz="1100" dirty="0">
                <a:latin typeface="Meiryo"/>
                <a:ea typeface="Meiryo"/>
                <a:cs typeface="Meiryo"/>
                <a:sym typeface="Meiryo"/>
              </a:rPr>
              <a:t>0</a:t>
            </a:r>
            <a:endParaRPr sz="1100" dirty="0">
              <a:latin typeface="Meiryo"/>
              <a:ea typeface="Meiryo"/>
              <a:cs typeface="Meiryo"/>
              <a:sym typeface="Meiryo"/>
            </a:endParaRPr>
          </a:p>
        </p:txBody>
      </p:sp>
      <p:sp>
        <p:nvSpPr>
          <p:cNvPr id="97" name="Google Shape;97;p1">
            <a:extLst>
              <a:ext uri="{FF2B5EF4-FFF2-40B4-BE49-F238E27FC236}">
                <a16:creationId xmlns:a16="http://schemas.microsoft.com/office/drawing/2014/main" id="{AE49FFFB-D7B8-4B23-F6F1-3FACDA632068}"/>
              </a:ext>
            </a:extLst>
          </p:cNvPr>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1</a:t>
            </a:fld>
            <a:endParaRPr sz="2400" dirty="0">
              <a:solidFill>
                <a:schemeClr val="lt1"/>
              </a:solidFill>
            </a:endParaRPr>
          </a:p>
        </p:txBody>
      </p:sp>
      <p:pic>
        <p:nvPicPr>
          <p:cNvPr id="3" name="図 2">
            <a:extLst>
              <a:ext uri="{FF2B5EF4-FFF2-40B4-BE49-F238E27FC236}">
                <a16:creationId xmlns:a16="http://schemas.microsoft.com/office/drawing/2014/main" id="{9063DCC5-9372-1F06-7289-E1077EC11A5D}"/>
              </a:ext>
            </a:extLst>
          </p:cNvPr>
          <p:cNvPicPr>
            <a:picLocks noChangeAspect="1"/>
          </p:cNvPicPr>
          <p:nvPr/>
        </p:nvPicPr>
        <p:blipFill>
          <a:blip r:embed="rId3"/>
          <a:stretch>
            <a:fillRect/>
          </a:stretch>
        </p:blipFill>
        <p:spPr>
          <a:xfrm>
            <a:off x="0" y="0"/>
            <a:ext cx="12192000" cy="6858000"/>
          </a:xfrm>
          <a:prstGeom prst="rect">
            <a:avLst/>
          </a:prstGeom>
        </p:spPr>
      </p:pic>
      <p:sp>
        <p:nvSpPr>
          <p:cNvPr id="4" name="Google Shape;97;p1">
            <a:extLst>
              <a:ext uri="{FF2B5EF4-FFF2-40B4-BE49-F238E27FC236}">
                <a16:creationId xmlns:a16="http://schemas.microsoft.com/office/drawing/2014/main" id="{15FAA5C0-2CBC-9786-D641-66DA098CCA04}"/>
              </a:ext>
            </a:extLst>
          </p:cNvPr>
          <p:cNvSpPr txBox="1"/>
          <p:nvPr/>
        </p:nvSpPr>
        <p:spPr>
          <a:xfrm>
            <a:off x="11444808" y="65487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1</a:t>
            </a:fld>
            <a:endParaRPr sz="2400" dirty="0">
              <a:solidFill>
                <a:schemeClr val="lt1"/>
              </a:solidFill>
            </a:endParaRPr>
          </a:p>
        </p:txBody>
      </p:sp>
    </p:spTree>
    <p:extLst>
      <p:ext uri="{BB962C8B-B14F-4D97-AF65-F5344CB8AC3E}">
        <p14:creationId xmlns:p14="http://schemas.microsoft.com/office/powerpoint/2010/main" val="1474783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txBox="1">
            <a:spLocks noGrp="1"/>
          </p:cNvSpPr>
          <p:nvPr>
            <p:ph type="title"/>
          </p:nvPr>
        </p:nvSpPr>
        <p:spPr>
          <a:xfrm>
            <a:off x="0" y="0"/>
            <a:ext cx="12192000" cy="778598"/>
          </a:xfrm>
          <a:prstGeom prst="rect">
            <a:avLst/>
          </a:prstGeom>
          <a:noFill/>
          <a:ln>
            <a:noFill/>
          </a:ln>
        </p:spPr>
        <p:txBody>
          <a:bodyPr spcFirstLastPara="1" wrap="square" lIns="45700" tIns="45700" rIns="45700" bIns="45700" anchor="ctr" anchorCtr="0">
            <a:noAutofit/>
          </a:bodyPr>
          <a:lstStyle/>
          <a:p>
            <a:pPr>
              <a:buSzPts val="3200"/>
            </a:pPr>
            <a:r>
              <a:rPr lang="ja-JP" altLang="en-US" sz="3200" dirty="0">
                <a:latin typeface="Meiryo"/>
                <a:ea typeface="Meiryo"/>
                <a:cs typeface="Meiryo"/>
                <a:sym typeface="Meiryo"/>
              </a:rPr>
              <a:t>　社内基準についてのまとめ</a:t>
            </a:r>
            <a:endParaRPr sz="3200" dirty="0">
              <a:latin typeface="Meiryo"/>
              <a:ea typeface="Meiryo"/>
              <a:cs typeface="Meiryo"/>
              <a:sym typeface="Meiryo"/>
            </a:endParaRPr>
          </a:p>
        </p:txBody>
      </p:sp>
      <p:sp>
        <p:nvSpPr>
          <p:cNvPr id="106" name="Google Shape;106;p2"/>
          <p:cNvSpPr txBox="1"/>
          <p:nvPr/>
        </p:nvSpPr>
        <p:spPr>
          <a:xfrm>
            <a:off x="325924" y="908722"/>
            <a:ext cx="11705113" cy="6247824"/>
          </a:xfrm>
          <a:prstGeom prst="rect">
            <a:avLst/>
          </a:prstGeom>
          <a:noFill/>
          <a:ln>
            <a:noFill/>
          </a:ln>
        </p:spPr>
        <p:txBody>
          <a:bodyPr spcFirstLastPara="1" wrap="square" lIns="91425" tIns="45700" rIns="91425" bIns="45700" anchor="t" anchorCtr="0">
            <a:spAutoFit/>
          </a:bodyPr>
          <a:lstStyle/>
          <a:p>
            <a:pPr>
              <a:buSzPts val="2400"/>
            </a:pPr>
            <a:r>
              <a:rPr lang="ja-JP" altLang="en-US" sz="1600" dirty="0">
                <a:solidFill>
                  <a:schemeClr val="lt1"/>
                </a:solidFill>
                <a:latin typeface="メイリオ" pitchFamily="50" charset="-128"/>
                <a:ea typeface="メイリオ" pitchFamily="50" charset="-128"/>
              </a:rPr>
              <a:t>（１）</a:t>
            </a:r>
            <a:r>
              <a:rPr lang="ja-JP" altLang="en-US" sz="1600" dirty="0">
                <a:solidFill>
                  <a:srgbClr val="FFC000"/>
                </a:solidFill>
                <a:latin typeface="メイリオ" pitchFamily="50" charset="-128"/>
                <a:ea typeface="メイリオ" pitchFamily="50" charset="-128"/>
              </a:rPr>
              <a:t>社内基準とは社内基準値のみを示さない。</a:t>
            </a:r>
            <a:r>
              <a:rPr lang="ja-JP" altLang="en-US" sz="1600" dirty="0">
                <a:solidFill>
                  <a:schemeClr val="lt1"/>
                </a:solidFill>
                <a:latin typeface="メイリオ" pitchFamily="50" charset="-128"/>
                <a:ea typeface="メイリオ" pitchFamily="50" charset="-128"/>
              </a:rPr>
              <a:t>その基準値をどのように扱うかの組織のありかたが（明確な意思決定方法）も含まれる。</a:t>
            </a:r>
            <a:endParaRPr lang="en-US" altLang="ja-JP" sz="1600" dirty="0">
              <a:solidFill>
                <a:schemeClr val="lt1"/>
              </a:solidFill>
              <a:latin typeface="メイリオ" pitchFamily="50" charset="-128"/>
              <a:ea typeface="メイリオ" pitchFamily="50" charset="-128"/>
            </a:endParaRPr>
          </a:p>
          <a:p>
            <a:pPr>
              <a:buSzPts val="2400"/>
            </a:pP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a:t>
            </a:r>
            <a:r>
              <a:rPr lang="en-US" altLang="ja-JP" sz="1600" dirty="0">
                <a:solidFill>
                  <a:schemeClr val="lt1"/>
                </a:solidFill>
                <a:latin typeface="メイリオ" pitchFamily="50" charset="-128"/>
                <a:ea typeface="メイリオ" pitchFamily="50" charset="-128"/>
              </a:rPr>
              <a:t>2</a:t>
            </a:r>
            <a:r>
              <a:rPr lang="ja-JP" altLang="en-US" sz="1600" dirty="0">
                <a:solidFill>
                  <a:schemeClr val="lt1"/>
                </a:solidFill>
                <a:latin typeface="メイリオ" pitchFamily="50" charset="-128"/>
                <a:ea typeface="メイリオ" pitchFamily="50" charset="-128"/>
              </a:rPr>
              <a:t>）完成検査時に社内基準から逸脱した場合の対処方法について、施工計画書の文章にて説明を受けるが、納得している検査官は少ない。 （明確な意思決定を感じない。ケースバイケースで話を締めくくる。）</a:t>
            </a:r>
            <a:r>
              <a:rPr lang="ja-JP" altLang="en-US" sz="1600" dirty="0">
                <a:solidFill>
                  <a:srgbClr val="FFC000"/>
                </a:solidFill>
                <a:latin typeface="メイリオ" pitchFamily="50" charset="-128"/>
                <a:ea typeface="メイリオ" pitchFamily="50" charset="-128"/>
              </a:rPr>
              <a:t>明確な意思決定のフローチャート</a:t>
            </a:r>
            <a:r>
              <a:rPr lang="ja-JP" altLang="en-US" sz="1600" dirty="0">
                <a:solidFill>
                  <a:schemeClr val="lt1"/>
                </a:solidFill>
                <a:latin typeface="メイリオ" pitchFamily="50" charset="-128"/>
                <a:ea typeface="メイリオ" pitchFamily="50" charset="-128"/>
              </a:rPr>
              <a:t>を検討されてはどうか。</a:t>
            </a:r>
            <a:endParaRPr lang="en-US" altLang="ja-JP" sz="1600" dirty="0">
              <a:solidFill>
                <a:schemeClr val="lt1"/>
              </a:solidFill>
              <a:latin typeface="メイリオ" pitchFamily="50" charset="-128"/>
              <a:ea typeface="メイリオ" pitchFamily="50" charset="-128"/>
            </a:endParaRPr>
          </a:p>
          <a:p>
            <a:pPr>
              <a:buSzPts val="2400"/>
            </a:pP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（３）社内基準については、</a:t>
            </a:r>
            <a:r>
              <a:rPr lang="ja-JP" altLang="en-US" sz="1600" dirty="0">
                <a:solidFill>
                  <a:srgbClr val="FFC000"/>
                </a:solidFill>
                <a:latin typeface="メイリオ" pitchFamily="50" charset="-128"/>
                <a:ea typeface="メイリオ" pitchFamily="50" charset="-128"/>
              </a:rPr>
              <a:t>社内検査員が回答</a:t>
            </a:r>
            <a:r>
              <a:rPr lang="ja-JP" altLang="en-US" sz="1600" dirty="0">
                <a:solidFill>
                  <a:schemeClr val="lt1"/>
                </a:solidFill>
                <a:latin typeface="メイリオ" pitchFamily="50" charset="-128"/>
                <a:ea typeface="メイリオ" pitchFamily="50" charset="-128"/>
              </a:rPr>
              <a:t>するのが心証が良い。評価項目の</a:t>
            </a:r>
            <a:r>
              <a:rPr lang="ja-JP" altLang="en-US" sz="1600" dirty="0">
                <a:solidFill>
                  <a:srgbClr val="FFC000"/>
                </a:solidFill>
                <a:latin typeface="メイリオ" pitchFamily="50" charset="-128"/>
                <a:ea typeface="メイリオ" pitchFamily="50" charset="-128"/>
              </a:rPr>
              <a:t>本支店のバックアップ</a:t>
            </a:r>
            <a:r>
              <a:rPr lang="ja-JP" altLang="en-US" sz="1600" dirty="0">
                <a:solidFill>
                  <a:schemeClr val="lt1"/>
                </a:solidFill>
                <a:latin typeface="メイリオ" pitchFamily="50" charset="-128"/>
                <a:ea typeface="メイリオ" pitchFamily="50" charset="-128"/>
              </a:rPr>
              <a:t>として感じられる。</a:t>
            </a:r>
            <a:endParaRPr lang="en-US" altLang="ja-JP" sz="1600" dirty="0">
              <a:solidFill>
                <a:schemeClr val="lt1"/>
              </a:solidFill>
              <a:latin typeface="メイリオ" pitchFamily="50" charset="-128"/>
              <a:ea typeface="メイリオ" pitchFamily="50" charset="-128"/>
            </a:endParaRPr>
          </a:p>
          <a:p>
            <a:pPr>
              <a:buSzPts val="2400"/>
            </a:pP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（３）</a:t>
            </a:r>
            <a:r>
              <a:rPr lang="ja-JP" altLang="en-US" sz="1600" dirty="0">
                <a:solidFill>
                  <a:srgbClr val="FFC000"/>
                </a:solidFill>
                <a:latin typeface="メイリオ" pitchFamily="50" charset="-128"/>
                <a:ea typeface="メイリオ" pitchFamily="50" charset="-128"/>
              </a:rPr>
              <a:t>「仕様書の</a:t>
            </a:r>
            <a:r>
              <a:rPr lang="en-US" altLang="ja-JP" sz="1600" dirty="0">
                <a:solidFill>
                  <a:srgbClr val="FFC000"/>
                </a:solidFill>
                <a:latin typeface="メイリオ" pitchFamily="50" charset="-128"/>
                <a:ea typeface="メイリオ" pitchFamily="50" charset="-128"/>
              </a:rPr>
              <a:t>80</a:t>
            </a:r>
            <a:r>
              <a:rPr lang="ja-JP" altLang="en-US" sz="1600" dirty="0">
                <a:solidFill>
                  <a:srgbClr val="FFC000"/>
                </a:solidFill>
                <a:latin typeface="メイリオ" pitchFamily="50" charset="-128"/>
                <a:ea typeface="メイリオ" pitchFamily="50" charset="-128"/>
              </a:rPr>
              <a:t>％」の規定は、一般化</a:t>
            </a:r>
            <a:r>
              <a:rPr lang="ja-JP" altLang="en-US" sz="1600" dirty="0">
                <a:solidFill>
                  <a:schemeClr val="lt1"/>
                </a:solidFill>
                <a:latin typeface="メイリオ" pitchFamily="50" charset="-128"/>
                <a:ea typeface="メイリオ" pitchFamily="50" charset="-128"/>
              </a:rPr>
              <a:t>（陳腐化）している。（評価されないことも多い）</a:t>
            </a:r>
            <a:endParaRPr lang="en-US" altLang="ja-JP" sz="1600" dirty="0">
              <a:solidFill>
                <a:schemeClr val="lt1"/>
              </a:solidFill>
              <a:latin typeface="メイリオ" pitchFamily="50" charset="-128"/>
              <a:ea typeface="メイリオ" pitchFamily="50" charset="-128"/>
            </a:endParaRPr>
          </a:p>
          <a:p>
            <a:pPr>
              <a:buSzPts val="2400"/>
            </a:pP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（４）なので、定めないという選択肢も十分あり得る。</a:t>
            </a:r>
            <a:endParaRPr lang="en-US" altLang="ja-JP" sz="1600" dirty="0">
              <a:solidFill>
                <a:schemeClr val="lt1"/>
              </a:solidFill>
              <a:latin typeface="メイリオ" pitchFamily="50" charset="-128"/>
              <a:ea typeface="メイリオ" pitchFamily="50" charset="-128"/>
            </a:endParaRPr>
          </a:p>
          <a:p>
            <a:pPr>
              <a:buSzPts val="2400"/>
            </a:pP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（５）企業の規模が大きいならば、</a:t>
            </a:r>
            <a:r>
              <a:rPr lang="ja-JP" altLang="en-US" sz="1600" dirty="0">
                <a:solidFill>
                  <a:srgbClr val="FFC000"/>
                </a:solidFill>
                <a:latin typeface="メイリオ" pitchFamily="50" charset="-128"/>
                <a:ea typeface="メイリオ" pitchFamily="50" charset="-128"/>
              </a:rPr>
              <a:t>自社の蓄積したデータを統計手法（標準偏差）から算出した基準値</a:t>
            </a:r>
            <a:r>
              <a:rPr lang="ja-JP" altLang="en-US" sz="1600" dirty="0">
                <a:solidFill>
                  <a:schemeClr val="lt1"/>
                </a:solidFill>
                <a:latin typeface="メイリオ" pitchFamily="50" charset="-128"/>
                <a:ea typeface="メイリオ" pitchFamily="50" charset="-128"/>
              </a:rPr>
              <a:t>を持つことも考えてよいのでは！</a:t>
            </a:r>
            <a:endParaRPr lang="en-US" altLang="ja-JP" sz="1600" dirty="0">
              <a:solidFill>
                <a:schemeClr val="lt1"/>
              </a:solidFill>
              <a:latin typeface="メイリオ" pitchFamily="50" charset="-128"/>
              <a:ea typeface="メイリオ" pitchFamily="50" charset="-128"/>
            </a:endParaRPr>
          </a:p>
          <a:p>
            <a:pPr>
              <a:buSzPts val="2400"/>
            </a:pP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（６）統計手法（標準偏差）から算出した基準値は、創意工夫となる。（ソフト的工夫＝データ集計以外、お金がかからない。）</a:t>
            </a:r>
            <a:endParaRPr lang="en-US" altLang="ja-JP" sz="1600" dirty="0">
              <a:solidFill>
                <a:schemeClr val="lt1"/>
              </a:solidFill>
              <a:latin typeface="メイリオ" pitchFamily="50" charset="-128"/>
              <a:ea typeface="メイリオ" pitchFamily="50" charset="-128"/>
            </a:endParaRPr>
          </a:p>
          <a:p>
            <a:pPr>
              <a:buSzPts val="2400"/>
            </a:pP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（７）</a:t>
            </a:r>
            <a:r>
              <a:rPr lang="ja-JP" altLang="en-US" sz="1600" dirty="0">
                <a:solidFill>
                  <a:srgbClr val="FFC000"/>
                </a:solidFill>
                <a:latin typeface="メイリオ" pitchFamily="50" charset="-128"/>
                <a:ea typeface="メイリオ" pitchFamily="50" charset="-128"/>
              </a:rPr>
              <a:t>標準偏差を小さくする取り組みは、創意工夫</a:t>
            </a:r>
            <a:r>
              <a:rPr lang="ja-JP" altLang="en-US" sz="1600" dirty="0">
                <a:solidFill>
                  <a:schemeClr val="lt1"/>
                </a:solidFill>
                <a:latin typeface="メイリオ" pitchFamily="50" charset="-128"/>
                <a:ea typeface="メイリオ" pitchFamily="50" charset="-128"/>
              </a:rPr>
              <a:t>となる。（ハード的工夫＝お金がかかる）</a:t>
            </a:r>
            <a:endParaRPr lang="en-US" altLang="ja-JP" sz="1600" dirty="0">
              <a:solidFill>
                <a:schemeClr val="lt1"/>
              </a:solidFill>
              <a:latin typeface="メイリオ" pitchFamily="50" charset="-128"/>
              <a:ea typeface="メイリオ" pitchFamily="50" charset="-128"/>
            </a:endParaRPr>
          </a:p>
          <a:p>
            <a:pPr>
              <a:buSzPts val="2400"/>
            </a:pPr>
            <a:endParaRPr lang="en-US"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（８）理想としては、社内基準が</a:t>
            </a:r>
            <a:r>
              <a:rPr lang="ja-JP" altLang="en-US" sz="1600" dirty="0">
                <a:solidFill>
                  <a:srgbClr val="FFC000"/>
                </a:solidFill>
                <a:latin typeface="メイリオ" pitchFamily="50" charset="-128"/>
                <a:ea typeface="メイリオ" pitchFamily="50" charset="-128"/>
              </a:rPr>
              <a:t>ＰＤＣＡサイクル</a:t>
            </a:r>
            <a:r>
              <a:rPr lang="ja-JP" altLang="en-US" sz="1600" dirty="0">
                <a:solidFill>
                  <a:schemeClr val="lt1"/>
                </a:solidFill>
                <a:latin typeface="メイリオ" pitchFamily="50" charset="-128"/>
                <a:ea typeface="メイリオ" pitchFamily="50" charset="-128"/>
              </a:rPr>
              <a:t>により組織的に改定が繰り返されていること。</a:t>
            </a:r>
            <a:endParaRPr lang="en-US" sz="1600" dirty="0">
              <a:solidFill>
                <a:schemeClr val="lt1"/>
              </a:solidFill>
              <a:latin typeface="メイリオ" pitchFamily="50" charset="-128"/>
              <a:ea typeface="メイリオ" pitchFamily="50" charset="-128"/>
            </a:endParaRPr>
          </a:p>
          <a:p>
            <a:pPr marL="342900" indent="-342900">
              <a:buSzPts val="2400"/>
              <a:buAutoNum type="alphaUcPeriod"/>
            </a:pPr>
            <a:endParaRPr lang="en-US" sz="1600" dirty="0">
              <a:solidFill>
                <a:schemeClr val="lt1"/>
              </a:solidFill>
            </a:endParaRPr>
          </a:p>
          <a:p>
            <a:pPr marL="342900" indent="-342900">
              <a:buSzPts val="2400"/>
              <a:buAutoNum type="alphaUcPeriod"/>
            </a:pPr>
            <a:endParaRPr lang="en-US" sz="1600" dirty="0">
              <a:solidFill>
                <a:schemeClr val="lt1"/>
              </a:solidFill>
            </a:endParaRPr>
          </a:p>
          <a:p>
            <a:pPr marL="342900" indent="-342900">
              <a:buSzPts val="2400"/>
              <a:buAutoNum type="alphaUcPeriod"/>
            </a:pPr>
            <a:endParaRPr sz="1600" dirty="0">
              <a:solidFill>
                <a:schemeClr val="lt1"/>
              </a:solidFill>
            </a:endParaRPr>
          </a:p>
        </p:txBody>
      </p:sp>
      <p:sp>
        <p:nvSpPr>
          <p:cNvPr id="5" name="Google Shape;97;p1"/>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10</a:t>
            </a:fld>
            <a:endParaRPr sz="2400" dirty="0">
              <a:solidFill>
                <a:schemeClr val="lt1"/>
              </a:solidFill>
            </a:endParaRPr>
          </a:p>
        </p:txBody>
      </p:sp>
      <p:pic>
        <p:nvPicPr>
          <p:cNvPr id="6" name="Picture 3" descr="C:\Users\owner\Desktop\ダウンロード.jfif"/>
          <p:cNvPicPr>
            <a:picLocks noChangeAspect="1" noChangeArrowheads="1"/>
          </p:cNvPicPr>
          <p:nvPr/>
        </p:nvPicPr>
        <p:blipFill>
          <a:blip r:embed="rId3"/>
          <a:srcRect/>
          <a:stretch>
            <a:fillRect/>
          </a:stretch>
        </p:blipFill>
        <p:spPr bwMode="auto">
          <a:xfrm>
            <a:off x="9650707" y="5480163"/>
            <a:ext cx="1630317" cy="110885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txBox="1">
            <a:spLocks noGrp="1"/>
          </p:cNvSpPr>
          <p:nvPr>
            <p:ph type="title"/>
          </p:nvPr>
        </p:nvSpPr>
        <p:spPr>
          <a:xfrm>
            <a:off x="0" y="0"/>
            <a:ext cx="12192000" cy="778598"/>
          </a:xfrm>
          <a:prstGeom prst="rect">
            <a:avLst/>
          </a:prstGeom>
          <a:noFill/>
          <a:ln>
            <a:noFill/>
          </a:ln>
        </p:spPr>
        <p:txBody>
          <a:bodyPr spcFirstLastPara="1" wrap="square" lIns="45700" tIns="45700" rIns="45700" bIns="45700" anchor="ctr" anchorCtr="0">
            <a:noAutofit/>
          </a:bodyPr>
          <a:lstStyle/>
          <a:p>
            <a:pPr>
              <a:buSzPts val="3200"/>
            </a:pPr>
            <a:r>
              <a:rPr lang="ja-JP" altLang="en-US" sz="3200" dirty="0">
                <a:latin typeface="Meiryo"/>
                <a:ea typeface="Meiryo"/>
                <a:cs typeface="Meiryo"/>
                <a:sym typeface="Meiryo"/>
              </a:rPr>
              <a:t>　担い手確保は広い解釈で！（１）</a:t>
            </a:r>
            <a:endParaRPr sz="3200" dirty="0">
              <a:latin typeface="Meiryo"/>
              <a:ea typeface="Meiryo"/>
              <a:cs typeface="Meiryo"/>
              <a:sym typeface="Meiryo"/>
            </a:endParaRPr>
          </a:p>
        </p:txBody>
      </p:sp>
      <p:sp>
        <p:nvSpPr>
          <p:cNvPr id="5" name="Google Shape;97;p1"/>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11</a:t>
            </a:fld>
            <a:endParaRPr sz="2400" dirty="0">
              <a:solidFill>
                <a:schemeClr val="lt1"/>
              </a:solidFill>
            </a:endParaRPr>
          </a:p>
        </p:txBody>
      </p:sp>
      <p:pic>
        <p:nvPicPr>
          <p:cNvPr id="3074" name="Picture 2" descr="C:\Users\owner\Downloads\201807180102003-1.jpg"/>
          <p:cNvPicPr>
            <a:picLocks noChangeAspect="1" noChangeArrowheads="1"/>
          </p:cNvPicPr>
          <p:nvPr/>
        </p:nvPicPr>
        <p:blipFill>
          <a:blip r:embed="rId3"/>
          <a:srcRect/>
          <a:stretch>
            <a:fillRect/>
          </a:stretch>
        </p:blipFill>
        <p:spPr bwMode="auto">
          <a:xfrm>
            <a:off x="423925" y="719392"/>
            <a:ext cx="8288753" cy="4565840"/>
          </a:xfrm>
          <a:prstGeom prst="rect">
            <a:avLst/>
          </a:prstGeom>
          <a:noFill/>
        </p:spPr>
      </p:pic>
      <p:sp>
        <p:nvSpPr>
          <p:cNvPr id="7" name="Google Shape;106;p2"/>
          <p:cNvSpPr txBox="1"/>
          <p:nvPr/>
        </p:nvSpPr>
        <p:spPr>
          <a:xfrm>
            <a:off x="329184" y="5458968"/>
            <a:ext cx="10213848" cy="1077178"/>
          </a:xfrm>
          <a:prstGeom prst="rect">
            <a:avLst/>
          </a:prstGeom>
          <a:noFill/>
          <a:ln>
            <a:noFill/>
          </a:ln>
        </p:spPr>
        <p:txBody>
          <a:bodyPr spcFirstLastPara="1" wrap="square" lIns="91425" tIns="45700" rIns="91425" bIns="45700" anchor="t" anchorCtr="0">
            <a:spAutoFit/>
          </a:bodyPr>
          <a:lstStyle/>
          <a:p>
            <a:pPr>
              <a:buSzPts val="2400"/>
            </a:pPr>
            <a:r>
              <a:rPr lang="en-US" altLang="ja-JP" sz="1600" dirty="0">
                <a:solidFill>
                  <a:schemeClr val="lt1"/>
                </a:solidFill>
                <a:latin typeface="メイリオ" pitchFamily="50" charset="-128"/>
                <a:ea typeface="メイリオ" pitchFamily="50" charset="-128"/>
              </a:rPr>
              <a:t>40</a:t>
            </a:r>
            <a:r>
              <a:rPr lang="ja-JP" altLang="en-US" sz="1600" dirty="0">
                <a:solidFill>
                  <a:schemeClr val="lt1"/>
                </a:solidFill>
                <a:latin typeface="メイリオ" pitchFamily="50" charset="-128"/>
                <a:ea typeface="メイリオ" pitchFamily="50" charset="-128"/>
              </a:rPr>
              <a:t>歳以下の土木技術者の不足は、大きな問題。</a:t>
            </a:r>
            <a:endParaRPr lang="en-US" altLang="ja-JP" sz="1600" dirty="0">
              <a:solidFill>
                <a:schemeClr val="lt1"/>
              </a:solidFill>
              <a:latin typeface="メイリオ" pitchFamily="50" charset="-128"/>
              <a:ea typeface="メイリオ" pitchFamily="50" charset="-128"/>
            </a:endParaRPr>
          </a:p>
          <a:p>
            <a:pPr>
              <a:buSzPts val="2400"/>
            </a:pP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担い手確保の取り組みは、官民あげていろいろ活動している。</a:t>
            </a: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数年後に就職する学生などへのインターンシップなどが主流だが</a:t>
            </a:r>
            <a:r>
              <a:rPr lang="en-US" altLang="ja-JP" sz="1600" dirty="0">
                <a:solidFill>
                  <a:schemeClr val="lt1"/>
                </a:solidFill>
                <a:latin typeface="メイリオ" pitchFamily="50" charset="-128"/>
                <a:ea typeface="メイリオ" pitchFamily="50" charset="-128"/>
              </a:rPr>
              <a:t>…</a:t>
            </a:r>
            <a:endParaRPr sz="1600" dirty="0">
              <a:solidFill>
                <a:schemeClr val="lt1"/>
              </a:solidFill>
              <a:latin typeface="メイリオ" pitchFamily="50" charset="-128"/>
              <a:ea typeface="メイリオ" pitchFamily="50"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txBox="1">
            <a:spLocks noGrp="1"/>
          </p:cNvSpPr>
          <p:nvPr>
            <p:ph type="title"/>
          </p:nvPr>
        </p:nvSpPr>
        <p:spPr>
          <a:xfrm>
            <a:off x="0" y="0"/>
            <a:ext cx="12192000" cy="778598"/>
          </a:xfrm>
          <a:prstGeom prst="rect">
            <a:avLst/>
          </a:prstGeom>
          <a:noFill/>
          <a:ln>
            <a:noFill/>
          </a:ln>
        </p:spPr>
        <p:txBody>
          <a:bodyPr spcFirstLastPara="1" wrap="square" lIns="45700" tIns="45700" rIns="45700" bIns="45700" anchor="ctr" anchorCtr="0">
            <a:noAutofit/>
          </a:bodyPr>
          <a:lstStyle/>
          <a:p>
            <a:pPr>
              <a:buSzPts val="3200"/>
            </a:pPr>
            <a:r>
              <a:rPr lang="ja-JP" altLang="en-US" sz="3200" dirty="0">
                <a:latin typeface="Meiryo"/>
                <a:ea typeface="Meiryo"/>
                <a:cs typeface="Meiryo"/>
                <a:sym typeface="Meiryo"/>
              </a:rPr>
              <a:t>　担い手確保は広い解釈で！（２）</a:t>
            </a:r>
            <a:endParaRPr sz="3200" dirty="0">
              <a:latin typeface="Meiryo"/>
              <a:ea typeface="Meiryo"/>
              <a:cs typeface="Meiryo"/>
              <a:sym typeface="Meiryo"/>
            </a:endParaRPr>
          </a:p>
        </p:txBody>
      </p:sp>
      <p:sp>
        <p:nvSpPr>
          <p:cNvPr id="5" name="Google Shape;97;p1"/>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12</a:t>
            </a:fld>
            <a:endParaRPr sz="2400" dirty="0">
              <a:solidFill>
                <a:schemeClr val="lt1"/>
              </a:solidFill>
            </a:endParaRPr>
          </a:p>
        </p:txBody>
      </p:sp>
      <p:sp>
        <p:nvSpPr>
          <p:cNvPr id="7" name="Google Shape;106;p2"/>
          <p:cNvSpPr txBox="1"/>
          <p:nvPr/>
        </p:nvSpPr>
        <p:spPr>
          <a:xfrm>
            <a:off x="8833104" y="219456"/>
            <a:ext cx="2834640" cy="4278054"/>
          </a:xfrm>
          <a:prstGeom prst="rect">
            <a:avLst/>
          </a:prstGeom>
          <a:noFill/>
          <a:ln>
            <a:noFill/>
          </a:ln>
        </p:spPr>
        <p:txBody>
          <a:bodyPr spcFirstLastPara="1" wrap="square" lIns="91425" tIns="45700" rIns="91425" bIns="45700" anchor="t" anchorCtr="0">
            <a:spAutoFit/>
          </a:bodyPr>
          <a:lstStyle/>
          <a:p>
            <a:pPr>
              <a:buSzPts val="2400"/>
            </a:pPr>
            <a:r>
              <a:rPr lang="ja-JP" altLang="en-US" sz="1600" dirty="0">
                <a:solidFill>
                  <a:schemeClr val="lt1"/>
                </a:solidFill>
                <a:latin typeface="メイリオ" pitchFamily="50" charset="-128"/>
                <a:ea typeface="メイリオ" pitchFamily="50" charset="-128"/>
              </a:rPr>
              <a:t>小学校で行ったクラック補修</a:t>
            </a:r>
            <a:endParaRPr lang="en-US" altLang="ja-JP" sz="1600" dirty="0">
              <a:solidFill>
                <a:schemeClr val="lt1"/>
              </a:solidFill>
              <a:latin typeface="メイリオ" pitchFamily="50" charset="-128"/>
              <a:ea typeface="メイリオ" pitchFamily="50" charset="-128"/>
            </a:endParaRPr>
          </a:p>
          <a:p>
            <a:pPr>
              <a:buSzPts val="2400"/>
            </a:pP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⇒通常は、社会貢献として</a:t>
            </a: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社会性・創意工夫に記述</a:t>
            </a:r>
            <a:endParaRPr lang="en-US" altLang="ja-JP" sz="1600" dirty="0">
              <a:solidFill>
                <a:schemeClr val="lt1"/>
              </a:solidFill>
              <a:latin typeface="メイリオ" pitchFamily="50" charset="-128"/>
              <a:ea typeface="メイリオ" pitchFamily="50" charset="-128"/>
            </a:endParaRPr>
          </a:p>
          <a:p>
            <a:pPr>
              <a:buSzPts val="2400"/>
            </a:pP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子供とからむと</a:t>
            </a:r>
            <a:endParaRPr lang="en-US" altLang="ja-JP" sz="1600" dirty="0">
              <a:solidFill>
                <a:schemeClr val="lt1"/>
              </a:solidFill>
              <a:latin typeface="メイリオ" pitchFamily="50" charset="-128"/>
              <a:ea typeface="メイリオ" pitchFamily="50" charset="-128"/>
            </a:endParaRPr>
          </a:p>
          <a:p>
            <a:pPr>
              <a:buSzPts val="2400"/>
            </a:pP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⇒建設業の底辺拡大として</a:t>
            </a: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担い手確保</a:t>
            </a:r>
            <a:endParaRPr lang="en-US" altLang="ja-JP" sz="1600" dirty="0">
              <a:solidFill>
                <a:schemeClr val="lt1"/>
              </a:solidFill>
              <a:latin typeface="メイリオ" pitchFamily="50" charset="-128"/>
              <a:ea typeface="メイリオ" pitchFamily="50" charset="-128"/>
            </a:endParaRPr>
          </a:p>
          <a:p>
            <a:pPr>
              <a:buSzPts val="2400"/>
            </a:pP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ダブルでエントリー</a:t>
            </a:r>
            <a:endParaRPr lang="en-US" altLang="ja-JP" sz="1600" dirty="0">
              <a:solidFill>
                <a:schemeClr val="lt1"/>
              </a:solidFill>
              <a:latin typeface="メイリオ" pitchFamily="50" charset="-128"/>
              <a:ea typeface="メイリオ" pitchFamily="50" charset="-128"/>
            </a:endParaRPr>
          </a:p>
          <a:p>
            <a:pPr>
              <a:buSzPts val="2400"/>
            </a:pPr>
            <a:endParaRPr lang="en-US" sz="1600" dirty="0">
              <a:solidFill>
                <a:schemeClr val="lt1"/>
              </a:solidFill>
              <a:latin typeface="メイリオ" pitchFamily="50" charset="-128"/>
              <a:ea typeface="メイリオ" pitchFamily="50" charset="-128"/>
            </a:endParaRPr>
          </a:p>
          <a:p>
            <a:pPr>
              <a:buSzPts val="2400"/>
            </a:pPr>
            <a:endParaRPr lang="en-US"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“社会貢献”ではなく</a:t>
            </a: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なぜ“社会性”なのか？</a:t>
            </a:r>
            <a:endParaRPr lang="en-US" altLang="ja-JP" sz="1600" dirty="0">
              <a:solidFill>
                <a:schemeClr val="lt1"/>
              </a:solidFill>
              <a:latin typeface="メイリオ" pitchFamily="50" charset="-128"/>
              <a:ea typeface="メイリオ" pitchFamily="50" charset="-128"/>
            </a:endParaRPr>
          </a:p>
          <a:p>
            <a:pPr>
              <a:buSzPts val="2400"/>
            </a:pPr>
            <a:endParaRPr lang="en-US" sz="1600" dirty="0">
              <a:solidFill>
                <a:schemeClr val="lt1"/>
              </a:solidFill>
              <a:latin typeface="メイリオ" pitchFamily="50" charset="-128"/>
              <a:ea typeface="メイリオ" pitchFamily="50" charset="-128"/>
            </a:endParaRPr>
          </a:p>
          <a:p>
            <a:pPr>
              <a:buSzPts val="2400"/>
            </a:pPr>
            <a:r>
              <a:rPr lang="en-US" altLang="ja-JP" sz="1600" dirty="0">
                <a:solidFill>
                  <a:schemeClr val="lt1"/>
                </a:solidFill>
                <a:latin typeface="メイリオ" pitchFamily="50" charset="-128"/>
                <a:ea typeface="メイリオ" pitchFamily="50" charset="-128"/>
              </a:rPr>
              <a:t>CSR</a:t>
            </a:r>
            <a:endParaRPr sz="1600" dirty="0">
              <a:solidFill>
                <a:schemeClr val="lt1"/>
              </a:solidFill>
              <a:latin typeface="メイリオ" pitchFamily="50" charset="-128"/>
              <a:ea typeface="メイリオ" pitchFamily="50" charset="-128"/>
            </a:endParaRPr>
          </a:p>
        </p:txBody>
      </p:sp>
      <p:pic>
        <p:nvPicPr>
          <p:cNvPr id="2" name="図 1">
            <a:extLst>
              <a:ext uri="{FF2B5EF4-FFF2-40B4-BE49-F238E27FC236}">
                <a16:creationId xmlns:a16="http://schemas.microsoft.com/office/drawing/2014/main" id="{8AB65A84-D241-DCB1-3267-4B8B4815BDD5}"/>
              </a:ext>
            </a:extLst>
          </p:cNvPr>
          <p:cNvPicPr>
            <a:picLocks noChangeAspect="1"/>
          </p:cNvPicPr>
          <p:nvPr/>
        </p:nvPicPr>
        <p:blipFill>
          <a:blip r:embed="rId3"/>
          <a:stretch>
            <a:fillRect/>
          </a:stretch>
        </p:blipFill>
        <p:spPr>
          <a:xfrm>
            <a:off x="0" y="778599"/>
            <a:ext cx="3156861" cy="2170342"/>
          </a:xfrm>
          <a:prstGeom prst="rect">
            <a:avLst/>
          </a:prstGeom>
        </p:spPr>
      </p:pic>
      <p:pic>
        <p:nvPicPr>
          <p:cNvPr id="8" name="図 7">
            <a:extLst>
              <a:ext uri="{FF2B5EF4-FFF2-40B4-BE49-F238E27FC236}">
                <a16:creationId xmlns:a16="http://schemas.microsoft.com/office/drawing/2014/main" id="{BE97A0E8-9691-3F86-235E-7A50E73E18A9}"/>
              </a:ext>
            </a:extLst>
          </p:cNvPr>
          <p:cNvPicPr>
            <a:picLocks noChangeAspect="1"/>
          </p:cNvPicPr>
          <p:nvPr/>
        </p:nvPicPr>
        <p:blipFill>
          <a:blip r:embed="rId4"/>
          <a:stretch>
            <a:fillRect/>
          </a:stretch>
        </p:blipFill>
        <p:spPr>
          <a:xfrm>
            <a:off x="2775464" y="2106797"/>
            <a:ext cx="6027160" cy="45203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67D9D189-BE63-10DD-AAE0-5610E527F799}"/>
            </a:ext>
          </a:extLst>
        </p:cNvPr>
        <p:cNvGrpSpPr/>
        <p:nvPr/>
      </p:nvGrpSpPr>
      <p:grpSpPr>
        <a:xfrm>
          <a:off x="0" y="0"/>
          <a:ext cx="0" cy="0"/>
          <a:chOff x="0" y="0"/>
          <a:chExt cx="0" cy="0"/>
        </a:xfrm>
      </p:grpSpPr>
      <p:sp>
        <p:nvSpPr>
          <p:cNvPr id="104" name="Google Shape;104;p2">
            <a:extLst>
              <a:ext uri="{FF2B5EF4-FFF2-40B4-BE49-F238E27FC236}">
                <a16:creationId xmlns:a16="http://schemas.microsoft.com/office/drawing/2014/main" id="{2F28E1DE-5C81-9ACA-4B38-3B14E6C80AA6}"/>
              </a:ext>
            </a:extLst>
          </p:cNvPr>
          <p:cNvSpPr txBox="1">
            <a:spLocks noGrp="1"/>
          </p:cNvSpPr>
          <p:nvPr>
            <p:ph type="title"/>
          </p:nvPr>
        </p:nvSpPr>
        <p:spPr>
          <a:xfrm>
            <a:off x="0" y="0"/>
            <a:ext cx="12192000" cy="778598"/>
          </a:xfrm>
          <a:prstGeom prst="rect">
            <a:avLst/>
          </a:prstGeom>
          <a:noFill/>
          <a:ln>
            <a:noFill/>
          </a:ln>
        </p:spPr>
        <p:txBody>
          <a:bodyPr spcFirstLastPara="1" wrap="square" lIns="45700" tIns="45700" rIns="45700" bIns="45700" anchor="ctr" anchorCtr="0">
            <a:noAutofit/>
          </a:bodyPr>
          <a:lstStyle/>
          <a:p>
            <a:pPr>
              <a:buSzPts val="3200"/>
            </a:pPr>
            <a:r>
              <a:rPr lang="ja-JP" altLang="en-US" sz="3200" dirty="0">
                <a:latin typeface="Meiryo"/>
                <a:ea typeface="Meiryo"/>
                <a:cs typeface="Meiryo"/>
                <a:sym typeface="Meiryo"/>
              </a:rPr>
              <a:t>　せっかくだからトリミングする。</a:t>
            </a:r>
            <a:endParaRPr sz="3200" dirty="0">
              <a:latin typeface="Meiryo"/>
              <a:ea typeface="Meiryo"/>
              <a:cs typeface="Meiryo"/>
              <a:sym typeface="Meiryo"/>
            </a:endParaRPr>
          </a:p>
        </p:txBody>
      </p:sp>
      <p:sp>
        <p:nvSpPr>
          <p:cNvPr id="5" name="Google Shape;97;p1">
            <a:extLst>
              <a:ext uri="{FF2B5EF4-FFF2-40B4-BE49-F238E27FC236}">
                <a16:creationId xmlns:a16="http://schemas.microsoft.com/office/drawing/2014/main" id="{031ED114-AB86-57C6-8A98-31DE1CFA8F85}"/>
              </a:ext>
            </a:extLst>
          </p:cNvPr>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13</a:t>
            </a:fld>
            <a:endParaRPr sz="2400" dirty="0">
              <a:solidFill>
                <a:schemeClr val="lt1"/>
              </a:solidFill>
            </a:endParaRPr>
          </a:p>
        </p:txBody>
      </p:sp>
      <p:pic>
        <p:nvPicPr>
          <p:cNvPr id="12" name="図 11">
            <a:extLst>
              <a:ext uri="{FF2B5EF4-FFF2-40B4-BE49-F238E27FC236}">
                <a16:creationId xmlns:a16="http://schemas.microsoft.com/office/drawing/2014/main" id="{98BDD986-EDD7-C026-E619-1A71342D66A4}"/>
              </a:ext>
            </a:extLst>
          </p:cNvPr>
          <p:cNvPicPr>
            <a:picLocks noChangeAspect="1"/>
          </p:cNvPicPr>
          <p:nvPr/>
        </p:nvPicPr>
        <p:blipFill>
          <a:blip r:embed="rId3"/>
          <a:stretch>
            <a:fillRect/>
          </a:stretch>
        </p:blipFill>
        <p:spPr>
          <a:xfrm>
            <a:off x="2805278" y="985307"/>
            <a:ext cx="5750653" cy="5630430"/>
          </a:xfrm>
          <a:prstGeom prst="rect">
            <a:avLst/>
          </a:prstGeom>
        </p:spPr>
      </p:pic>
    </p:spTree>
    <p:extLst>
      <p:ext uri="{BB962C8B-B14F-4D97-AF65-F5344CB8AC3E}">
        <p14:creationId xmlns:p14="http://schemas.microsoft.com/office/powerpoint/2010/main" val="1021921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txBox="1">
            <a:spLocks noGrp="1"/>
          </p:cNvSpPr>
          <p:nvPr>
            <p:ph type="title"/>
          </p:nvPr>
        </p:nvSpPr>
        <p:spPr>
          <a:xfrm>
            <a:off x="0" y="0"/>
            <a:ext cx="12192000" cy="778598"/>
          </a:xfrm>
          <a:prstGeom prst="rect">
            <a:avLst/>
          </a:prstGeom>
          <a:noFill/>
          <a:ln>
            <a:noFill/>
          </a:ln>
        </p:spPr>
        <p:txBody>
          <a:bodyPr spcFirstLastPara="1" wrap="square" lIns="45700" tIns="45700" rIns="45700" bIns="45700" anchor="ctr" anchorCtr="0">
            <a:noAutofit/>
          </a:bodyPr>
          <a:lstStyle/>
          <a:p>
            <a:pPr>
              <a:buSzPts val="3200"/>
            </a:pPr>
            <a:r>
              <a:rPr lang="ja-JP" altLang="en-US" sz="3200" dirty="0">
                <a:latin typeface="Meiryo"/>
                <a:ea typeface="Meiryo"/>
                <a:cs typeface="Meiryo"/>
                <a:sym typeface="Meiryo"/>
              </a:rPr>
              <a:t>　まとめ</a:t>
            </a:r>
            <a:endParaRPr sz="3200" dirty="0">
              <a:latin typeface="Meiryo"/>
              <a:ea typeface="Meiryo"/>
              <a:cs typeface="Meiryo"/>
              <a:sym typeface="Meiryo"/>
            </a:endParaRPr>
          </a:p>
        </p:txBody>
      </p:sp>
      <p:sp>
        <p:nvSpPr>
          <p:cNvPr id="106" name="Google Shape;106;p2"/>
          <p:cNvSpPr txBox="1"/>
          <p:nvPr/>
        </p:nvSpPr>
        <p:spPr>
          <a:xfrm>
            <a:off x="109728" y="744130"/>
            <a:ext cx="11912165" cy="5509160"/>
          </a:xfrm>
          <a:prstGeom prst="rect">
            <a:avLst/>
          </a:prstGeom>
          <a:noFill/>
          <a:ln>
            <a:noFill/>
          </a:ln>
        </p:spPr>
        <p:txBody>
          <a:bodyPr spcFirstLastPara="1" wrap="square" lIns="91425" tIns="45700" rIns="91425" bIns="45700" anchor="t" anchorCtr="0">
            <a:spAutoFit/>
          </a:bodyPr>
          <a:lstStyle/>
          <a:p>
            <a:pPr>
              <a:buSzPts val="2400"/>
            </a:pPr>
            <a:r>
              <a:rPr lang="ja-JP" altLang="en-US" sz="1600" dirty="0">
                <a:solidFill>
                  <a:schemeClr val="lt1"/>
                </a:solidFill>
                <a:latin typeface="メイリオ" pitchFamily="50" charset="-128"/>
                <a:ea typeface="メイリオ" pitchFamily="50" charset="-128"/>
              </a:rPr>
              <a:t>（１）ハード的な創意工夫が圧倒的に多い。　ハード的とは“お金のかかる”の意</a:t>
            </a:r>
            <a:endParaRPr lang="en-US" altLang="ja-JP" sz="1600" dirty="0">
              <a:solidFill>
                <a:schemeClr val="lt1"/>
              </a:solidFill>
              <a:latin typeface="メイリオ" pitchFamily="50" charset="-128"/>
              <a:ea typeface="メイリオ" pitchFamily="50" charset="-128"/>
            </a:endParaRPr>
          </a:p>
          <a:p>
            <a:pPr>
              <a:buSzPts val="2400"/>
            </a:pPr>
            <a:endParaRPr lang="en-US"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（２）</a:t>
            </a:r>
            <a:r>
              <a:rPr lang="ja-JP" altLang="en-US" sz="1600" dirty="0">
                <a:solidFill>
                  <a:srgbClr val="FFC000"/>
                </a:solidFill>
                <a:latin typeface="メイリオ" pitchFamily="50" charset="-128"/>
                <a:ea typeface="メイリオ" pitchFamily="50" charset="-128"/>
              </a:rPr>
              <a:t>ハードよりソフト</a:t>
            </a:r>
            <a:r>
              <a:rPr lang="ja-JP" altLang="en-US" sz="1600" dirty="0">
                <a:solidFill>
                  <a:schemeClr val="bg1"/>
                </a:solidFill>
                <a:latin typeface="メイリオ" pitchFamily="50" charset="-128"/>
                <a:ea typeface="メイリオ" pitchFamily="50" charset="-128"/>
              </a:rPr>
              <a:t>（＝お金がかからない）</a:t>
            </a:r>
            <a:r>
              <a:rPr lang="ja-JP" altLang="en-US" sz="1600" dirty="0">
                <a:solidFill>
                  <a:srgbClr val="FFC000"/>
                </a:solidFill>
                <a:latin typeface="メイリオ" pitchFamily="50" charset="-128"/>
                <a:ea typeface="メイリオ" pitchFamily="50" charset="-128"/>
              </a:rPr>
              <a:t>コスパの良い創意工夫を目指してほしい。</a:t>
            </a:r>
            <a:r>
              <a:rPr lang="ja-JP" altLang="en-US" sz="1600" dirty="0">
                <a:solidFill>
                  <a:schemeClr val="lt1"/>
                </a:solidFill>
                <a:latin typeface="メイリオ" pitchFamily="50" charset="-128"/>
                <a:ea typeface="メイリオ" pitchFamily="50" charset="-128"/>
              </a:rPr>
              <a:t>　</a:t>
            </a: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　　　ただし、アイデアや表現力（文書力、数的解析力、</a:t>
            </a:r>
            <a:r>
              <a:rPr lang="en-US" altLang="ja-JP" sz="1600" dirty="0">
                <a:solidFill>
                  <a:schemeClr val="lt1"/>
                </a:solidFill>
                <a:latin typeface="メイリオ" pitchFamily="50" charset="-128"/>
                <a:ea typeface="メイリオ" pitchFamily="50" charset="-128"/>
              </a:rPr>
              <a:t>PPT</a:t>
            </a:r>
            <a:r>
              <a:rPr lang="ja-JP" altLang="en-US" sz="1600" dirty="0">
                <a:solidFill>
                  <a:schemeClr val="lt1"/>
                </a:solidFill>
                <a:latin typeface="メイリオ" pitchFamily="50" charset="-128"/>
                <a:ea typeface="メイリオ" pitchFamily="50" charset="-128"/>
              </a:rPr>
              <a:t>など図化力、写真の撮影力）が必要。</a:t>
            </a: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　⇒　そのための公開された</a:t>
            </a:r>
            <a:r>
              <a:rPr lang="en-US" altLang="ja-JP" sz="1600" dirty="0">
                <a:solidFill>
                  <a:schemeClr val="lt1"/>
                </a:solidFill>
                <a:latin typeface="メイリオ" pitchFamily="50" charset="-128"/>
                <a:ea typeface="メイリオ" pitchFamily="50" charset="-128"/>
              </a:rPr>
              <a:t>CPDS</a:t>
            </a:r>
            <a:r>
              <a:rPr lang="ja-JP" altLang="en-US" sz="1600" dirty="0">
                <a:solidFill>
                  <a:schemeClr val="lt1"/>
                </a:solidFill>
                <a:latin typeface="メイリオ" pitchFamily="50" charset="-128"/>
                <a:ea typeface="メイリオ" pitchFamily="50" charset="-128"/>
              </a:rPr>
              <a:t>講習会　＝　パクリあうことを認めている。</a:t>
            </a:r>
            <a:endParaRPr lang="en-US" altLang="ja-JP" sz="1600" dirty="0">
              <a:solidFill>
                <a:schemeClr val="lt1"/>
              </a:solidFill>
              <a:latin typeface="メイリオ" pitchFamily="50" charset="-128"/>
              <a:ea typeface="メイリオ" pitchFamily="50" charset="-128"/>
            </a:endParaRPr>
          </a:p>
          <a:p>
            <a:pPr>
              <a:buSzPts val="2400"/>
            </a:pPr>
            <a:endParaRPr lang="en-US"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（３）ハード的な創意工夫を否定はしない。　ただ、多くの現場での取り組みを見ていると、</a:t>
            </a: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　　「そんなにお金をかけても、一所懸命に創意工夫の資料を作っても、一点にもならないよと」言ってしまいたくなる。</a:t>
            </a: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　　無駄にならぬように、</a:t>
            </a: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　　ハード的な創意工夫は、社内基準値を向上させるための具体的な取り組みとし、具体的数値として基準値に反映させる。</a:t>
            </a:r>
            <a:endParaRPr lang="en-US" altLang="ja-JP" sz="1600" dirty="0">
              <a:solidFill>
                <a:schemeClr val="lt1"/>
              </a:solidFill>
              <a:latin typeface="メイリオ" pitchFamily="50" charset="-128"/>
              <a:ea typeface="メイリオ" pitchFamily="50" charset="-128"/>
            </a:endParaRPr>
          </a:p>
          <a:p>
            <a:pPr>
              <a:buSzPts val="2400"/>
            </a:pPr>
            <a:endParaRPr lang="en-US"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（４）</a:t>
            </a:r>
            <a:r>
              <a:rPr lang="en-US" altLang="ja-JP" sz="1600" dirty="0">
                <a:solidFill>
                  <a:schemeClr val="lt1"/>
                </a:solidFill>
                <a:latin typeface="メイリオ" pitchFamily="50" charset="-128"/>
                <a:ea typeface="メイリオ" pitchFamily="50" charset="-128"/>
              </a:rPr>
              <a:t>50</a:t>
            </a:r>
            <a:r>
              <a:rPr lang="ja-JP" altLang="en-US" sz="1600" dirty="0">
                <a:solidFill>
                  <a:schemeClr val="lt1"/>
                </a:solidFill>
                <a:latin typeface="メイリオ" pitchFamily="50" charset="-128"/>
                <a:ea typeface="メイリオ" pitchFamily="50" charset="-128"/>
              </a:rPr>
              <a:t>項目も創意工夫を作る労力に疑問</a:t>
            </a: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　　同じ分野のものは、</a:t>
            </a:r>
            <a:r>
              <a:rPr lang="ja-JP" altLang="en-US" sz="1600" dirty="0">
                <a:solidFill>
                  <a:srgbClr val="FFC000"/>
                </a:solidFill>
                <a:latin typeface="メイリオ" pitchFamily="50" charset="-128"/>
                <a:ea typeface="メイリオ" pitchFamily="50" charset="-128"/>
              </a:rPr>
              <a:t>合体させストーリー性を持たせる</a:t>
            </a:r>
            <a:r>
              <a:rPr lang="ja-JP" altLang="en-US" sz="1600" dirty="0">
                <a:solidFill>
                  <a:schemeClr val="lt1"/>
                </a:solidFill>
                <a:latin typeface="メイリオ" pitchFamily="50" charset="-128"/>
                <a:ea typeface="メイリオ" pitchFamily="50" charset="-128"/>
              </a:rPr>
              <a:t>。とにかく作文力。写真は一枚で勝負を目標に！</a:t>
            </a:r>
            <a:endParaRPr lang="en-US" altLang="ja-JP" sz="1600" dirty="0">
              <a:solidFill>
                <a:schemeClr val="lt1"/>
              </a:solidFill>
              <a:latin typeface="メイリオ" pitchFamily="50" charset="-128"/>
              <a:ea typeface="メイリオ" pitchFamily="50" charset="-128"/>
            </a:endParaRPr>
          </a:p>
          <a:p>
            <a:pPr>
              <a:buSzPts val="2400"/>
            </a:pPr>
            <a:endParaRPr lang="en-US"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（５）</a:t>
            </a:r>
            <a:r>
              <a:rPr lang="ja-JP" altLang="en-US" sz="1600" dirty="0">
                <a:solidFill>
                  <a:srgbClr val="FFC000"/>
                </a:solidFill>
                <a:latin typeface="メイリオ" pitchFamily="50" charset="-128"/>
                <a:ea typeface="メイリオ" pitchFamily="50" charset="-128"/>
              </a:rPr>
              <a:t>バランス良く偏らないように！</a:t>
            </a:r>
            <a:r>
              <a:rPr lang="ja-JP" altLang="en-US" sz="1600" dirty="0">
                <a:solidFill>
                  <a:schemeClr val="lt1"/>
                </a:solidFill>
                <a:latin typeface="メイリオ" pitchFamily="50" charset="-128"/>
                <a:ea typeface="メイリオ" pitchFamily="50" charset="-128"/>
              </a:rPr>
              <a:t>　環境対策、担い手確保は必須</a:t>
            </a:r>
            <a:endParaRPr lang="en-US" altLang="ja-JP" sz="1600" dirty="0">
              <a:solidFill>
                <a:schemeClr val="lt1"/>
              </a:solidFill>
              <a:latin typeface="メイリオ" pitchFamily="50" charset="-128"/>
              <a:ea typeface="メイリオ" pitchFamily="50" charset="-128"/>
            </a:endParaRPr>
          </a:p>
          <a:p>
            <a:pPr>
              <a:buSzPts val="2400"/>
            </a:pPr>
            <a:endParaRPr lang="en-US"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（６）</a:t>
            </a:r>
            <a:r>
              <a:rPr lang="ja-JP" altLang="en-US" sz="1600" dirty="0">
                <a:solidFill>
                  <a:srgbClr val="FFC000"/>
                </a:solidFill>
                <a:latin typeface="メイリオ" pitchFamily="50" charset="-128"/>
                <a:ea typeface="メイリオ" pitchFamily="50" charset="-128"/>
              </a:rPr>
              <a:t>環境対策＝炭素排出量の削減</a:t>
            </a:r>
            <a:r>
              <a:rPr lang="ja-JP" altLang="en-US" sz="1600" dirty="0">
                <a:solidFill>
                  <a:schemeClr val="lt1"/>
                </a:solidFill>
                <a:latin typeface="メイリオ" pitchFamily="50" charset="-128"/>
                <a:ea typeface="メイリオ" pitchFamily="50" charset="-128"/>
              </a:rPr>
              <a:t>と考えてよい。やる気がなくても、作業員やオペに</a:t>
            </a:r>
            <a:r>
              <a:rPr lang="ja-JP" altLang="en-US" sz="1600" dirty="0">
                <a:solidFill>
                  <a:srgbClr val="FFC000"/>
                </a:solidFill>
                <a:latin typeface="メイリオ" pitchFamily="50" charset="-128"/>
                <a:ea typeface="メイリオ" pitchFamily="50" charset="-128"/>
              </a:rPr>
              <a:t>省エネ運転講座のビデオ</a:t>
            </a:r>
            <a:r>
              <a:rPr lang="ja-JP" altLang="en-US" sz="1600" dirty="0">
                <a:solidFill>
                  <a:schemeClr val="lt1"/>
                </a:solidFill>
                <a:latin typeface="メイリオ" pitchFamily="50" charset="-128"/>
                <a:ea typeface="メイリオ" pitchFamily="50" charset="-128"/>
              </a:rPr>
              <a:t>を見せて教育</a:t>
            </a:r>
            <a:endParaRPr lang="en-US" altLang="ja-JP" sz="1600" dirty="0">
              <a:solidFill>
                <a:schemeClr val="lt1"/>
              </a:solidFill>
              <a:latin typeface="メイリオ" pitchFamily="50" charset="-128"/>
              <a:ea typeface="メイリオ" pitchFamily="50" charset="-128"/>
            </a:endParaRPr>
          </a:p>
          <a:p>
            <a:pPr>
              <a:buSzPts val="2400"/>
            </a:pP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（７）</a:t>
            </a:r>
            <a:r>
              <a:rPr lang="ja-JP" altLang="en-US" sz="1600" dirty="0">
                <a:solidFill>
                  <a:srgbClr val="FFC000"/>
                </a:solidFill>
                <a:latin typeface="メイリオ" pitchFamily="50" charset="-128"/>
                <a:ea typeface="メイリオ" pitchFamily="50" charset="-128"/>
              </a:rPr>
              <a:t>担い手確保</a:t>
            </a:r>
            <a:r>
              <a:rPr lang="ja-JP" altLang="en-US" sz="1600" dirty="0">
                <a:solidFill>
                  <a:schemeClr val="lt1"/>
                </a:solidFill>
                <a:latin typeface="メイリオ" pitchFamily="50" charset="-128"/>
                <a:ea typeface="メイリオ" pitchFamily="50" charset="-128"/>
              </a:rPr>
              <a:t>は、インターンシップなどをイメージしがち。</a:t>
            </a:r>
            <a:r>
              <a:rPr lang="ja-JP" altLang="en-US" sz="1600" dirty="0">
                <a:solidFill>
                  <a:srgbClr val="FFC000"/>
                </a:solidFill>
                <a:latin typeface="メイリオ" pitchFamily="50" charset="-128"/>
                <a:ea typeface="メイリオ" pitchFamily="50" charset="-128"/>
              </a:rPr>
              <a:t>小学生への土木の啓発活動は建設業の底辺拡大</a:t>
            </a:r>
            <a:r>
              <a:rPr lang="ja-JP" altLang="en-US" sz="1600" dirty="0">
                <a:solidFill>
                  <a:schemeClr val="lt1"/>
                </a:solidFill>
                <a:latin typeface="メイリオ" pitchFamily="50" charset="-128"/>
                <a:ea typeface="メイリオ" pitchFamily="50" charset="-128"/>
              </a:rPr>
              <a:t>に十分資する！</a:t>
            </a:r>
            <a:endParaRPr lang="en-US" altLang="ja-JP" sz="1600" dirty="0">
              <a:solidFill>
                <a:schemeClr val="lt1"/>
              </a:solidFill>
              <a:latin typeface="メイリオ" pitchFamily="50" charset="-128"/>
              <a:ea typeface="メイリオ" pitchFamily="50" charset="-128"/>
            </a:endParaRPr>
          </a:p>
          <a:p>
            <a:pPr>
              <a:buSzPts val="2400"/>
            </a:pPr>
            <a:endParaRPr lang="en-US" altLang="ja-JP" sz="1600" dirty="0">
              <a:solidFill>
                <a:schemeClr val="lt1"/>
              </a:solidFill>
              <a:latin typeface="メイリオ" pitchFamily="50" charset="-128"/>
              <a:ea typeface="メイリオ" pitchFamily="50" charset="-128"/>
            </a:endParaRPr>
          </a:p>
          <a:p>
            <a:pPr>
              <a:buSzPts val="2400"/>
            </a:pPr>
            <a:r>
              <a:rPr lang="ja-JP" altLang="en-US" sz="1600" dirty="0">
                <a:solidFill>
                  <a:schemeClr val="lt1"/>
                </a:solidFill>
                <a:latin typeface="メイリオ" pitchFamily="50" charset="-128"/>
                <a:ea typeface="メイリオ" pitchFamily="50" charset="-128"/>
              </a:rPr>
              <a:t>（８）</a:t>
            </a:r>
            <a:r>
              <a:rPr lang="ja-JP" altLang="en-US" sz="1600" dirty="0">
                <a:solidFill>
                  <a:srgbClr val="FFC000"/>
                </a:solidFill>
                <a:latin typeface="メイリオ" pitchFamily="50" charset="-128"/>
                <a:ea typeface="メイリオ" pitchFamily="50" charset="-128"/>
              </a:rPr>
              <a:t>評価は主観</a:t>
            </a:r>
            <a:r>
              <a:rPr lang="ja-JP" altLang="en-US" sz="1600" dirty="0">
                <a:solidFill>
                  <a:schemeClr val="lt1"/>
                </a:solidFill>
                <a:latin typeface="メイリオ" pitchFamily="50" charset="-128"/>
                <a:ea typeface="メイリオ" pitchFamily="50" charset="-128"/>
              </a:rPr>
              <a:t>であることを忘れないように。また、中間点はありません。</a:t>
            </a:r>
            <a:endParaRPr lang="en-US" sz="1600" dirty="0">
              <a:solidFill>
                <a:schemeClr val="lt1"/>
              </a:solidFill>
              <a:latin typeface="メイリオ" pitchFamily="50" charset="-128"/>
              <a:ea typeface="メイリオ" pitchFamily="50" charset="-128"/>
            </a:endParaRPr>
          </a:p>
          <a:p>
            <a:pPr>
              <a:buSzPts val="2400"/>
            </a:pPr>
            <a:endParaRPr sz="1600" dirty="0">
              <a:solidFill>
                <a:schemeClr val="lt1"/>
              </a:solidFill>
              <a:latin typeface="メイリオ" pitchFamily="50" charset="-128"/>
              <a:ea typeface="メイリオ" pitchFamily="50" charset="-128"/>
            </a:endParaRPr>
          </a:p>
        </p:txBody>
      </p:sp>
      <p:sp>
        <p:nvSpPr>
          <p:cNvPr id="5" name="Google Shape;97;p1"/>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14</a:t>
            </a:fld>
            <a:endParaRPr sz="2400" dirty="0">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116157-2359-0B37-BD00-5CC26A66BF80}"/>
              </a:ext>
            </a:extLst>
          </p:cNvPr>
          <p:cNvSpPr>
            <a:spLocks noGrp="1"/>
          </p:cNvSpPr>
          <p:nvPr>
            <p:ph type="title"/>
          </p:nvPr>
        </p:nvSpPr>
        <p:spPr>
          <a:xfrm>
            <a:off x="0" y="2713038"/>
            <a:ext cx="12192000" cy="1143000"/>
          </a:xfrm>
        </p:spPr>
        <p:txBody>
          <a:bodyPr/>
          <a:lstStyle/>
          <a:p>
            <a:r>
              <a:rPr kumimoji="1" lang="ja-JP" altLang="en-US" dirty="0"/>
              <a:t>企業のブランド化につながるＣＳＲとは？</a:t>
            </a:r>
          </a:p>
        </p:txBody>
      </p:sp>
      <p:sp>
        <p:nvSpPr>
          <p:cNvPr id="5" name="Google Shape;97;p1">
            <a:extLst>
              <a:ext uri="{FF2B5EF4-FFF2-40B4-BE49-F238E27FC236}">
                <a16:creationId xmlns:a16="http://schemas.microsoft.com/office/drawing/2014/main" id="{8E428188-8153-E95C-62F3-D4D240B1FE84}"/>
              </a:ext>
            </a:extLst>
          </p:cNvPr>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15</a:t>
            </a:fld>
            <a:endParaRPr sz="2400" dirty="0">
              <a:solidFill>
                <a:schemeClr val="lt1"/>
              </a:solidFill>
            </a:endParaRPr>
          </a:p>
        </p:txBody>
      </p:sp>
    </p:spTree>
    <p:extLst>
      <p:ext uri="{BB962C8B-B14F-4D97-AF65-F5344CB8AC3E}">
        <p14:creationId xmlns:p14="http://schemas.microsoft.com/office/powerpoint/2010/main" val="1376003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103"/>
        <p:cNvGrpSpPr/>
        <p:nvPr/>
      </p:nvGrpSpPr>
      <p:grpSpPr>
        <a:xfrm>
          <a:off x="0" y="0"/>
          <a:ext cx="0" cy="0"/>
          <a:chOff x="0" y="0"/>
          <a:chExt cx="0" cy="0"/>
        </a:xfrm>
      </p:grpSpPr>
      <p:sp>
        <p:nvSpPr>
          <p:cNvPr id="104" name="Google Shape;104;p2"/>
          <p:cNvSpPr txBox="1">
            <a:spLocks noGrp="1"/>
          </p:cNvSpPr>
          <p:nvPr>
            <p:ph type="title"/>
          </p:nvPr>
        </p:nvSpPr>
        <p:spPr>
          <a:xfrm>
            <a:off x="72736" y="0"/>
            <a:ext cx="12119264" cy="1143000"/>
          </a:xfrm>
          <a:prstGeom prst="rect">
            <a:avLst/>
          </a:prstGeom>
          <a:noFill/>
          <a:ln>
            <a:noFill/>
          </a:ln>
        </p:spPr>
        <p:txBody>
          <a:bodyPr spcFirstLastPara="1" wrap="square" lIns="45700" tIns="45700" rIns="45700" bIns="45700" anchor="ctr" anchorCtr="0">
            <a:noAutofit/>
          </a:bodyPr>
          <a:lstStyle/>
          <a:p>
            <a:pPr>
              <a:buSzPts val="3200"/>
            </a:pPr>
            <a:r>
              <a:rPr lang="ja-JP" altLang="en-US" sz="3200" dirty="0">
                <a:latin typeface="Meiryo"/>
                <a:ea typeface="Meiryo"/>
                <a:cs typeface="Meiryo"/>
                <a:sym typeface="Meiryo"/>
              </a:rPr>
              <a:t>　ＣＳＲと企業規模</a:t>
            </a:r>
            <a:endParaRPr sz="3200" dirty="0">
              <a:latin typeface="Meiryo"/>
              <a:ea typeface="Meiryo"/>
              <a:cs typeface="Meiryo"/>
              <a:sym typeface="Meiryo"/>
            </a:endParaRPr>
          </a:p>
        </p:txBody>
      </p:sp>
      <p:sp>
        <p:nvSpPr>
          <p:cNvPr id="4" name="Google Shape;106;p2"/>
          <p:cNvSpPr txBox="1"/>
          <p:nvPr/>
        </p:nvSpPr>
        <p:spPr>
          <a:xfrm>
            <a:off x="484909" y="1501004"/>
            <a:ext cx="11294918" cy="461624"/>
          </a:xfrm>
          <a:prstGeom prst="rect">
            <a:avLst/>
          </a:prstGeom>
          <a:noFill/>
          <a:ln>
            <a:noFill/>
          </a:ln>
        </p:spPr>
        <p:txBody>
          <a:bodyPr spcFirstLastPara="1" wrap="square" lIns="91425" tIns="45700" rIns="91425" bIns="45700" anchor="t" anchorCtr="0">
            <a:spAutoFit/>
          </a:bodyPr>
          <a:lstStyle/>
          <a:p>
            <a:pPr>
              <a:buSzPts val="2400"/>
            </a:pPr>
            <a:r>
              <a:rPr lang="ja-JP" altLang="en-US" sz="2400" dirty="0">
                <a:solidFill>
                  <a:schemeClr val="lt1"/>
                </a:solidFill>
                <a:latin typeface="Meiryo"/>
                <a:ea typeface="Meiryo"/>
                <a:cs typeface="Meiryo"/>
                <a:sym typeface="Meiryo"/>
              </a:rPr>
              <a:t>スーパーＡ：日本の土木技術が世界の最先端で活躍するための存在</a:t>
            </a:r>
            <a:endParaRPr sz="1600" dirty="0">
              <a:solidFill>
                <a:schemeClr val="lt1"/>
              </a:solidFill>
            </a:endParaRPr>
          </a:p>
        </p:txBody>
      </p:sp>
      <p:sp>
        <p:nvSpPr>
          <p:cNvPr id="5" name="Google Shape;106;p2"/>
          <p:cNvSpPr txBox="1"/>
          <p:nvPr/>
        </p:nvSpPr>
        <p:spPr>
          <a:xfrm>
            <a:off x="484909" y="2443113"/>
            <a:ext cx="11294918" cy="461624"/>
          </a:xfrm>
          <a:prstGeom prst="rect">
            <a:avLst/>
          </a:prstGeom>
          <a:noFill/>
          <a:ln>
            <a:noFill/>
          </a:ln>
        </p:spPr>
        <p:txBody>
          <a:bodyPr spcFirstLastPara="1" wrap="square" lIns="91425" tIns="45700" rIns="91425" bIns="45700" anchor="t" anchorCtr="0">
            <a:spAutoFit/>
          </a:bodyPr>
          <a:lstStyle/>
          <a:p>
            <a:pPr>
              <a:buSzPts val="2400"/>
            </a:pPr>
            <a:r>
              <a:rPr lang="ja-JP" altLang="en-US" sz="2400" dirty="0">
                <a:solidFill>
                  <a:schemeClr val="lt1"/>
                </a:solidFill>
                <a:latin typeface="Meiryo"/>
                <a:ea typeface="Meiryo"/>
                <a:cs typeface="Meiryo"/>
                <a:sym typeface="Meiryo"/>
              </a:rPr>
              <a:t>道内Ａ：本社所在地の建設協会（支庁単位）の地域を災害から守るための存在</a:t>
            </a:r>
            <a:endParaRPr lang="ja-JP" altLang="en-US" sz="1600" dirty="0">
              <a:solidFill>
                <a:schemeClr val="lt1"/>
              </a:solidFill>
            </a:endParaRPr>
          </a:p>
        </p:txBody>
      </p:sp>
      <p:sp>
        <p:nvSpPr>
          <p:cNvPr id="6" name="Google Shape;106;p2"/>
          <p:cNvSpPr txBox="1"/>
          <p:nvPr/>
        </p:nvSpPr>
        <p:spPr>
          <a:xfrm>
            <a:off x="484909" y="3385222"/>
            <a:ext cx="11294918" cy="461624"/>
          </a:xfrm>
          <a:prstGeom prst="rect">
            <a:avLst/>
          </a:prstGeom>
          <a:noFill/>
          <a:ln>
            <a:noFill/>
          </a:ln>
        </p:spPr>
        <p:txBody>
          <a:bodyPr spcFirstLastPara="1" wrap="square" lIns="91425" tIns="45700" rIns="91425" bIns="45700" anchor="t" anchorCtr="0">
            <a:spAutoFit/>
          </a:bodyPr>
          <a:lstStyle/>
          <a:p>
            <a:pPr>
              <a:buSzPts val="2400"/>
            </a:pPr>
            <a:r>
              <a:rPr lang="ja-JP" altLang="en-US" sz="2400" dirty="0">
                <a:solidFill>
                  <a:schemeClr val="lt1"/>
                </a:solidFill>
                <a:latin typeface="Meiryo"/>
                <a:ea typeface="Meiryo"/>
                <a:cs typeface="Meiryo"/>
                <a:sym typeface="Meiryo"/>
              </a:rPr>
              <a:t>道内ＢＣ：本社所在地の市町村を災害から守るための存在</a:t>
            </a:r>
            <a:endParaRPr sz="1600" dirty="0">
              <a:solidFill>
                <a:schemeClr val="lt1"/>
              </a:solidFill>
            </a:endParaRPr>
          </a:p>
        </p:txBody>
      </p:sp>
      <p:sp>
        <p:nvSpPr>
          <p:cNvPr id="3" name="Google Shape;97;p1">
            <a:extLst>
              <a:ext uri="{FF2B5EF4-FFF2-40B4-BE49-F238E27FC236}">
                <a16:creationId xmlns:a16="http://schemas.microsoft.com/office/drawing/2014/main" id="{3346588C-75B1-676D-F528-D0319A8EE901}"/>
              </a:ext>
            </a:extLst>
          </p:cNvPr>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16</a:t>
            </a:fld>
            <a:endParaRPr sz="2400" dirty="0">
              <a:solidFill>
                <a:schemeClr val="lt1"/>
              </a:solidFill>
            </a:endParaRPr>
          </a:p>
        </p:txBody>
      </p:sp>
    </p:spTree>
    <p:extLst>
      <p:ext uri="{BB962C8B-B14F-4D97-AF65-F5344CB8AC3E}">
        <p14:creationId xmlns:p14="http://schemas.microsoft.com/office/powerpoint/2010/main" val="1251509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103">
          <a:extLst>
            <a:ext uri="{FF2B5EF4-FFF2-40B4-BE49-F238E27FC236}">
              <a16:creationId xmlns:a16="http://schemas.microsoft.com/office/drawing/2014/main" id="{E325EB56-629F-C85A-21F3-90B960FAC8A3}"/>
            </a:ext>
          </a:extLst>
        </p:cNvPr>
        <p:cNvGrpSpPr/>
        <p:nvPr/>
      </p:nvGrpSpPr>
      <p:grpSpPr>
        <a:xfrm>
          <a:off x="0" y="0"/>
          <a:ext cx="0" cy="0"/>
          <a:chOff x="0" y="0"/>
          <a:chExt cx="0" cy="0"/>
        </a:xfrm>
      </p:grpSpPr>
      <p:sp>
        <p:nvSpPr>
          <p:cNvPr id="104" name="Google Shape;104;p2">
            <a:extLst>
              <a:ext uri="{FF2B5EF4-FFF2-40B4-BE49-F238E27FC236}">
                <a16:creationId xmlns:a16="http://schemas.microsoft.com/office/drawing/2014/main" id="{7C9E320A-423A-ACE5-0EEE-81EA4872EAA3}"/>
              </a:ext>
            </a:extLst>
          </p:cNvPr>
          <p:cNvSpPr txBox="1">
            <a:spLocks noGrp="1"/>
          </p:cNvSpPr>
          <p:nvPr>
            <p:ph type="title"/>
          </p:nvPr>
        </p:nvSpPr>
        <p:spPr>
          <a:xfrm>
            <a:off x="72736" y="0"/>
            <a:ext cx="12119264" cy="1143000"/>
          </a:xfrm>
          <a:prstGeom prst="rect">
            <a:avLst/>
          </a:prstGeom>
          <a:noFill/>
          <a:ln>
            <a:noFill/>
          </a:ln>
        </p:spPr>
        <p:txBody>
          <a:bodyPr spcFirstLastPara="1" wrap="square" lIns="45700" tIns="45700" rIns="45700" bIns="45700" anchor="ctr" anchorCtr="0">
            <a:noAutofit/>
          </a:bodyPr>
          <a:lstStyle/>
          <a:p>
            <a:pPr>
              <a:buSzPts val="3200"/>
            </a:pPr>
            <a:r>
              <a:rPr lang="ja-JP" altLang="en-US" sz="3200" dirty="0">
                <a:latin typeface="Meiryo"/>
                <a:ea typeface="Meiryo"/>
                <a:cs typeface="Meiryo"/>
                <a:sym typeface="Meiryo"/>
              </a:rPr>
              <a:t>　ＣＳＲの活動内容を住民へ知らせることもＣＳＲ</a:t>
            </a:r>
            <a:endParaRPr sz="3200" dirty="0">
              <a:latin typeface="Meiryo"/>
              <a:ea typeface="Meiryo"/>
              <a:cs typeface="Meiryo"/>
              <a:sym typeface="Meiryo"/>
            </a:endParaRPr>
          </a:p>
        </p:txBody>
      </p:sp>
      <p:sp>
        <p:nvSpPr>
          <p:cNvPr id="7" name="Google Shape;106;p2">
            <a:extLst>
              <a:ext uri="{FF2B5EF4-FFF2-40B4-BE49-F238E27FC236}">
                <a16:creationId xmlns:a16="http://schemas.microsoft.com/office/drawing/2014/main" id="{5255C972-5921-5060-B7F9-55F3E862EFC7}"/>
              </a:ext>
            </a:extLst>
          </p:cNvPr>
          <p:cNvSpPr txBox="1"/>
          <p:nvPr/>
        </p:nvSpPr>
        <p:spPr>
          <a:xfrm>
            <a:off x="412172" y="1143000"/>
            <a:ext cx="11294918" cy="3293169"/>
          </a:xfrm>
          <a:prstGeom prst="rect">
            <a:avLst/>
          </a:prstGeom>
          <a:noFill/>
          <a:ln>
            <a:noFill/>
          </a:ln>
        </p:spPr>
        <p:txBody>
          <a:bodyPr spcFirstLastPara="1" wrap="square" lIns="91425" tIns="45700" rIns="91425" bIns="45700" anchor="t" anchorCtr="0">
            <a:spAutoFit/>
          </a:bodyPr>
          <a:lstStyle/>
          <a:p>
            <a:pPr>
              <a:buSzPts val="2400"/>
            </a:pPr>
            <a:r>
              <a:rPr lang="ja-JP" altLang="en-US" sz="2400" dirty="0">
                <a:solidFill>
                  <a:schemeClr val="lt1"/>
                </a:solidFill>
                <a:latin typeface="Meiryo"/>
                <a:ea typeface="Meiryo"/>
                <a:cs typeface="Meiryo"/>
                <a:sym typeface="Meiryo"/>
              </a:rPr>
              <a:t>企業経営が良好であることを住民へ示す必要性</a:t>
            </a:r>
            <a:endParaRPr lang="en-US" altLang="ja-JP" sz="2400" dirty="0">
              <a:solidFill>
                <a:schemeClr val="lt1"/>
              </a:solidFill>
              <a:latin typeface="Meiryo"/>
              <a:ea typeface="Meiryo"/>
              <a:cs typeface="Meiryo"/>
              <a:sym typeface="Meiryo"/>
            </a:endParaRPr>
          </a:p>
          <a:p>
            <a:pPr>
              <a:buSzPts val="2400"/>
            </a:pPr>
            <a:endParaRPr lang="en-US" altLang="ja-JP" sz="1600" dirty="0">
              <a:solidFill>
                <a:schemeClr val="lt1"/>
              </a:solidFill>
              <a:ea typeface="Meiryo"/>
            </a:endParaRPr>
          </a:p>
          <a:p>
            <a:pPr>
              <a:buSzPts val="2400"/>
            </a:pPr>
            <a:r>
              <a:rPr lang="ja-JP" altLang="en-US" sz="2400" dirty="0">
                <a:solidFill>
                  <a:schemeClr val="lt1"/>
                </a:solidFill>
                <a:latin typeface="Meiryo"/>
                <a:ea typeface="Meiryo"/>
                <a:cs typeface="Meiryo"/>
                <a:sym typeface="Meiryo"/>
              </a:rPr>
              <a:t>財務指標ではなく、一般的なことばの「社会貢献」をすること。</a:t>
            </a:r>
            <a:endParaRPr lang="en-US" altLang="ja-JP" sz="2400" dirty="0">
              <a:solidFill>
                <a:schemeClr val="lt1"/>
              </a:solidFill>
              <a:latin typeface="Meiryo"/>
              <a:ea typeface="Meiryo"/>
              <a:cs typeface="Meiryo"/>
              <a:sym typeface="Meiryo"/>
            </a:endParaRPr>
          </a:p>
          <a:p>
            <a:pPr>
              <a:buSzPts val="2400"/>
            </a:pPr>
            <a:r>
              <a:rPr lang="ja-JP" altLang="en-US" sz="2400" dirty="0">
                <a:solidFill>
                  <a:schemeClr val="lt1"/>
                </a:solidFill>
                <a:latin typeface="Meiryo"/>
                <a:ea typeface="Meiryo"/>
                <a:cs typeface="Meiryo"/>
                <a:sym typeface="Meiryo"/>
              </a:rPr>
              <a:t>（経営が危ない企業が積極的に社会貢献はしない。）</a:t>
            </a:r>
            <a:endParaRPr lang="en-US" altLang="ja-JP" sz="2400" dirty="0">
              <a:solidFill>
                <a:schemeClr val="lt1"/>
              </a:solidFill>
              <a:latin typeface="Meiryo"/>
              <a:ea typeface="Meiryo"/>
              <a:cs typeface="Meiryo"/>
              <a:sym typeface="Meiryo"/>
            </a:endParaRPr>
          </a:p>
          <a:p>
            <a:pPr>
              <a:buSzPts val="2400"/>
            </a:pPr>
            <a:endParaRPr lang="en-US" altLang="ja-JP" sz="2400" dirty="0">
              <a:solidFill>
                <a:schemeClr val="lt1"/>
              </a:solidFill>
              <a:latin typeface="Meiryo"/>
              <a:ea typeface="Meiryo"/>
              <a:cs typeface="Meiryo"/>
              <a:sym typeface="Meiryo"/>
            </a:endParaRPr>
          </a:p>
          <a:p>
            <a:pPr>
              <a:buSzPts val="2400"/>
            </a:pPr>
            <a:r>
              <a:rPr lang="ja-JP" altLang="en-US" sz="2400" dirty="0">
                <a:solidFill>
                  <a:schemeClr val="lt1"/>
                </a:solidFill>
                <a:latin typeface="Meiryo"/>
                <a:ea typeface="Meiryo"/>
                <a:cs typeface="Meiryo"/>
                <a:sym typeface="Meiryo"/>
              </a:rPr>
              <a:t>ＣＳＲの活動内容を住民へ知らせることもＣＳＲ＝ホームページ、ＳＮＳ</a:t>
            </a:r>
            <a:endParaRPr lang="en-US" altLang="ja-JP" sz="2400" dirty="0">
              <a:solidFill>
                <a:schemeClr val="lt1"/>
              </a:solidFill>
              <a:latin typeface="Meiryo"/>
              <a:ea typeface="Meiryo"/>
              <a:cs typeface="Meiryo"/>
              <a:sym typeface="Meiryo"/>
            </a:endParaRPr>
          </a:p>
          <a:p>
            <a:pPr>
              <a:buSzPts val="2400"/>
            </a:pPr>
            <a:endParaRPr lang="en-US" altLang="ja-JP" sz="2400" dirty="0">
              <a:solidFill>
                <a:schemeClr val="lt1"/>
              </a:solidFill>
              <a:latin typeface="Meiryo"/>
              <a:ea typeface="Meiryo"/>
              <a:cs typeface="Meiryo"/>
              <a:sym typeface="Meiryo"/>
            </a:endParaRPr>
          </a:p>
          <a:p>
            <a:pPr>
              <a:buSzPts val="2400"/>
            </a:pPr>
            <a:r>
              <a:rPr lang="ja-JP" altLang="en-US" sz="2400" dirty="0">
                <a:solidFill>
                  <a:schemeClr val="lt1"/>
                </a:solidFill>
                <a:latin typeface="Meiryo"/>
                <a:ea typeface="Meiryo"/>
                <a:cs typeface="Meiryo"/>
                <a:sym typeface="Meiryo"/>
              </a:rPr>
              <a:t>メッセージ</a:t>
            </a:r>
            <a:endParaRPr lang="en-US" altLang="ja-JP" sz="2400" dirty="0">
              <a:solidFill>
                <a:schemeClr val="lt1"/>
              </a:solidFill>
              <a:latin typeface="Meiryo"/>
              <a:ea typeface="Meiryo"/>
              <a:cs typeface="Meiryo"/>
              <a:sym typeface="Meiryo"/>
            </a:endParaRPr>
          </a:p>
          <a:p>
            <a:pPr>
              <a:buSzPts val="2400"/>
            </a:pPr>
            <a:r>
              <a:rPr lang="ja-JP" altLang="en-US" sz="2400" dirty="0">
                <a:solidFill>
                  <a:schemeClr val="lt1"/>
                </a:solidFill>
                <a:latin typeface="Meiryo"/>
                <a:ea typeface="Meiryo"/>
                <a:cs typeface="Meiryo"/>
                <a:sym typeface="Meiryo"/>
              </a:rPr>
              <a:t>災害時に活躍できる企業経営をしているから安心してください。</a:t>
            </a:r>
            <a:endParaRPr lang="en-US" altLang="ja-JP" sz="2400" dirty="0">
              <a:solidFill>
                <a:schemeClr val="lt1"/>
              </a:solidFill>
              <a:latin typeface="Meiryo"/>
              <a:ea typeface="Meiryo"/>
              <a:cs typeface="Meiryo"/>
              <a:sym typeface="Meiryo"/>
            </a:endParaRPr>
          </a:p>
        </p:txBody>
      </p:sp>
      <p:sp>
        <p:nvSpPr>
          <p:cNvPr id="3" name="Google Shape;97;p1">
            <a:extLst>
              <a:ext uri="{FF2B5EF4-FFF2-40B4-BE49-F238E27FC236}">
                <a16:creationId xmlns:a16="http://schemas.microsoft.com/office/drawing/2014/main" id="{DF6A58E9-CF51-6682-9B35-119240CB7930}"/>
              </a:ext>
            </a:extLst>
          </p:cNvPr>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17</a:t>
            </a:fld>
            <a:endParaRPr sz="2400" dirty="0">
              <a:solidFill>
                <a:schemeClr val="lt1"/>
              </a:solidFill>
            </a:endParaRPr>
          </a:p>
        </p:txBody>
      </p:sp>
    </p:spTree>
    <p:extLst>
      <p:ext uri="{BB962C8B-B14F-4D97-AF65-F5344CB8AC3E}">
        <p14:creationId xmlns:p14="http://schemas.microsoft.com/office/powerpoint/2010/main" val="3359072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103"/>
        <p:cNvGrpSpPr/>
        <p:nvPr/>
      </p:nvGrpSpPr>
      <p:grpSpPr>
        <a:xfrm>
          <a:off x="0" y="0"/>
          <a:ext cx="0" cy="0"/>
          <a:chOff x="0" y="0"/>
          <a:chExt cx="0" cy="0"/>
        </a:xfrm>
      </p:grpSpPr>
      <p:sp>
        <p:nvSpPr>
          <p:cNvPr id="104" name="Google Shape;104;p2"/>
          <p:cNvSpPr txBox="1">
            <a:spLocks noGrp="1"/>
          </p:cNvSpPr>
          <p:nvPr>
            <p:ph type="title"/>
          </p:nvPr>
        </p:nvSpPr>
        <p:spPr>
          <a:xfrm>
            <a:off x="0" y="0"/>
            <a:ext cx="12192000" cy="1143000"/>
          </a:xfrm>
          <a:prstGeom prst="rect">
            <a:avLst/>
          </a:prstGeom>
          <a:noFill/>
          <a:ln>
            <a:noFill/>
          </a:ln>
        </p:spPr>
        <p:txBody>
          <a:bodyPr spcFirstLastPara="1" wrap="square" lIns="45700" tIns="45700" rIns="45700" bIns="45700" anchor="ctr" anchorCtr="0">
            <a:noAutofit/>
          </a:bodyPr>
          <a:lstStyle/>
          <a:p>
            <a:pPr>
              <a:buSzPts val="3200"/>
            </a:pPr>
            <a:r>
              <a:rPr lang="ja-JP" altLang="en-US" sz="3200" dirty="0">
                <a:latin typeface="Meiryo"/>
                <a:ea typeface="Meiryo"/>
                <a:cs typeface="Meiryo"/>
                <a:sym typeface="Meiryo"/>
              </a:rPr>
              <a:t>　ＣＳＲのレベル　町内会レベルを対象とした場合のランク</a:t>
            </a:r>
            <a:endParaRPr sz="3200" dirty="0">
              <a:latin typeface="Meiryo"/>
              <a:ea typeface="Meiryo"/>
              <a:cs typeface="Meiryo"/>
              <a:sym typeface="Meiryo"/>
            </a:endParaRPr>
          </a:p>
        </p:txBody>
      </p:sp>
      <p:graphicFrame>
        <p:nvGraphicFramePr>
          <p:cNvPr id="2" name="図表 1"/>
          <p:cNvGraphicFramePr/>
          <p:nvPr>
            <p:extLst>
              <p:ext uri="{D42A27DB-BD31-4B8C-83A1-F6EECF244321}">
                <p14:modId xmlns:p14="http://schemas.microsoft.com/office/powerpoint/2010/main" val="2742375625"/>
              </p:ext>
            </p:extLst>
          </p:nvPr>
        </p:nvGraphicFramePr>
        <p:xfrm>
          <a:off x="1096819" y="1278082"/>
          <a:ext cx="10374745" cy="48394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Google Shape;97;p1">
            <a:extLst>
              <a:ext uri="{FF2B5EF4-FFF2-40B4-BE49-F238E27FC236}">
                <a16:creationId xmlns:a16="http://schemas.microsoft.com/office/drawing/2014/main" id="{9995C82D-F692-6A80-40E3-74F50F440E15}"/>
              </a:ext>
            </a:extLst>
          </p:cNvPr>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18</a:t>
            </a:fld>
            <a:endParaRPr sz="2400" dirty="0">
              <a:solidFill>
                <a:schemeClr val="lt1"/>
              </a:solidFill>
            </a:endParaRPr>
          </a:p>
        </p:txBody>
      </p:sp>
    </p:spTree>
    <p:extLst>
      <p:ext uri="{BB962C8B-B14F-4D97-AF65-F5344CB8AC3E}">
        <p14:creationId xmlns:p14="http://schemas.microsoft.com/office/powerpoint/2010/main" val="3908728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103"/>
        <p:cNvGrpSpPr/>
        <p:nvPr/>
      </p:nvGrpSpPr>
      <p:grpSpPr>
        <a:xfrm>
          <a:off x="0" y="0"/>
          <a:ext cx="0" cy="0"/>
          <a:chOff x="0" y="0"/>
          <a:chExt cx="0" cy="0"/>
        </a:xfrm>
      </p:grpSpPr>
      <p:sp>
        <p:nvSpPr>
          <p:cNvPr id="104" name="Google Shape;104;p2"/>
          <p:cNvSpPr txBox="1">
            <a:spLocks noGrp="1"/>
          </p:cNvSpPr>
          <p:nvPr>
            <p:ph type="title"/>
          </p:nvPr>
        </p:nvSpPr>
        <p:spPr>
          <a:xfrm>
            <a:off x="0" y="0"/>
            <a:ext cx="12192000" cy="1143000"/>
          </a:xfrm>
          <a:prstGeom prst="rect">
            <a:avLst/>
          </a:prstGeom>
          <a:noFill/>
          <a:ln>
            <a:noFill/>
          </a:ln>
        </p:spPr>
        <p:txBody>
          <a:bodyPr spcFirstLastPara="1" wrap="square" lIns="45700" tIns="45700" rIns="45700" bIns="45700" anchor="ctr" anchorCtr="0">
            <a:noAutofit/>
          </a:bodyPr>
          <a:lstStyle/>
          <a:p>
            <a:pPr>
              <a:buSzPts val="3200"/>
            </a:pPr>
            <a:r>
              <a:rPr lang="ja-JP" altLang="en-US" sz="3200" dirty="0">
                <a:latin typeface="Meiryo"/>
                <a:ea typeface="Meiryo"/>
                <a:cs typeface="Meiryo"/>
                <a:sym typeface="Meiryo"/>
              </a:rPr>
              <a:t>　ＣＳＲのレベル　小学校対象とした場合の詳細なランク</a:t>
            </a:r>
            <a:endParaRPr sz="3200" dirty="0">
              <a:latin typeface="Meiryo"/>
              <a:ea typeface="Meiryo"/>
              <a:cs typeface="Meiryo"/>
              <a:sym typeface="Meiryo"/>
            </a:endParaRPr>
          </a:p>
        </p:txBody>
      </p:sp>
      <p:graphicFrame>
        <p:nvGraphicFramePr>
          <p:cNvPr id="2" name="図表 1"/>
          <p:cNvGraphicFramePr/>
          <p:nvPr>
            <p:extLst>
              <p:ext uri="{D42A27DB-BD31-4B8C-83A1-F6EECF244321}">
                <p14:modId xmlns:p14="http://schemas.microsoft.com/office/powerpoint/2010/main" val="2566683199"/>
              </p:ext>
            </p:extLst>
          </p:nvPr>
        </p:nvGraphicFramePr>
        <p:xfrm>
          <a:off x="1096819" y="1278082"/>
          <a:ext cx="10374745" cy="48394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Google Shape;97;p1">
            <a:extLst>
              <a:ext uri="{FF2B5EF4-FFF2-40B4-BE49-F238E27FC236}">
                <a16:creationId xmlns:a16="http://schemas.microsoft.com/office/drawing/2014/main" id="{6EBDE112-FB7E-195C-4AD6-6D50C8548816}"/>
              </a:ext>
            </a:extLst>
          </p:cNvPr>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19</a:t>
            </a:fld>
            <a:endParaRPr sz="2400" dirty="0">
              <a:solidFill>
                <a:schemeClr val="lt1"/>
              </a:solidFill>
            </a:endParaRPr>
          </a:p>
        </p:txBody>
      </p:sp>
    </p:spTree>
    <p:extLst>
      <p:ext uri="{BB962C8B-B14F-4D97-AF65-F5344CB8AC3E}">
        <p14:creationId xmlns:p14="http://schemas.microsoft.com/office/powerpoint/2010/main" val="1608429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
          <p:cNvSpPr txBox="1">
            <a:spLocks/>
          </p:cNvSpPr>
          <p:nvPr/>
        </p:nvSpPr>
        <p:spPr>
          <a:xfrm>
            <a:off x="13663857" y="5092752"/>
            <a:ext cx="8119864" cy="588195"/>
          </a:xfrm>
          <a:prstGeom prst="rect">
            <a:avLst/>
          </a:prstGeom>
        </p:spPr>
        <p:txBody>
          <a:bodyPr vert="horz" lIns="91440" tIns="45720" rIns="91440" bIns="45720" rtlCol="0" anchor="b">
            <a:noAutofit/>
          </a:bodyPr>
          <a:lstStyle>
            <a:lvl1pPr algn="l" defTabSz="914400" rtl="0" eaLnBrk="1" latinLnBrk="0" hangingPunct="1">
              <a:spcBef>
                <a:spcPct val="0"/>
              </a:spcBef>
              <a:buNone/>
              <a:defRPr kumimoji="1"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3600" dirty="0">
                <a:effectLst/>
              </a:rPr>
              <a:t>　</a:t>
            </a:r>
          </a:p>
        </p:txBody>
      </p:sp>
      <p:sp>
        <p:nvSpPr>
          <p:cNvPr id="8" name="タイトル 7"/>
          <p:cNvSpPr>
            <a:spLocks noGrp="1"/>
          </p:cNvSpPr>
          <p:nvPr>
            <p:ph type="title"/>
          </p:nvPr>
        </p:nvSpPr>
        <p:spPr>
          <a:xfrm>
            <a:off x="1524001" y="26188"/>
            <a:ext cx="8885351" cy="914400"/>
          </a:xfrm>
        </p:spPr>
        <p:txBody>
          <a:bodyPr/>
          <a:lstStyle/>
          <a:p>
            <a:r>
              <a:rPr lang="zh-TW" altLang="en-US" sz="3600" dirty="0">
                <a:effectLst/>
              </a:rPr>
              <a:t>北海道開発局優良工事等表彰事務取扱要領 </a:t>
            </a:r>
            <a:endParaRPr lang="ja-JP" altLang="en-US" sz="3600" dirty="0"/>
          </a:p>
        </p:txBody>
      </p:sp>
      <p:sp>
        <p:nvSpPr>
          <p:cNvPr id="21" name="スライド番号プレースホルダ 4"/>
          <p:cNvSpPr>
            <a:spLocks noGrp="1"/>
          </p:cNvSpPr>
          <p:nvPr>
            <p:ph type="sldNum" sz="quarter" idx="11"/>
          </p:nvPr>
        </p:nvSpPr>
        <p:spPr>
          <a:xfrm>
            <a:off x="11148392" y="6381328"/>
            <a:ext cx="1043608" cy="476672"/>
          </a:xfrm>
        </p:spPr>
        <p:txBody>
          <a:bodyPr/>
          <a:lstStyle/>
          <a:p>
            <a:pPr algn="ctr"/>
            <a:fld id="{BAF990B1-0D55-4FC6-9136-C89DD8582687}" type="slidenum">
              <a:rPr lang="ja-JP" altLang="en-US" sz="2400">
                <a:solidFill>
                  <a:schemeClr val="tx1"/>
                </a:solidFill>
              </a:rPr>
              <a:pPr algn="ctr"/>
              <a:t>2</a:t>
            </a:fld>
            <a:endParaRPr lang="ja-JP" altLang="en-US" sz="2400" dirty="0">
              <a:solidFill>
                <a:schemeClr val="tx1"/>
              </a:solidFill>
            </a:endParaRPr>
          </a:p>
        </p:txBody>
      </p:sp>
      <p:cxnSp>
        <p:nvCxnSpPr>
          <p:cNvPr id="24" name="直線コネクタ 23"/>
          <p:cNvCxnSpPr/>
          <p:nvPr/>
        </p:nvCxnSpPr>
        <p:spPr>
          <a:xfrm>
            <a:off x="698090" y="6309320"/>
            <a:ext cx="10854813"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正方形/長方形 1"/>
          <p:cNvSpPr/>
          <p:nvPr/>
        </p:nvSpPr>
        <p:spPr>
          <a:xfrm>
            <a:off x="146757" y="1443841"/>
            <a:ext cx="11898488" cy="4801314"/>
          </a:xfrm>
          <a:prstGeom prst="rect">
            <a:avLst/>
          </a:prstGeom>
        </p:spPr>
        <p:txBody>
          <a:bodyPr wrap="square">
            <a:spAutoFit/>
          </a:bodyPr>
          <a:lstStyle/>
          <a:p>
            <a:r>
              <a:rPr lang="ja-JP" altLang="en-US" dirty="0"/>
              <a:t>（選考の基準） </a:t>
            </a:r>
            <a:endParaRPr lang="en-US" altLang="ja-JP" dirty="0"/>
          </a:p>
          <a:p>
            <a:r>
              <a:rPr lang="ja-JP" altLang="en-US" dirty="0"/>
              <a:t>第５条 選考の対象とする工事等は、前年度に完成したものに限るものとする。 </a:t>
            </a:r>
            <a:endParaRPr lang="en-US" altLang="ja-JP" dirty="0"/>
          </a:p>
          <a:p>
            <a:r>
              <a:rPr lang="ja-JP" altLang="en-US" dirty="0"/>
              <a:t>２ 優良工事等の選考に当たっては、次に掲げる事項のほか、当該受注者が請負った他の 工事等における工事成績評定又は委託業務成績評定（以下「工事成績評定等」という。） を考慮して行うものとする。</a:t>
            </a:r>
            <a:endParaRPr lang="en-US" altLang="ja-JP" dirty="0"/>
          </a:p>
          <a:p>
            <a:endParaRPr lang="en-US" altLang="ja-JP" dirty="0"/>
          </a:p>
          <a:p>
            <a:r>
              <a:rPr lang="ja-JP" altLang="en-US" dirty="0"/>
              <a:t>一　 工事成績評定等が特に優秀な者　</a:t>
            </a:r>
            <a:r>
              <a:rPr lang="ja-JP" altLang="en-US" dirty="0">
                <a:solidFill>
                  <a:srgbClr val="FFC000"/>
                </a:solidFill>
              </a:rPr>
              <a:t>点数</a:t>
            </a:r>
            <a:endParaRPr lang="en-US" altLang="ja-JP" dirty="0">
              <a:solidFill>
                <a:srgbClr val="FFC000"/>
              </a:solidFill>
            </a:endParaRPr>
          </a:p>
          <a:p>
            <a:r>
              <a:rPr lang="ja-JP" altLang="en-US" dirty="0"/>
              <a:t> </a:t>
            </a:r>
            <a:endParaRPr lang="en-US" altLang="ja-JP" dirty="0"/>
          </a:p>
          <a:p>
            <a:pPr marL="342900" indent="-342900">
              <a:buAutoNum type="ea1JpnKorPlain" startAt="2"/>
            </a:pPr>
            <a:r>
              <a:rPr lang="ja-JP" altLang="en-US" dirty="0"/>
              <a:t>　困難な条件を克服して工事等を完遂し、優秀な成果を上げた者　</a:t>
            </a:r>
            <a:r>
              <a:rPr lang="ja-JP" altLang="en-US" dirty="0">
                <a:solidFill>
                  <a:srgbClr val="FFC000"/>
                </a:solidFill>
              </a:rPr>
              <a:t>高い難易度</a:t>
            </a:r>
            <a:endParaRPr lang="en-US" altLang="ja-JP" dirty="0">
              <a:solidFill>
                <a:srgbClr val="FFC000"/>
              </a:solidFill>
            </a:endParaRPr>
          </a:p>
          <a:p>
            <a:r>
              <a:rPr lang="ja-JP" altLang="en-US" dirty="0"/>
              <a:t> </a:t>
            </a:r>
            <a:endParaRPr lang="en-US" altLang="ja-JP" dirty="0"/>
          </a:p>
          <a:p>
            <a:pPr marL="342900" indent="-342900">
              <a:buAutoNum type="ea1JpnKorPlain" startAt="3"/>
            </a:pPr>
            <a:r>
              <a:rPr lang="ja-JP" altLang="en-US" dirty="0"/>
              <a:t>　工事等に関し創意工夫に努め、技術の向上に顕著な成果を上げた者 　</a:t>
            </a:r>
            <a:r>
              <a:rPr lang="ja-JP" altLang="en-US" dirty="0">
                <a:solidFill>
                  <a:srgbClr val="FFC000"/>
                </a:solidFill>
              </a:rPr>
              <a:t>技術研鑽</a:t>
            </a:r>
            <a:endParaRPr lang="en-US" altLang="ja-JP" dirty="0">
              <a:solidFill>
                <a:srgbClr val="FFC000"/>
              </a:solidFill>
            </a:endParaRPr>
          </a:p>
          <a:p>
            <a:endParaRPr lang="en-US" altLang="ja-JP" dirty="0"/>
          </a:p>
          <a:p>
            <a:pPr marL="342900" indent="-342900">
              <a:buAutoNum type="ea1JpnKorPlain" startAt="4"/>
            </a:pPr>
            <a:r>
              <a:rPr lang="ja-JP" altLang="en-US" dirty="0"/>
              <a:t>　工事等における安全確保の取組が優れており、</a:t>
            </a:r>
            <a:endParaRPr lang="en-US" altLang="ja-JP" dirty="0"/>
          </a:p>
          <a:p>
            <a:r>
              <a:rPr lang="ja-JP" altLang="en-US" dirty="0"/>
              <a:t>　　他の模範として、推奨すべき顕著 な成果を上げた者　 </a:t>
            </a:r>
            <a:r>
              <a:rPr lang="ja-JP" altLang="en-US" dirty="0">
                <a:solidFill>
                  <a:srgbClr val="FFC000"/>
                </a:solidFill>
              </a:rPr>
              <a:t>安全衛生の模範</a:t>
            </a:r>
            <a:endParaRPr lang="en-US" altLang="ja-JP" dirty="0">
              <a:solidFill>
                <a:srgbClr val="FFC000"/>
              </a:solidFill>
            </a:endParaRPr>
          </a:p>
          <a:p>
            <a:endParaRPr lang="en-US" altLang="ja-JP" dirty="0"/>
          </a:p>
          <a:p>
            <a:pPr marL="342900" indent="-342900">
              <a:buAutoNum type="ea1JpnKorPlain" startAt="5"/>
            </a:pPr>
            <a:r>
              <a:rPr lang="ja-JP" altLang="en-US" dirty="0"/>
              <a:t>　工事等に関し環境対策に努め、他の模範として、推奨すべき顕著な成果を上げた者　</a:t>
            </a:r>
            <a:r>
              <a:rPr lang="en-US" altLang="ja-JP" dirty="0">
                <a:solidFill>
                  <a:srgbClr val="FFC000"/>
                </a:solidFill>
              </a:rPr>
              <a:t>CO2</a:t>
            </a:r>
            <a:r>
              <a:rPr lang="ja-JP" altLang="en-US" dirty="0">
                <a:solidFill>
                  <a:srgbClr val="FFC000"/>
                </a:solidFill>
              </a:rPr>
              <a:t>排出削減</a:t>
            </a:r>
            <a:endParaRPr lang="en-US" altLang="ja-JP" dirty="0">
              <a:solidFill>
                <a:srgbClr val="FFC000"/>
              </a:solidFill>
            </a:endParaRPr>
          </a:p>
          <a:p>
            <a:endParaRPr lang="en-US" altLang="ja-JP" dirty="0"/>
          </a:p>
          <a:p>
            <a:r>
              <a:rPr lang="ja-JP" altLang="en-US" dirty="0"/>
              <a:t>六 　前各号に掲げるもののほか、工事等の完成に顕著な成果を上げた者 　</a:t>
            </a:r>
            <a:r>
              <a:rPr lang="ja-JP" altLang="en-US" dirty="0">
                <a:solidFill>
                  <a:srgbClr val="FFC000"/>
                </a:solidFill>
              </a:rPr>
              <a:t>ＣＳＲ（企業の社会的責任≒社会性）</a:t>
            </a:r>
          </a:p>
        </p:txBody>
      </p:sp>
      <p:pic>
        <p:nvPicPr>
          <p:cNvPr id="4" name="図 3">
            <a:extLst>
              <a:ext uri="{FF2B5EF4-FFF2-40B4-BE49-F238E27FC236}">
                <a16:creationId xmlns:a16="http://schemas.microsoft.com/office/drawing/2014/main" id="{0A240AF3-E0A9-E83D-A5B7-E9FFCE7619FF}"/>
              </a:ext>
            </a:extLst>
          </p:cNvPr>
          <p:cNvPicPr>
            <a:picLocks noChangeAspect="1"/>
          </p:cNvPicPr>
          <p:nvPr/>
        </p:nvPicPr>
        <p:blipFill>
          <a:blip r:embed="rId3"/>
          <a:stretch>
            <a:fillRect/>
          </a:stretch>
        </p:blipFill>
        <p:spPr>
          <a:xfrm>
            <a:off x="0" y="0"/>
            <a:ext cx="12192000" cy="6858000"/>
          </a:xfrm>
          <a:prstGeom prst="rect">
            <a:avLst/>
          </a:prstGeom>
        </p:spPr>
      </p:pic>
      <p:sp>
        <p:nvSpPr>
          <p:cNvPr id="5" name="Google Shape;97;p1">
            <a:extLst>
              <a:ext uri="{FF2B5EF4-FFF2-40B4-BE49-F238E27FC236}">
                <a16:creationId xmlns:a16="http://schemas.microsoft.com/office/drawing/2014/main" id="{E53C8032-DF54-D643-8B28-D88BDF531BD1}"/>
              </a:ext>
            </a:extLst>
          </p:cNvPr>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2</a:t>
            </a:fld>
            <a:endParaRPr sz="2400" dirty="0">
              <a:solidFill>
                <a:schemeClr val="lt1"/>
              </a:solidFill>
            </a:endParaRPr>
          </a:p>
        </p:txBody>
      </p:sp>
    </p:spTree>
    <p:extLst>
      <p:ext uri="{BB962C8B-B14F-4D97-AF65-F5344CB8AC3E}">
        <p14:creationId xmlns:p14="http://schemas.microsoft.com/office/powerpoint/2010/main" val="37099446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5D43B-502F-D073-9E34-98432910957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D3C2002-2A0A-82AC-F531-1071FB53ACEF}"/>
              </a:ext>
            </a:extLst>
          </p:cNvPr>
          <p:cNvSpPr>
            <a:spLocks noGrp="1"/>
          </p:cNvSpPr>
          <p:nvPr>
            <p:ph type="title"/>
          </p:nvPr>
        </p:nvSpPr>
        <p:spPr>
          <a:xfrm>
            <a:off x="0" y="2713038"/>
            <a:ext cx="12192000" cy="1143000"/>
          </a:xfrm>
        </p:spPr>
        <p:txBody>
          <a:bodyPr/>
          <a:lstStyle/>
          <a:p>
            <a:r>
              <a:rPr kumimoji="1" lang="ja-JP" altLang="en-US" dirty="0"/>
              <a:t>局長表彰と</a:t>
            </a:r>
            <a:r>
              <a:rPr kumimoji="1" lang="en-US" altLang="ja-JP" dirty="0"/>
              <a:t>FORM-038</a:t>
            </a:r>
            <a:endParaRPr kumimoji="1" lang="ja-JP" altLang="en-US" dirty="0"/>
          </a:p>
        </p:txBody>
      </p:sp>
      <p:sp>
        <p:nvSpPr>
          <p:cNvPr id="4" name="Google Shape;97;p1">
            <a:extLst>
              <a:ext uri="{FF2B5EF4-FFF2-40B4-BE49-F238E27FC236}">
                <a16:creationId xmlns:a16="http://schemas.microsoft.com/office/drawing/2014/main" id="{4E1F3F4E-43E4-DC4E-C5A3-313D1F9803CA}"/>
              </a:ext>
            </a:extLst>
          </p:cNvPr>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20</a:t>
            </a:fld>
            <a:endParaRPr sz="2400" dirty="0">
              <a:solidFill>
                <a:schemeClr val="lt1"/>
              </a:solidFill>
            </a:endParaRPr>
          </a:p>
        </p:txBody>
      </p:sp>
    </p:spTree>
    <p:extLst>
      <p:ext uri="{BB962C8B-B14F-4D97-AF65-F5344CB8AC3E}">
        <p14:creationId xmlns:p14="http://schemas.microsoft.com/office/powerpoint/2010/main" val="42601425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103"/>
        <p:cNvGrpSpPr/>
        <p:nvPr/>
      </p:nvGrpSpPr>
      <p:grpSpPr>
        <a:xfrm>
          <a:off x="0" y="0"/>
          <a:ext cx="0" cy="0"/>
          <a:chOff x="0" y="0"/>
          <a:chExt cx="0" cy="0"/>
        </a:xfrm>
      </p:grpSpPr>
      <p:sp>
        <p:nvSpPr>
          <p:cNvPr id="104" name="Google Shape;104;p2"/>
          <p:cNvSpPr txBox="1">
            <a:spLocks noGrp="1"/>
          </p:cNvSpPr>
          <p:nvPr>
            <p:ph type="title"/>
          </p:nvPr>
        </p:nvSpPr>
        <p:spPr>
          <a:xfrm>
            <a:off x="72736" y="0"/>
            <a:ext cx="12119264" cy="1143000"/>
          </a:xfrm>
          <a:prstGeom prst="rect">
            <a:avLst/>
          </a:prstGeom>
          <a:noFill/>
          <a:ln>
            <a:noFill/>
          </a:ln>
        </p:spPr>
        <p:txBody>
          <a:bodyPr spcFirstLastPara="1" wrap="square" lIns="45700" tIns="45700" rIns="45700" bIns="45700" anchor="ctr" anchorCtr="0">
            <a:noAutofit/>
          </a:bodyPr>
          <a:lstStyle/>
          <a:p>
            <a:pPr>
              <a:buSzPts val="3200"/>
            </a:pPr>
            <a:r>
              <a:rPr lang="ja-JP" altLang="en-US" sz="3200" dirty="0">
                <a:latin typeface="Meiryo"/>
                <a:ea typeface="Meiryo"/>
                <a:cs typeface="Meiryo"/>
                <a:sym typeface="Meiryo"/>
              </a:rPr>
              <a:t>　優良工事表彰の推薦</a:t>
            </a:r>
            <a:endParaRPr sz="3200" dirty="0">
              <a:latin typeface="Meiryo"/>
              <a:ea typeface="Meiryo"/>
              <a:cs typeface="Meiryo"/>
              <a:sym typeface="Meiryo"/>
            </a:endParaRPr>
          </a:p>
        </p:txBody>
      </p:sp>
      <p:graphicFrame>
        <p:nvGraphicFramePr>
          <p:cNvPr id="2" name="表 1">
            <a:extLst>
              <a:ext uri="{FF2B5EF4-FFF2-40B4-BE49-F238E27FC236}">
                <a16:creationId xmlns:a16="http://schemas.microsoft.com/office/drawing/2014/main" id="{49D27C5C-16D2-7C43-3478-30F7F9E86C3F}"/>
              </a:ext>
            </a:extLst>
          </p:cNvPr>
          <p:cNvGraphicFramePr>
            <a:graphicFrameLocks noGrp="1"/>
          </p:cNvGraphicFramePr>
          <p:nvPr>
            <p:extLst>
              <p:ext uri="{D42A27DB-BD31-4B8C-83A1-F6EECF244321}">
                <p14:modId xmlns:p14="http://schemas.microsoft.com/office/powerpoint/2010/main" val="2083379031"/>
              </p:ext>
            </p:extLst>
          </p:nvPr>
        </p:nvGraphicFramePr>
        <p:xfrm>
          <a:off x="304006" y="890588"/>
          <a:ext cx="3467892" cy="5545942"/>
        </p:xfrm>
        <a:graphic>
          <a:graphicData uri="http://schemas.openxmlformats.org/drawingml/2006/table">
            <a:tbl>
              <a:tblPr>
                <a:tableStyleId>{5C22544A-7EE6-4342-B048-85BDC9FD1C3A}</a:tableStyleId>
              </a:tblPr>
              <a:tblGrid>
                <a:gridCol w="368304">
                  <a:extLst>
                    <a:ext uri="{9D8B030D-6E8A-4147-A177-3AD203B41FA5}">
                      <a16:colId xmlns:a16="http://schemas.microsoft.com/office/drawing/2014/main" val="3585948402"/>
                    </a:ext>
                  </a:extLst>
                </a:gridCol>
                <a:gridCol w="237027">
                  <a:extLst>
                    <a:ext uri="{9D8B030D-6E8A-4147-A177-3AD203B41FA5}">
                      <a16:colId xmlns:a16="http://schemas.microsoft.com/office/drawing/2014/main" val="3162778268"/>
                    </a:ext>
                  </a:extLst>
                </a:gridCol>
                <a:gridCol w="164095">
                  <a:extLst>
                    <a:ext uri="{9D8B030D-6E8A-4147-A177-3AD203B41FA5}">
                      <a16:colId xmlns:a16="http://schemas.microsoft.com/office/drawing/2014/main" val="3228634214"/>
                    </a:ext>
                  </a:extLst>
                </a:gridCol>
                <a:gridCol w="297804">
                  <a:extLst>
                    <a:ext uri="{9D8B030D-6E8A-4147-A177-3AD203B41FA5}">
                      <a16:colId xmlns:a16="http://schemas.microsoft.com/office/drawing/2014/main" val="1927980952"/>
                    </a:ext>
                  </a:extLst>
                </a:gridCol>
                <a:gridCol w="206639">
                  <a:extLst>
                    <a:ext uri="{9D8B030D-6E8A-4147-A177-3AD203B41FA5}">
                      <a16:colId xmlns:a16="http://schemas.microsoft.com/office/drawing/2014/main" val="339894429"/>
                    </a:ext>
                  </a:extLst>
                </a:gridCol>
                <a:gridCol w="243105">
                  <a:extLst>
                    <a:ext uri="{9D8B030D-6E8A-4147-A177-3AD203B41FA5}">
                      <a16:colId xmlns:a16="http://schemas.microsoft.com/office/drawing/2014/main" val="3093200294"/>
                    </a:ext>
                  </a:extLst>
                </a:gridCol>
                <a:gridCol w="297804">
                  <a:extLst>
                    <a:ext uri="{9D8B030D-6E8A-4147-A177-3AD203B41FA5}">
                      <a16:colId xmlns:a16="http://schemas.microsoft.com/office/drawing/2014/main" val="1932480510"/>
                    </a:ext>
                  </a:extLst>
                </a:gridCol>
                <a:gridCol w="297804">
                  <a:extLst>
                    <a:ext uri="{9D8B030D-6E8A-4147-A177-3AD203B41FA5}">
                      <a16:colId xmlns:a16="http://schemas.microsoft.com/office/drawing/2014/main" val="2235262720"/>
                    </a:ext>
                  </a:extLst>
                </a:gridCol>
                <a:gridCol w="206639">
                  <a:extLst>
                    <a:ext uri="{9D8B030D-6E8A-4147-A177-3AD203B41FA5}">
                      <a16:colId xmlns:a16="http://schemas.microsoft.com/office/drawing/2014/main" val="3879779776"/>
                    </a:ext>
                  </a:extLst>
                </a:gridCol>
                <a:gridCol w="297804">
                  <a:extLst>
                    <a:ext uri="{9D8B030D-6E8A-4147-A177-3AD203B41FA5}">
                      <a16:colId xmlns:a16="http://schemas.microsoft.com/office/drawing/2014/main" val="2083733640"/>
                    </a:ext>
                  </a:extLst>
                </a:gridCol>
                <a:gridCol w="206639">
                  <a:extLst>
                    <a:ext uri="{9D8B030D-6E8A-4147-A177-3AD203B41FA5}">
                      <a16:colId xmlns:a16="http://schemas.microsoft.com/office/drawing/2014/main" val="3312217468"/>
                    </a:ext>
                  </a:extLst>
                </a:gridCol>
                <a:gridCol w="243105">
                  <a:extLst>
                    <a:ext uri="{9D8B030D-6E8A-4147-A177-3AD203B41FA5}">
                      <a16:colId xmlns:a16="http://schemas.microsoft.com/office/drawing/2014/main" val="64944566"/>
                    </a:ext>
                  </a:extLst>
                </a:gridCol>
                <a:gridCol w="206639">
                  <a:extLst>
                    <a:ext uri="{9D8B030D-6E8A-4147-A177-3AD203B41FA5}">
                      <a16:colId xmlns:a16="http://schemas.microsoft.com/office/drawing/2014/main" val="3696701976"/>
                    </a:ext>
                  </a:extLst>
                </a:gridCol>
                <a:gridCol w="194484">
                  <a:extLst>
                    <a:ext uri="{9D8B030D-6E8A-4147-A177-3AD203B41FA5}">
                      <a16:colId xmlns:a16="http://schemas.microsoft.com/office/drawing/2014/main" val="3947758408"/>
                    </a:ext>
                  </a:extLst>
                </a:gridCol>
              </a:tblGrid>
              <a:tr h="190903">
                <a:tc gridSpan="3">
                  <a:txBody>
                    <a:bodyPr/>
                    <a:lstStyle/>
                    <a:p>
                      <a:pPr algn="l" fontAlgn="ctr">
                        <a:buNone/>
                      </a:pPr>
                      <a:r>
                        <a:rPr lang="ja-JP" sz="400" u="none" strike="noStrike">
                          <a:effectLst/>
                        </a:rPr>
                        <a:t>Ｒ２推薦可能件数（仮）</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1"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1"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ctr" fontAlgn="ctr">
                        <a:buNone/>
                      </a:pPr>
                      <a:r>
                        <a:rPr lang="ja-JP" sz="500" u="none" strike="noStrike">
                          <a:effectLst/>
                        </a:rPr>
                        <a:t>別　　紙</a:t>
                      </a:r>
                      <a:endParaRPr lang="ja-JP" sz="500" b="1"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extLst>
                  <a:ext uri="{0D108BD9-81ED-4DB2-BD59-A6C34878D82A}">
                    <a16:rowId xmlns:a16="http://schemas.microsoft.com/office/drawing/2014/main" val="3486685314"/>
                  </a:ext>
                </a:extLst>
              </a:tr>
              <a:tr h="97126">
                <a:tc gridSpan="6">
                  <a:txBody>
                    <a:bodyPr/>
                    <a:lstStyle/>
                    <a:p>
                      <a:pPr algn="l" fontAlgn="ctr">
                        <a:buNone/>
                      </a:pPr>
                      <a:r>
                        <a:rPr lang="ja-JP" sz="400" u="none" strike="noStrike">
                          <a:effectLst/>
                        </a:rPr>
                        <a:t>※このデータは、令和２年４月６日現在のものです。</a:t>
                      </a: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extLst>
                  <a:ext uri="{0D108BD9-81ED-4DB2-BD59-A6C34878D82A}">
                    <a16:rowId xmlns:a16="http://schemas.microsoft.com/office/drawing/2014/main" val="3070691834"/>
                  </a:ext>
                </a:extLst>
              </a:tr>
              <a:tr h="97126">
                <a:tc>
                  <a:txBody>
                    <a:bodyPr/>
                    <a:lstStyle/>
                    <a:p>
                      <a:pPr algn="l" fontAlgn="ctr">
                        <a:buNone/>
                      </a:pPr>
                      <a:r>
                        <a:rPr lang="ja-JP" sz="500" u="none" strike="noStrike">
                          <a:effectLst/>
                        </a:rPr>
                        <a:t>　　</a:t>
                      </a: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extLst>
                  <a:ext uri="{0D108BD9-81ED-4DB2-BD59-A6C34878D82A}">
                    <a16:rowId xmlns:a16="http://schemas.microsoft.com/office/drawing/2014/main" val="4124818748"/>
                  </a:ext>
                </a:extLst>
              </a:tr>
              <a:tr h="97126">
                <a:tc>
                  <a:txBody>
                    <a:bodyPr/>
                    <a:lstStyle/>
                    <a:p>
                      <a:pPr algn="l" fontAlgn="ctr">
                        <a:buNone/>
                      </a:pPr>
                      <a:r>
                        <a:rPr lang="ja-JP" sz="400" u="none" strike="noStrike">
                          <a:effectLst/>
                        </a:rPr>
                        <a:t>【選考基準】</a:t>
                      </a: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extLst>
                  <a:ext uri="{0D108BD9-81ED-4DB2-BD59-A6C34878D82A}">
                    <a16:rowId xmlns:a16="http://schemas.microsoft.com/office/drawing/2014/main" val="31275813"/>
                  </a:ext>
                </a:extLst>
              </a:tr>
              <a:tr h="83730">
                <a:tc gridSpan="11">
                  <a:txBody>
                    <a:bodyPr/>
                    <a:lstStyle/>
                    <a:p>
                      <a:pPr algn="l" fontAlgn="ctr">
                        <a:buNone/>
                      </a:pPr>
                      <a:r>
                        <a:rPr lang="ja-JP" sz="400" u="none" strike="noStrike">
                          <a:effectLst/>
                        </a:rPr>
                        <a:t>工事　選考（推薦）する件数は前年度に完成した件数の７．５％程度、うち局長表彰は２％程度</a:t>
                      </a: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extLst>
                  <a:ext uri="{0D108BD9-81ED-4DB2-BD59-A6C34878D82A}">
                    <a16:rowId xmlns:a16="http://schemas.microsoft.com/office/drawing/2014/main" val="2303108907"/>
                  </a:ext>
                </a:extLst>
              </a:tr>
              <a:tr h="97126">
                <a:tc gridSpan="11">
                  <a:txBody>
                    <a:bodyPr/>
                    <a:lstStyle/>
                    <a:p>
                      <a:pPr algn="l" fontAlgn="ctr">
                        <a:buNone/>
                      </a:pPr>
                      <a:r>
                        <a:rPr lang="ja-JP" sz="400" u="none" strike="noStrike">
                          <a:effectLst/>
                        </a:rPr>
                        <a:t>業務　選考（推薦）する件数は前年度に完成した件数の５％程度、うち局長表彰は１．５％程度</a:t>
                      </a: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extLst>
                  <a:ext uri="{0D108BD9-81ED-4DB2-BD59-A6C34878D82A}">
                    <a16:rowId xmlns:a16="http://schemas.microsoft.com/office/drawing/2014/main" val="1564887390"/>
                  </a:ext>
                </a:extLst>
              </a:tr>
              <a:tr h="97126">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5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extLst>
                  <a:ext uri="{0D108BD9-81ED-4DB2-BD59-A6C34878D82A}">
                    <a16:rowId xmlns:a16="http://schemas.microsoft.com/office/drawing/2014/main" val="1079511357"/>
                  </a:ext>
                </a:extLst>
              </a:tr>
              <a:tr h="164109">
                <a:tc gridSpan="7">
                  <a:txBody>
                    <a:bodyPr/>
                    <a:lstStyle/>
                    <a:p>
                      <a:pPr algn="l" fontAlgn="ctr">
                        <a:buNone/>
                      </a:pPr>
                      <a:r>
                        <a:rPr lang="ja-JP" sz="400" u="none" strike="noStrike">
                          <a:effectLst/>
                        </a:rPr>
                        <a:t>○開発建設部等別優良工事等推薦件数（令和２年度表彰用）</a:t>
                      </a: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extLst>
                  <a:ext uri="{0D108BD9-81ED-4DB2-BD59-A6C34878D82A}">
                    <a16:rowId xmlns:a16="http://schemas.microsoft.com/office/drawing/2014/main" val="4193464738"/>
                  </a:ext>
                </a:extLst>
              </a:tr>
              <a:tr h="83730">
                <a:tc rowSpan="3">
                  <a:txBody>
                    <a:bodyPr/>
                    <a:lstStyle/>
                    <a:p>
                      <a:pPr algn="ctr" fontAlgn="ctr">
                        <a:buNone/>
                      </a:pPr>
                      <a:r>
                        <a:rPr lang="ja-JP" sz="400" u="none" strike="noStrike">
                          <a:effectLst/>
                        </a:rPr>
                        <a:t>開発建設部等</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gridSpan="6">
                  <a:txBody>
                    <a:bodyPr/>
                    <a:lstStyle/>
                    <a:p>
                      <a:pPr algn="ctr" fontAlgn="ctr">
                        <a:buNone/>
                      </a:pPr>
                      <a:r>
                        <a:rPr lang="ja-JP" sz="400" u="none" strike="noStrike">
                          <a:effectLst/>
                        </a:rPr>
                        <a:t>工　　　事</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6">
                  <a:txBody>
                    <a:bodyPr/>
                    <a:lstStyle/>
                    <a:p>
                      <a:pPr algn="ctr" fontAlgn="ctr">
                        <a:buNone/>
                      </a:pPr>
                      <a:r>
                        <a:rPr lang="ja-JP" sz="400" u="none" strike="noStrike">
                          <a:effectLst/>
                        </a:rPr>
                        <a:t>業　　　務</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3">
                  <a:txBody>
                    <a:bodyPr/>
                    <a:lstStyle/>
                    <a:p>
                      <a:pPr algn="ctr" fontAlgn="ctr">
                        <a:buNone/>
                      </a:pPr>
                      <a:r>
                        <a:rPr lang="ja-JP" sz="400" u="none" strike="noStrike">
                          <a:effectLst/>
                        </a:rPr>
                        <a:t>備考</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153391086"/>
                  </a:ext>
                </a:extLst>
              </a:tr>
              <a:tr h="83730">
                <a:tc vMerge="1">
                  <a:txBody>
                    <a:bodyPr/>
                    <a:lstStyle/>
                    <a:p>
                      <a:endParaRPr kumimoji="1" lang="ja-JP" altLang="en-US"/>
                    </a:p>
                  </a:txBody>
                  <a:tcPr/>
                </a:tc>
                <a:tc rowSpan="2">
                  <a:txBody>
                    <a:bodyPr/>
                    <a:lstStyle/>
                    <a:p>
                      <a:pPr algn="ctr" fontAlgn="ctr">
                        <a:buNone/>
                      </a:pPr>
                      <a:r>
                        <a:rPr lang="ja-JP" sz="400" u="none" strike="noStrike">
                          <a:effectLst/>
                        </a:rPr>
                        <a:t>対象件数</a:t>
                      </a:r>
                      <a:br>
                        <a:rPr lang="ja-JP" sz="400" u="none" strike="noStrike">
                          <a:effectLst/>
                        </a:rPr>
                      </a:br>
                      <a:r>
                        <a:rPr lang="ja-JP" sz="400" u="none" strike="noStrike">
                          <a:effectLst/>
                        </a:rPr>
                        <a:t>①</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rowSpan="2" gridSpan="2">
                  <a:txBody>
                    <a:bodyPr/>
                    <a:lstStyle/>
                    <a:p>
                      <a:pPr algn="ctr" fontAlgn="ctr">
                        <a:buNone/>
                      </a:pPr>
                      <a:r>
                        <a:rPr lang="ja-JP" sz="400" u="none" strike="noStrike">
                          <a:effectLst/>
                        </a:rPr>
                        <a:t>推薦可能件数②</a:t>
                      </a:r>
                      <a:br>
                        <a:rPr lang="ja-JP" sz="400" u="none" strike="noStrike">
                          <a:effectLst/>
                        </a:rPr>
                      </a:br>
                      <a:r>
                        <a:rPr lang="ja-JP" sz="400" u="none" strike="noStrike">
                          <a:effectLst/>
                        </a:rPr>
                        <a:t>①×７．５％</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rowSpan="2" hMerge="1">
                  <a:txBody>
                    <a:bodyPr/>
                    <a:lstStyle/>
                    <a:p>
                      <a:endParaRPr kumimoji="1" lang="ja-JP" altLang="en-US"/>
                    </a:p>
                  </a:txBody>
                  <a:tcPr/>
                </a:tc>
                <a:tc>
                  <a:txBody>
                    <a:bodyPr/>
                    <a:lstStyle/>
                    <a:p>
                      <a:pPr algn="ctr"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ctr"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ctr"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rowSpan="2">
                  <a:txBody>
                    <a:bodyPr/>
                    <a:lstStyle/>
                    <a:p>
                      <a:pPr algn="ctr" fontAlgn="ctr">
                        <a:buNone/>
                      </a:pPr>
                      <a:r>
                        <a:rPr lang="ja-JP" sz="400" u="none" strike="noStrike">
                          <a:effectLst/>
                        </a:rPr>
                        <a:t>対象件数</a:t>
                      </a:r>
                      <a:br>
                        <a:rPr lang="ja-JP" sz="400" u="none" strike="noStrike">
                          <a:effectLst/>
                        </a:rPr>
                      </a:br>
                      <a:r>
                        <a:rPr lang="ja-JP" sz="400" u="none" strike="noStrike">
                          <a:effectLst/>
                        </a:rPr>
                        <a:t>④</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rowSpan="2" gridSpan="2">
                  <a:txBody>
                    <a:bodyPr/>
                    <a:lstStyle/>
                    <a:p>
                      <a:pPr algn="ctr" fontAlgn="ctr">
                        <a:buNone/>
                      </a:pPr>
                      <a:r>
                        <a:rPr lang="ja-JP" sz="400" u="none" strike="noStrike">
                          <a:effectLst/>
                        </a:rPr>
                        <a:t>推薦可能件数⑤</a:t>
                      </a:r>
                      <a:br>
                        <a:rPr lang="ja-JP" sz="400" u="none" strike="noStrike">
                          <a:effectLst/>
                        </a:rPr>
                      </a:br>
                      <a:r>
                        <a:rPr lang="ja-JP" sz="400" u="none" strike="noStrike">
                          <a:effectLst/>
                        </a:rPr>
                        <a:t>④×５％</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rowSpan="2" hMerge="1">
                  <a:txBody>
                    <a:bodyPr/>
                    <a:lstStyle/>
                    <a:p>
                      <a:endParaRPr kumimoji="1" lang="ja-JP" altLang="en-US"/>
                    </a:p>
                  </a:txBody>
                  <a:tcPr/>
                </a:tc>
                <a:tc>
                  <a:txBody>
                    <a:bodyPr/>
                    <a:lstStyle/>
                    <a:p>
                      <a:pPr algn="ctr"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ctr"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ctr"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vMerge="1">
                  <a:txBody>
                    <a:bodyPr/>
                    <a:lstStyle/>
                    <a:p>
                      <a:endParaRPr kumimoji="1" lang="ja-JP" altLang="en-US"/>
                    </a:p>
                  </a:txBody>
                  <a:tcPr/>
                </a:tc>
                <a:extLst>
                  <a:ext uri="{0D108BD9-81ED-4DB2-BD59-A6C34878D82A}">
                    <a16:rowId xmlns:a16="http://schemas.microsoft.com/office/drawing/2014/main" val="1793049476"/>
                  </a:ext>
                </a:extLst>
              </a:tr>
              <a:tr h="167458">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a:txBody>
                    <a:bodyPr/>
                    <a:lstStyle/>
                    <a:p>
                      <a:pPr algn="ctr" fontAlgn="ctr">
                        <a:buNone/>
                      </a:pPr>
                      <a:r>
                        <a:rPr lang="ja-JP" sz="400" u="none" strike="noStrike">
                          <a:effectLst/>
                        </a:rPr>
                        <a:t>局長③</a:t>
                      </a:r>
                      <a:br>
                        <a:rPr lang="ja-JP" sz="400" u="none" strike="noStrike">
                          <a:effectLst/>
                        </a:rPr>
                      </a:br>
                      <a:r>
                        <a:rPr lang="ja-JP" sz="400" u="none" strike="noStrike">
                          <a:effectLst/>
                        </a:rPr>
                        <a:t>①×２％</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a:txBody>
                    <a:bodyPr/>
                    <a:lstStyle/>
                    <a:p>
                      <a:pPr algn="ctr" fontAlgn="ctr">
                        <a:buNone/>
                      </a:pPr>
                      <a:r>
                        <a:rPr lang="ja-JP" sz="400" u="none" strike="noStrike">
                          <a:effectLst/>
                        </a:rPr>
                        <a:t>部長</a:t>
                      </a:r>
                      <a:br>
                        <a:rPr lang="ja-JP" sz="400" u="none" strike="noStrike">
                          <a:effectLst/>
                        </a:rPr>
                      </a:br>
                      <a:r>
                        <a:rPr lang="ja-JP" sz="400" u="none" strike="noStrike">
                          <a:effectLst/>
                        </a:rPr>
                        <a:t>②－③</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a:txBody>
                    <a:bodyPr/>
                    <a:lstStyle/>
                    <a:p>
                      <a:pPr algn="ctr" fontAlgn="ctr">
                        <a:buNone/>
                      </a:pPr>
                      <a:r>
                        <a:rPr lang="ja-JP" sz="400" u="none" strike="noStrike">
                          <a:effectLst/>
                        </a:rPr>
                        <a:t>局長⑥</a:t>
                      </a:r>
                      <a:br>
                        <a:rPr lang="ja-JP" sz="400" u="none" strike="noStrike">
                          <a:effectLst/>
                        </a:rPr>
                      </a:br>
                      <a:r>
                        <a:rPr lang="ja-JP" sz="400" u="none" strike="noStrike">
                          <a:effectLst/>
                        </a:rPr>
                        <a:t>④×１．５％</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a:txBody>
                    <a:bodyPr/>
                    <a:lstStyle/>
                    <a:p>
                      <a:pPr algn="ctr" fontAlgn="ctr">
                        <a:buNone/>
                      </a:pPr>
                      <a:r>
                        <a:rPr lang="ja-JP" sz="400" u="none" strike="noStrike">
                          <a:effectLst/>
                        </a:rPr>
                        <a:t>部長</a:t>
                      </a:r>
                      <a:br>
                        <a:rPr lang="ja-JP" sz="400" u="none" strike="noStrike">
                          <a:effectLst/>
                        </a:rPr>
                      </a:br>
                      <a:r>
                        <a:rPr lang="ja-JP" sz="400" u="none" strike="noStrike">
                          <a:effectLst/>
                        </a:rPr>
                        <a:t>⑤－⑥</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vMerge="1">
                  <a:txBody>
                    <a:bodyPr/>
                    <a:lstStyle/>
                    <a:p>
                      <a:endParaRPr kumimoji="1" lang="ja-JP" altLang="en-US"/>
                    </a:p>
                  </a:txBody>
                  <a:tcPr/>
                </a:tc>
                <a:extLst>
                  <a:ext uri="{0D108BD9-81ED-4DB2-BD59-A6C34878D82A}">
                    <a16:rowId xmlns:a16="http://schemas.microsoft.com/office/drawing/2014/main" val="2240888023"/>
                  </a:ext>
                </a:extLst>
              </a:tr>
              <a:tr h="152482">
                <a:tc>
                  <a:txBody>
                    <a:bodyPr/>
                    <a:lstStyle/>
                    <a:p>
                      <a:pPr algn="l" fontAlgn="ctr">
                        <a:buNone/>
                      </a:pPr>
                      <a:r>
                        <a:rPr lang="ja-JP" sz="400" u="none" strike="noStrike">
                          <a:effectLst/>
                        </a:rPr>
                        <a:t>本局(営繕部)</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25</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(1.875)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29</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(1.45)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(0.44)</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ctr"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2747724443"/>
                  </a:ext>
                </a:extLst>
              </a:tr>
              <a:tr h="152482">
                <a:tc>
                  <a:txBody>
                    <a:bodyPr/>
                    <a:lstStyle/>
                    <a:p>
                      <a:pPr algn="l" fontAlgn="ctr">
                        <a:buNone/>
                      </a:pPr>
                      <a:r>
                        <a:rPr lang="ja-JP" sz="400" u="none" strike="noStrike">
                          <a:effectLst/>
                        </a:rPr>
                        <a:t>本局(その他)</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79</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(3.95)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(1.19)</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ctr"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2192460423"/>
                  </a:ext>
                </a:extLst>
              </a:tr>
              <a:tr h="83730">
                <a:tc>
                  <a:txBody>
                    <a:bodyPr/>
                    <a:lstStyle/>
                    <a:p>
                      <a:pPr algn="l" fontAlgn="ctr">
                        <a:buNone/>
                      </a:pPr>
                      <a:r>
                        <a:rPr lang="ja-JP" sz="400" u="none" strike="noStrike">
                          <a:effectLst/>
                        </a:rPr>
                        <a:t>札幌</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398</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30</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(29.85)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8</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(7.96)</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22</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615</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31</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(30.75)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9</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(9.23)</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22</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3134653510"/>
                  </a:ext>
                </a:extLst>
              </a:tr>
              <a:tr h="83730">
                <a:tc>
                  <a:txBody>
                    <a:bodyPr/>
                    <a:lstStyle/>
                    <a:p>
                      <a:pPr algn="l" fontAlgn="ctr">
                        <a:buNone/>
                      </a:pPr>
                      <a:r>
                        <a:rPr lang="ja-JP" sz="400" u="none" strike="noStrike">
                          <a:effectLst/>
                        </a:rPr>
                        <a:t>函館</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161</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12</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(12.075)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(3.22)</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9</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200</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10</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(10)</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7</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1786710955"/>
                  </a:ext>
                </a:extLst>
              </a:tr>
              <a:tr h="83730">
                <a:tc>
                  <a:txBody>
                    <a:bodyPr/>
                    <a:lstStyle/>
                    <a:p>
                      <a:pPr algn="l" fontAlgn="ctr">
                        <a:buNone/>
                      </a:pPr>
                      <a:r>
                        <a:rPr lang="ja-JP" sz="400" u="none" strike="noStrike">
                          <a:effectLst/>
                        </a:rPr>
                        <a:t>小樽</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79</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6</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(5.925)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(1.58)</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213</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11</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(10.65)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(3.2)</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8</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1338477772"/>
                  </a:ext>
                </a:extLst>
              </a:tr>
              <a:tr h="83730">
                <a:tc>
                  <a:txBody>
                    <a:bodyPr/>
                    <a:lstStyle/>
                    <a:p>
                      <a:pPr algn="l" fontAlgn="ctr">
                        <a:buNone/>
                      </a:pPr>
                      <a:r>
                        <a:rPr lang="ja-JP" sz="400" u="none" strike="noStrike">
                          <a:effectLst/>
                        </a:rPr>
                        <a:t>旭川</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185</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14</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(13.875)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(3.7)</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10</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309</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15</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(15.45)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5</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(4.64)</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10</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2204229682"/>
                  </a:ext>
                </a:extLst>
              </a:tr>
              <a:tr h="83730">
                <a:tc>
                  <a:txBody>
                    <a:bodyPr/>
                    <a:lstStyle/>
                    <a:p>
                      <a:pPr algn="l" fontAlgn="ctr">
                        <a:buNone/>
                      </a:pPr>
                      <a:r>
                        <a:rPr lang="ja-JP" sz="400" u="none" strike="noStrike">
                          <a:effectLst/>
                        </a:rPr>
                        <a:t>室蘭</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203</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15</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(15.225)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(4.06)</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11</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304</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15</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(15.2)</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5</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(4.56)</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10</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813781277"/>
                  </a:ext>
                </a:extLst>
              </a:tr>
              <a:tr h="83730">
                <a:tc>
                  <a:txBody>
                    <a:bodyPr/>
                    <a:lstStyle/>
                    <a:p>
                      <a:pPr algn="l" fontAlgn="ctr">
                        <a:buNone/>
                      </a:pPr>
                      <a:r>
                        <a:rPr lang="ja-JP" sz="400" u="none" strike="noStrike">
                          <a:effectLst/>
                        </a:rPr>
                        <a:t>釧路</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196</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15</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(14.7)</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(3.92)</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11</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237</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12</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(11.85)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(3.56)</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8</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643743134"/>
                  </a:ext>
                </a:extLst>
              </a:tr>
              <a:tr h="83730">
                <a:tc>
                  <a:txBody>
                    <a:bodyPr/>
                    <a:lstStyle/>
                    <a:p>
                      <a:pPr algn="l" fontAlgn="ctr">
                        <a:buNone/>
                      </a:pPr>
                      <a:r>
                        <a:rPr lang="ja-JP" sz="400" u="none" strike="noStrike">
                          <a:effectLst/>
                        </a:rPr>
                        <a:t>帯広</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155</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12</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(11.625)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(3.1)</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9</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233</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12</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(11.65)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9</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1711344097"/>
                  </a:ext>
                </a:extLst>
              </a:tr>
              <a:tr h="83730">
                <a:tc>
                  <a:txBody>
                    <a:bodyPr/>
                    <a:lstStyle/>
                    <a:p>
                      <a:pPr algn="l" fontAlgn="ctr">
                        <a:buNone/>
                      </a:pPr>
                      <a:r>
                        <a:rPr lang="ja-JP" sz="400" u="none" strike="noStrike">
                          <a:effectLst/>
                        </a:rPr>
                        <a:t>網走</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156</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12</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(11.7)</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(3.12)</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9</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265</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13</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(13.25)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(3.98)</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9</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2740841168"/>
                  </a:ext>
                </a:extLst>
              </a:tr>
              <a:tr h="83730">
                <a:tc>
                  <a:txBody>
                    <a:bodyPr/>
                    <a:lstStyle/>
                    <a:p>
                      <a:pPr algn="l" fontAlgn="ctr">
                        <a:buNone/>
                      </a:pPr>
                      <a:r>
                        <a:rPr lang="ja-JP" sz="400" u="none" strike="noStrike">
                          <a:effectLst/>
                        </a:rPr>
                        <a:t>留萌</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85</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6</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(6.375)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(1.7)</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150</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8</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(7.5)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(2.25)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6</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151312727"/>
                  </a:ext>
                </a:extLst>
              </a:tr>
              <a:tr h="83730">
                <a:tc>
                  <a:txBody>
                    <a:bodyPr/>
                    <a:lstStyle/>
                    <a:p>
                      <a:pPr algn="l" fontAlgn="ctr">
                        <a:buNone/>
                      </a:pPr>
                      <a:r>
                        <a:rPr lang="ja-JP" sz="400" u="none" strike="noStrike">
                          <a:effectLst/>
                        </a:rPr>
                        <a:t>稚内</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62</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5</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(4.65)</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(1.24)</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116</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6</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(5.8)</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(1.74)</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3092651018"/>
                  </a:ext>
                </a:extLst>
              </a:tr>
              <a:tr h="83730">
                <a:tc>
                  <a:txBody>
                    <a:bodyPr/>
                    <a:lstStyle/>
                    <a:p>
                      <a:pPr algn="l" fontAlgn="ctr">
                        <a:buNone/>
                      </a:pPr>
                      <a:r>
                        <a:rPr lang="ja-JP" sz="400" u="none" strike="noStrike">
                          <a:effectLst/>
                        </a:rPr>
                        <a:t>合計</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1,705</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129</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35</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94</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2,750</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138</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41</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70C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97</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1645013079"/>
                  </a:ext>
                </a:extLst>
              </a:tr>
              <a:tr h="77916">
                <a:tc>
                  <a:txBody>
                    <a:bodyPr/>
                    <a:lstStyle/>
                    <a:p>
                      <a:pPr algn="ctr"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3632972804"/>
                  </a:ext>
                </a:extLst>
              </a:tr>
              <a:tr h="83730">
                <a:tc gridSpan="11">
                  <a:txBody>
                    <a:bodyPr/>
                    <a:lstStyle/>
                    <a:p>
                      <a:pPr algn="l" fontAlgn="ctr">
                        <a:buNone/>
                      </a:pPr>
                      <a:r>
                        <a:rPr lang="ja-JP" sz="400" u="none" strike="noStrike">
                          <a:effectLst/>
                        </a:rPr>
                        <a:t>※対象件数は、令和元年度に工期末となっている工事・業務のうち成績評定対象のものを集計</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3442397807"/>
                  </a:ext>
                </a:extLst>
              </a:tr>
              <a:tr h="83730">
                <a:tc gridSpan="12">
                  <a:txBody>
                    <a:bodyPr/>
                    <a:lstStyle/>
                    <a:p>
                      <a:pPr algn="l" fontAlgn="ctr">
                        <a:buNone/>
                      </a:pPr>
                      <a:r>
                        <a:rPr lang="ja-JP" sz="400" u="none" strike="noStrike">
                          <a:effectLst/>
                        </a:rPr>
                        <a:t>※「推薦可能件数」欄は、開発建設部等ごとに対象件数に７．５％を乗じて算出（小数第一位四捨五入）</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887779679"/>
                  </a:ext>
                </a:extLst>
              </a:tr>
              <a:tr h="83730">
                <a:tc gridSpan="12">
                  <a:txBody>
                    <a:bodyPr/>
                    <a:lstStyle/>
                    <a:p>
                      <a:pPr algn="l" fontAlgn="ctr">
                        <a:buNone/>
                      </a:pPr>
                      <a:r>
                        <a:rPr lang="ja-JP" sz="400" u="none" strike="noStrike">
                          <a:effectLst/>
                        </a:rPr>
                        <a:t>※「局長表彰」欄は、開発建設部等ごとに推薦可能件数に２％を乗じて算出（小数第一位四捨五入）</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2799028889"/>
                  </a:ext>
                </a:extLst>
              </a:tr>
              <a:tr h="83730">
                <a:tc gridSpan="10">
                  <a:txBody>
                    <a:bodyPr/>
                    <a:lstStyle/>
                    <a:p>
                      <a:pPr algn="l" fontAlgn="ctr">
                        <a:buNone/>
                      </a:pPr>
                      <a:r>
                        <a:rPr lang="ja-JP" sz="400" u="none" strike="noStrike">
                          <a:effectLst/>
                        </a:rPr>
                        <a:t>※「部長表彰」欄は、開発建設部等ごとに推薦可能件数から局長表彰数を減じて算出</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151900698"/>
                  </a:ext>
                </a:extLst>
              </a:tr>
              <a:tr h="152482">
                <a:tc gridSpan="14">
                  <a:txBody>
                    <a:bodyPr/>
                    <a:lstStyle/>
                    <a:p>
                      <a:pPr algn="l" fontAlgn="ctr">
                        <a:buNone/>
                      </a:pPr>
                      <a:r>
                        <a:rPr lang="ja-JP" sz="400" u="none" strike="noStrike">
                          <a:effectLst/>
                        </a:rPr>
                        <a:t>※本局の業務の推薦は０件を基本とする。ただし、表彰に値すると認められる場合に限り、営繕部及びその他ごとに</a:t>
                      </a:r>
                      <a:br>
                        <a:rPr lang="ja-JP" sz="400" u="none" strike="noStrike">
                          <a:effectLst/>
                        </a:rPr>
                      </a:br>
                      <a:r>
                        <a:rPr lang="ja-JP" sz="400" u="none" strike="noStrike">
                          <a:effectLst/>
                        </a:rPr>
                        <a:t>　局長又は部長表彰の推薦はそれぞれ１件を限度に認める。</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832297735"/>
                  </a:ext>
                </a:extLst>
              </a:tr>
              <a:tr h="97126">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1"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ctr" fontAlgn="ctr">
                        <a:buNone/>
                      </a:pPr>
                      <a:endParaRPr lang="ja-JP" sz="500" b="1"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extLst>
                  <a:ext uri="{0D108BD9-81ED-4DB2-BD59-A6C34878D82A}">
                    <a16:rowId xmlns:a16="http://schemas.microsoft.com/office/drawing/2014/main" val="3592767492"/>
                  </a:ext>
                </a:extLst>
              </a:tr>
              <a:tr h="83730">
                <a:tc gridSpan="2">
                  <a:txBody>
                    <a:bodyPr/>
                    <a:lstStyle/>
                    <a:p>
                      <a:pPr algn="l" fontAlgn="ctr">
                        <a:buNone/>
                      </a:pPr>
                      <a:r>
                        <a:rPr lang="ja-JP" sz="400" u="none" strike="noStrike">
                          <a:effectLst/>
                        </a:rPr>
                        <a:t>（参考　部門別）</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72778317"/>
                  </a:ext>
                </a:extLst>
              </a:tr>
              <a:tr h="83730">
                <a:tc rowSpan="3">
                  <a:txBody>
                    <a:bodyPr/>
                    <a:lstStyle/>
                    <a:p>
                      <a:pPr algn="ctr" fontAlgn="ctr">
                        <a:buNone/>
                      </a:pPr>
                      <a:r>
                        <a:rPr lang="ja-JP" sz="400" u="none" strike="noStrike">
                          <a:effectLst/>
                        </a:rPr>
                        <a:t>部　　門</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gridSpan="6">
                  <a:txBody>
                    <a:bodyPr/>
                    <a:lstStyle/>
                    <a:p>
                      <a:pPr algn="ctr" fontAlgn="ctr">
                        <a:buNone/>
                      </a:pPr>
                      <a:r>
                        <a:rPr lang="ja-JP" sz="400" u="none" strike="noStrike">
                          <a:effectLst/>
                        </a:rPr>
                        <a:t>工　　事</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6">
                  <a:txBody>
                    <a:bodyPr/>
                    <a:lstStyle/>
                    <a:p>
                      <a:pPr algn="ctr" fontAlgn="ctr">
                        <a:buNone/>
                      </a:pPr>
                      <a:r>
                        <a:rPr lang="ja-JP" sz="400" u="none" strike="noStrike">
                          <a:effectLst/>
                        </a:rPr>
                        <a:t>業　　　務</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3">
                  <a:txBody>
                    <a:bodyPr/>
                    <a:lstStyle/>
                    <a:p>
                      <a:pPr algn="ctr" fontAlgn="ctr">
                        <a:buNone/>
                      </a:pPr>
                      <a:r>
                        <a:rPr lang="ja-JP" sz="400" u="none" strike="noStrike">
                          <a:effectLst/>
                        </a:rPr>
                        <a:t>備考</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3700311220"/>
                  </a:ext>
                </a:extLst>
              </a:tr>
              <a:tr h="83730">
                <a:tc vMerge="1">
                  <a:txBody>
                    <a:bodyPr/>
                    <a:lstStyle/>
                    <a:p>
                      <a:endParaRPr kumimoji="1" lang="ja-JP" altLang="en-US"/>
                    </a:p>
                  </a:txBody>
                  <a:tcPr/>
                </a:tc>
                <a:tc rowSpan="2">
                  <a:txBody>
                    <a:bodyPr/>
                    <a:lstStyle/>
                    <a:p>
                      <a:pPr algn="ctr" fontAlgn="ctr">
                        <a:buNone/>
                      </a:pPr>
                      <a:r>
                        <a:rPr lang="ja-JP" sz="400" u="none" strike="noStrike">
                          <a:effectLst/>
                        </a:rPr>
                        <a:t>対象件数</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rowSpan="2" gridSpan="2">
                  <a:txBody>
                    <a:bodyPr/>
                    <a:lstStyle/>
                    <a:p>
                      <a:pPr algn="ctr" fontAlgn="ctr">
                        <a:buNone/>
                      </a:pPr>
                      <a:r>
                        <a:rPr lang="ja-JP" sz="400" u="none" strike="noStrike">
                          <a:effectLst/>
                        </a:rPr>
                        <a:t>推薦可能件数</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rowSpan="2" hMerge="1">
                  <a:txBody>
                    <a:bodyPr/>
                    <a:lstStyle/>
                    <a:p>
                      <a:endParaRPr kumimoji="1" lang="ja-JP" altLang="en-US"/>
                    </a:p>
                  </a:txBody>
                  <a:tcPr/>
                </a:tc>
                <a:tc>
                  <a:txBody>
                    <a:bodyPr/>
                    <a:lstStyle/>
                    <a:p>
                      <a:pPr algn="ctr"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ctr"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ctr"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rowSpan="2">
                  <a:txBody>
                    <a:bodyPr/>
                    <a:lstStyle/>
                    <a:p>
                      <a:pPr algn="ctr" fontAlgn="ctr">
                        <a:buNone/>
                      </a:pPr>
                      <a:r>
                        <a:rPr lang="ja-JP" sz="400" u="none" strike="noStrike">
                          <a:effectLst/>
                        </a:rPr>
                        <a:t>対象件数</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rowSpan="2" gridSpan="2">
                  <a:txBody>
                    <a:bodyPr/>
                    <a:lstStyle/>
                    <a:p>
                      <a:pPr algn="ctr" fontAlgn="ctr">
                        <a:buNone/>
                      </a:pPr>
                      <a:r>
                        <a:rPr lang="ja-JP" sz="400" u="none" strike="noStrike">
                          <a:effectLst/>
                        </a:rPr>
                        <a:t>推薦可能件数</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rowSpan="2" hMerge="1">
                  <a:txBody>
                    <a:bodyPr/>
                    <a:lstStyle/>
                    <a:p>
                      <a:endParaRPr kumimoji="1" lang="ja-JP" altLang="en-US"/>
                    </a:p>
                  </a:txBody>
                  <a:tcPr/>
                </a:tc>
                <a:tc>
                  <a:txBody>
                    <a:bodyPr/>
                    <a:lstStyle/>
                    <a:p>
                      <a:pPr algn="ctr"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ctr"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ctr"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vMerge="1">
                  <a:txBody>
                    <a:bodyPr/>
                    <a:lstStyle/>
                    <a:p>
                      <a:endParaRPr kumimoji="1" lang="ja-JP" altLang="en-US"/>
                    </a:p>
                  </a:txBody>
                  <a:tcPr/>
                </a:tc>
                <a:extLst>
                  <a:ext uri="{0D108BD9-81ED-4DB2-BD59-A6C34878D82A}">
                    <a16:rowId xmlns:a16="http://schemas.microsoft.com/office/drawing/2014/main" val="3699906538"/>
                  </a:ext>
                </a:extLst>
              </a:tr>
              <a:tr h="83730">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a:txBody>
                    <a:bodyPr/>
                    <a:lstStyle/>
                    <a:p>
                      <a:pPr algn="ctr" fontAlgn="ctr">
                        <a:buNone/>
                      </a:pPr>
                      <a:r>
                        <a:rPr lang="ja-JP" sz="400" u="none" strike="noStrike">
                          <a:effectLst/>
                        </a:rPr>
                        <a:t>局長</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a:txBody>
                    <a:bodyPr/>
                    <a:lstStyle/>
                    <a:p>
                      <a:pPr algn="ctr" fontAlgn="ctr">
                        <a:buNone/>
                      </a:pPr>
                      <a:r>
                        <a:rPr lang="ja-JP" sz="400" u="none" strike="noStrike">
                          <a:effectLst/>
                        </a:rPr>
                        <a:t>部長</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a:txBody>
                    <a:bodyPr/>
                    <a:lstStyle/>
                    <a:p>
                      <a:pPr algn="ctr" fontAlgn="ctr">
                        <a:buNone/>
                      </a:pPr>
                      <a:r>
                        <a:rPr lang="ja-JP" sz="400" u="none" strike="noStrike">
                          <a:effectLst/>
                        </a:rPr>
                        <a:t>局長</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a:txBody>
                    <a:bodyPr/>
                    <a:lstStyle/>
                    <a:p>
                      <a:pPr algn="ctr" fontAlgn="ctr">
                        <a:buNone/>
                      </a:pPr>
                      <a:r>
                        <a:rPr lang="ja-JP" sz="400" u="none" strike="noStrike">
                          <a:effectLst/>
                        </a:rPr>
                        <a:t>部長</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vMerge="1">
                  <a:txBody>
                    <a:bodyPr/>
                    <a:lstStyle/>
                    <a:p>
                      <a:endParaRPr kumimoji="1" lang="ja-JP" altLang="en-US"/>
                    </a:p>
                  </a:txBody>
                  <a:tcPr/>
                </a:tc>
                <a:extLst>
                  <a:ext uri="{0D108BD9-81ED-4DB2-BD59-A6C34878D82A}">
                    <a16:rowId xmlns:a16="http://schemas.microsoft.com/office/drawing/2014/main" val="387636557"/>
                  </a:ext>
                </a:extLst>
              </a:tr>
              <a:tr h="83730">
                <a:tc>
                  <a:txBody>
                    <a:bodyPr/>
                    <a:lstStyle/>
                    <a:p>
                      <a:pPr algn="l" fontAlgn="ctr">
                        <a:buNone/>
                      </a:pPr>
                      <a:r>
                        <a:rPr lang="ja-JP" sz="400" u="none" strike="noStrike">
                          <a:effectLst/>
                        </a:rPr>
                        <a:t>河川</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395</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30</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8</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22</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596</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30</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9</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21</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2023750164"/>
                  </a:ext>
                </a:extLst>
              </a:tr>
              <a:tr h="83730">
                <a:tc>
                  <a:txBody>
                    <a:bodyPr/>
                    <a:lstStyle/>
                    <a:p>
                      <a:pPr algn="l" fontAlgn="ctr">
                        <a:buNone/>
                      </a:pPr>
                      <a:r>
                        <a:rPr lang="ja-JP" sz="400" u="none" strike="noStrike">
                          <a:effectLst/>
                        </a:rPr>
                        <a:t>道路</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915</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72</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21</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51</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1,206</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61</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18</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43</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3756933002"/>
                  </a:ext>
                </a:extLst>
              </a:tr>
              <a:tr h="83730">
                <a:tc>
                  <a:txBody>
                    <a:bodyPr/>
                    <a:lstStyle/>
                    <a:p>
                      <a:pPr algn="l" fontAlgn="ctr">
                        <a:buNone/>
                      </a:pPr>
                      <a:r>
                        <a:rPr lang="ja-JP" sz="400" u="none" strike="noStrike">
                          <a:effectLst/>
                        </a:rPr>
                        <a:t>港湾等</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139</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9</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7</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247</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13</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9</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4212363425"/>
                  </a:ext>
                </a:extLst>
              </a:tr>
              <a:tr h="83730">
                <a:tc>
                  <a:txBody>
                    <a:bodyPr/>
                    <a:lstStyle/>
                    <a:p>
                      <a:pPr algn="l" fontAlgn="ctr">
                        <a:buNone/>
                      </a:pPr>
                      <a:r>
                        <a:rPr lang="ja-JP" sz="400" u="none" strike="noStrike">
                          <a:effectLst/>
                        </a:rPr>
                        <a:t>農業</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227</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16</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13</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574</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29</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9</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20</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427508783"/>
                  </a:ext>
                </a:extLst>
              </a:tr>
              <a:tr h="83730">
                <a:tc>
                  <a:txBody>
                    <a:bodyPr/>
                    <a:lstStyle/>
                    <a:p>
                      <a:pPr algn="l" fontAlgn="ctr">
                        <a:buNone/>
                      </a:pPr>
                      <a:r>
                        <a:rPr lang="ja-JP" sz="400" u="none" strike="noStrike">
                          <a:effectLst/>
                        </a:rPr>
                        <a:t>営繕</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25</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29</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912861049"/>
                  </a:ext>
                </a:extLst>
              </a:tr>
              <a:tr h="152482">
                <a:tc>
                  <a:txBody>
                    <a:bodyPr/>
                    <a:lstStyle/>
                    <a:p>
                      <a:pPr algn="l" fontAlgn="ctr">
                        <a:buNone/>
                      </a:pPr>
                      <a:r>
                        <a:rPr lang="ja-JP" sz="400" u="none" strike="noStrike">
                          <a:effectLst/>
                        </a:rPr>
                        <a:t>その他（本局）</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79</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ctr"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625228271"/>
                  </a:ext>
                </a:extLst>
              </a:tr>
              <a:tr h="83730">
                <a:tc>
                  <a:txBody>
                    <a:bodyPr/>
                    <a:lstStyle/>
                    <a:p>
                      <a:pPr algn="l" fontAlgn="ctr">
                        <a:buNone/>
                      </a:pPr>
                      <a:r>
                        <a:rPr lang="ja-JP" sz="400" u="none" strike="noStrike">
                          <a:effectLst/>
                        </a:rPr>
                        <a:t>その他</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19</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0</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1392995935"/>
                  </a:ext>
                </a:extLst>
              </a:tr>
              <a:tr h="83730">
                <a:tc>
                  <a:txBody>
                    <a:bodyPr/>
                    <a:lstStyle/>
                    <a:p>
                      <a:pPr algn="l" fontAlgn="ctr">
                        <a:buNone/>
                      </a:pPr>
                      <a:r>
                        <a:rPr lang="ja-JP" sz="400" u="none" strike="noStrike">
                          <a:effectLst/>
                        </a:rPr>
                        <a:t>合計</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1,705</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129</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35</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94</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2,750</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138</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41</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r" fontAlgn="ctr">
                        <a:buNone/>
                      </a:pPr>
                      <a:r>
                        <a:rPr lang="ja-JP" sz="400" u="none" strike="noStrike">
                          <a:effectLst/>
                        </a:rPr>
                        <a:t>97</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1624434917"/>
                  </a:ext>
                </a:extLst>
              </a:tr>
              <a:tr h="83730">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extLst>
                  <a:ext uri="{0D108BD9-81ED-4DB2-BD59-A6C34878D82A}">
                    <a16:rowId xmlns:a16="http://schemas.microsoft.com/office/drawing/2014/main" val="2626301382"/>
                  </a:ext>
                </a:extLst>
              </a:tr>
              <a:tr h="83730">
                <a:tc gridSpan="10">
                  <a:txBody>
                    <a:bodyPr/>
                    <a:lstStyle/>
                    <a:p>
                      <a:pPr algn="l" fontAlgn="ctr">
                        <a:buNone/>
                      </a:pPr>
                      <a:r>
                        <a:rPr lang="ja-JP" sz="400" u="none" strike="noStrike">
                          <a:effectLst/>
                        </a:rPr>
                        <a:t>※件数は、「工事（部局・部門）」、「業務（部局・部門）」シートの合計欄を転記</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extLst>
                  <a:ext uri="{0D108BD9-81ED-4DB2-BD59-A6C34878D82A}">
                    <a16:rowId xmlns:a16="http://schemas.microsoft.com/office/drawing/2014/main" val="853946167"/>
                  </a:ext>
                </a:extLst>
              </a:tr>
              <a:tr h="152482">
                <a:tc gridSpan="4">
                  <a:txBody>
                    <a:bodyPr/>
                    <a:lstStyle/>
                    <a:p>
                      <a:pPr algn="l" fontAlgn="ctr">
                        <a:buNone/>
                      </a:pPr>
                      <a:r>
                        <a:rPr lang="ja-JP" sz="400" u="none" strike="noStrike">
                          <a:effectLst/>
                        </a:rPr>
                        <a:t>※その他には、本局の営繕以外を含む</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extLst>
                  <a:ext uri="{0D108BD9-81ED-4DB2-BD59-A6C34878D82A}">
                    <a16:rowId xmlns:a16="http://schemas.microsoft.com/office/drawing/2014/main" val="203068063"/>
                  </a:ext>
                </a:extLst>
              </a:tr>
              <a:tr h="83730">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extLst>
                  <a:ext uri="{0D108BD9-81ED-4DB2-BD59-A6C34878D82A}">
                    <a16:rowId xmlns:a16="http://schemas.microsoft.com/office/drawing/2014/main" val="3041253658"/>
                  </a:ext>
                </a:extLst>
              </a:tr>
              <a:tr h="83730">
                <a:tc gridSpan="2">
                  <a:txBody>
                    <a:bodyPr/>
                    <a:lstStyle/>
                    <a:p>
                      <a:pPr algn="l" fontAlgn="ctr">
                        <a:buNone/>
                      </a:pPr>
                      <a:r>
                        <a:rPr lang="ja-JP" sz="400" u="none" strike="noStrike">
                          <a:effectLst/>
                        </a:rPr>
                        <a:t>○対象件数の推移</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1339494069"/>
                  </a:ext>
                </a:extLst>
              </a:tr>
              <a:tr h="83730">
                <a:tc>
                  <a:txBody>
                    <a:bodyPr/>
                    <a:lstStyle/>
                    <a:p>
                      <a:pPr algn="l" fontAlgn="ctr">
                        <a:buNone/>
                      </a:pPr>
                      <a:r>
                        <a:rPr lang="ja-JP" sz="400" u="none" strike="noStrike">
                          <a:effectLst/>
                        </a:rPr>
                        <a:t>　</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gridSpan="2">
                  <a:txBody>
                    <a:bodyPr/>
                    <a:lstStyle/>
                    <a:p>
                      <a:pPr algn="ctr" fontAlgn="ctr">
                        <a:buNone/>
                      </a:pPr>
                      <a:r>
                        <a:rPr lang="ja-JP" sz="400" u="none" strike="noStrike">
                          <a:effectLst/>
                        </a:rPr>
                        <a:t>工事対象件数</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gridSpan="2">
                  <a:txBody>
                    <a:bodyPr/>
                    <a:lstStyle/>
                    <a:p>
                      <a:pPr algn="ctr" fontAlgn="ctr">
                        <a:buNone/>
                      </a:pPr>
                      <a:r>
                        <a:rPr lang="ja-JP" sz="400" u="none" strike="noStrike">
                          <a:effectLst/>
                        </a:rPr>
                        <a:t>業務対象件数</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3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1353904080"/>
                  </a:ext>
                </a:extLst>
              </a:tr>
              <a:tr h="83730">
                <a:tc>
                  <a:txBody>
                    <a:bodyPr/>
                    <a:lstStyle/>
                    <a:p>
                      <a:pPr algn="ctr" fontAlgn="ctr">
                        <a:buNone/>
                      </a:pPr>
                      <a:r>
                        <a:rPr lang="ja-JP" sz="400" u="none" strike="noStrike">
                          <a:effectLst/>
                        </a:rPr>
                        <a:t>R1</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gridSpan="2">
                  <a:txBody>
                    <a:bodyPr/>
                    <a:lstStyle/>
                    <a:p>
                      <a:pPr algn="ctr" fontAlgn="ctr">
                        <a:buNone/>
                      </a:pPr>
                      <a:r>
                        <a:rPr lang="ja-JP" sz="400" u="none" strike="noStrike">
                          <a:effectLst/>
                        </a:rPr>
                        <a:t>1,512</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gridSpan="2">
                  <a:txBody>
                    <a:bodyPr/>
                    <a:lstStyle/>
                    <a:p>
                      <a:pPr algn="ctr" fontAlgn="ctr">
                        <a:buNone/>
                      </a:pPr>
                      <a:r>
                        <a:rPr lang="ja-JP" sz="400" u="none" strike="noStrike">
                          <a:effectLst/>
                        </a:rPr>
                        <a:t>2,535</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273749525"/>
                  </a:ext>
                </a:extLst>
              </a:tr>
              <a:tr h="83730">
                <a:tc>
                  <a:txBody>
                    <a:bodyPr/>
                    <a:lstStyle/>
                    <a:p>
                      <a:pPr algn="ctr" fontAlgn="ctr">
                        <a:buNone/>
                      </a:pPr>
                      <a:r>
                        <a:rPr lang="ja-JP" sz="400" u="none" strike="noStrike">
                          <a:effectLst/>
                        </a:rPr>
                        <a:t>H30</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gridSpan="2">
                  <a:txBody>
                    <a:bodyPr/>
                    <a:lstStyle/>
                    <a:p>
                      <a:pPr algn="ctr" fontAlgn="ctr">
                        <a:buNone/>
                      </a:pPr>
                      <a:r>
                        <a:rPr lang="ja-JP" sz="400" u="none" strike="noStrike">
                          <a:effectLst/>
                        </a:rPr>
                        <a:t>1,725</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gridSpan="2">
                  <a:txBody>
                    <a:bodyPr/>
                    <a:lstStyle/>
                    <a:p>
                      <a:pPr algn="ctr" fontAlgn="ctr">
                        <a:buNone/>
                      </a:pPr>
                      <a:r>
                        <a:rPr lang="ja-JP" sz="400" u="none" strike="noStrike">
                          <a:effectLst/>
                        </a:rPr>
                        <a:t>2,640</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626982855"/>
                  </a:ext>
                </a:extLst>
              </a:tr>
              <a:tr h="83730">
                <a:tc>
                  <a:txBody>
                    <a:bodyPr/>
                    <a:lstStyle/>
                    <a:p>
                      <a:pPr algn="ctr" fontAlgn="ctr">
                        <a:buNone/>
                      </a:pPr>
                      <a:r>
                        <a:rPr lang="ja-JP" sz="400" u="none" strike="noStrike">
                          <a:effectLst/>
                        </a:rPr>
                        <a:t>H29</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gridSpan="2">
                  <a:txBody>
                    <a:bodyPr/>
                    <a:lstStyle/>
                    <a:p>
                      <a:pPr algn="ctr" fontAlgn="ctr">
                        <a:buNone/>
                      </a:pPr>
                      <a:r>
                        <a:rPr lang="ja-JP" sz="400" u="none" strike="noStrike">
                          <a:effectLst/>
                        </a:rPr>
                        <a:t>1,566</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gridSpan="2">
                  <a:txBody>
                    <a:bodyPr/>
                    <a:lstStyle/>
                    <a:p>
                      <a:pPr algn="ctr" fontAlgn="ctr">
                        <a:buNone/>
                      </a:pPr>
                      <a:r>
                        <a:rPr lang="ja-JP" sz="400" u="none" strike="noStrike">
                          <a:effectLst/>
                        </a:rPr>
                        <a:t>2,715</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3297622881"/>
                  </a:ext>
                </a:extLst>
              </a:tr>
              <a:tr h="83730">
                <a:tc>
                  <a:txBody>
                    <a:bodyPr/>
                    <a:lstStyle/>
                    <a:p>
                      <a:pPr algn="ctr" fontAlgn="ctr">
                        <a:buNone/>
                      </a:pPr>
                      <a:r>
                        <a:rPr lang="ja-JP" sz="400" u="none" strike="noStrike">
                          <a:effectLst/>
                        </a:rPr>
                        <a:t>H28</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gridSpan="2">
                  <a:txBody>
                    <a:bodyPr/>
                    <a:lstStyle/>
                    <a:p>
                      <a:pPr algn="ctr" fontAlgn="ctr">
                        <a:buNone/>
                      </a:pPr>
                      <a:r>
                        <a:rPr lang="ja-JP" sz="400" u="none" strike="noStrike">
                          <a:effectLst/>
                        </a:rPr>
                        <a:t>1,424</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gridSpan="2">
                  <a:txBody>
                    <a:bodyPr/>
                    <a:lstStyle/>
                    <a:p>
                      <a:pPr algn="ctr" fontAlgn="ctr">
                        <a:buNone/>
                      </a:pPr>
                      <a:r>
                        <a:rPr lang="ja-JP" sz="400" u="none" strike="noStrike">
                          <a:effectLst/>
                        </a:rPr>
                        <a:t>2,556</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2073965725"/>
                  </a:ext>
                </a:extLst>
              </a:tr>
              <a:tr h="83730">
                <a:tc>
                  <a:txBody>
                    <a:bodyPr/>
                    <a:lstStyle/>
                    <a:p>
                      <a:pPr algn="ctr" fontAlgn="ctr">
                        <a:buNone/>
                      </a:pPr>
                      <a:r>
                        <a:rPr lang="ja-JP" sz="400" u="none" strike="noStrike">
                          <a:effectLst/>
                        </a:rPr>
                        <a:t>H27</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gridSpan="2">
                  <a:txBody>
                    <a:bodyPr/>
                    <a:lstStyle/>
                    <a:p>
                      <a:pPr algn="ctr" fontAlgn="ctr">
                        <a:buNone/>
                      </a:pPr>
                      <a:r>
                        <a:rPr lang="ja-JP" sz="400" u="none" strike="noStrike">
                          <a:effectLst/>
                        </a:rPr>
                        <a:t>1,661</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gridSpan="2">
                  <a:txBody>
                    <a:bodyPr/>
                    <a:lstStyle/>
                    <a:p>
                      <a:pPr algn="ctr" fontAlgn="ctr">
                        <a:buNone/>
                      </a:pPr>
                      <a:r>
                        <a:rPr lang="ja-JP" sz="400" u="none" strike="noStrike">
                          <a:effectLst/>
                        </a:rPr>
                        <a:t>2,623</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extLst>
                  <a:ext uri="{0D108BD9-81ED-4DB2-BD59-A6C34878D82A}">
                    <a16:rowId xmlns:a16="http://schemas.microsoft.com/office/drawing/2014/main" val="3507372312"/>
                  </a:ext>
                </a:extLst>
              </a:tr>
              <a:tr h="83730">
                <a:tc>
                  <a:txBody>
                    <a:bodyPr/>
                    <a:lstStyle/>
                    <a:p>
                      <a:pPr algn="ctr" fontAlgn="ctr">
                        <a:buNone/>
                      </a:pPr>
                      <a:r>
                        <a:rPr lang="ja-JP" sz="400" u="none" strike="noStrike">
                          <a:effectLst/>
                        </a:rPr>
                        <a:t>H26</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gridSpan="2">
                  <a:txBody>
                    <a:bodyPr/>
                    <a:lstStyle/>
                    <a:p>
                      <a:pPr algn="ctr" fontAlgn="ctr">
                        <a:buNone/>
                      </a:pPr>
                      <a:r>
                        <a:rPr lang="ja-JP" sz="400" u="none" strike="noStrike">
                          <a:effectLst/>
                        </a:rPr>
                        <a:t>1,934</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gridSpan="2">
                  <a:txBody>
                    <a:bodyPr/>
                    <a:lstStyle/>
                    <a:p>
                      <a:pPr algn="ctr" fontAlgn="ctr">
                        <a:buNone/>
                      </a:pPr>
                      <a:r>
                        <a:rPr lang="ja-JP" sz="400" u="none" strike="noStrike">
                          <a:effectLst/>
                        </a:rPr>
                        <a:t>3,196</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extLst>
                  <a:ext uri="{0D108BD9-81ED-4DB2-BD59-A6C34878D82A}">
                    <a16:rowId xmlns:a16="http://schemas.microsoft.com/office/drawing/2014/main" val="1289725172"/>
                  </a:ext>
                </a:extLst>
              </a:tr>
              <a:tr h="83730">
                <a:tc>
                  <a:txBody>
                    <a:bodyPr/>
                    <a:lstStyle/>
                    <a:p>
                      <a:pPr algn="ctr" fontAlgn="ctr">
                        <a:buNone/>
                      </a:pPr>
                      <a:r>
                        <a:rPr lang="ja-JP" sz="400" u="none" strike="noStrike">
                          <a:effectLst/>
                        </a:rPr>
                        <a:t>H25</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gridSpan="2">
                  <a:txBody>
                    <a:bodyPr/>
                    <a:lstStyle/>
                    <a:p>
                      <a:pPr algn="ctr" fontAlgn="ctr">
                        <a:buNone/>
                      </a:pPr>
                      <a:r>
                        <a:rPr lang="ja-JP" sz="400" u="none" strike="noStrike">
                          <a:effectLst/>
                        </a:rPr>
                        <a:t>1,693</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gridSpan="2">
                  <a:txBody>
                    <a:bodyPr/>
                    <a:lstStyle/>
                    <a:p>
                      <a:pPr algn="ctr" fontAlgn="ctr">
                        <a:buNone/>
                      </a:pPr>
                      <a:r>
                        <a:rPr lang="ja-JP" sz="400" u="none" strike="noStrike">
                          <a:effectLst/>
                        </a:rPr>
                        <a:t>2,758</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extLst>
                  <a:ext uri="{0D108BD9-81ED-4DB2-BD59-A6C34878D82A}">
                    <a16:rowId xmlns:a16="http://schemas.microsoft.com/office/drawing/2014/main" val="3536011694"/>
                  </a:ext>
                </a:extLst>
              </a:tr>
              <a:tr h="83730">
                <a:tc>
                  <a:txBody>
                    <a:bodyPr/>
                    <a:lstStyle/>
                    <a:p>
                      <a:pPr algn="ctr" fontAlgn="ctr">
                        <a:buNone/>
                      </a:pPr>
                      <a:r>
                        <a:rPr lang="ja-JP" sz="400" u="none" strike="noStrike">
                          <a:effectLst/>
                        </a:rPr>
                        <a:t>H24</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gridSpan="2">
                  <a:txBody>
                    <a:bodyPr/>
                    <a:lstStyle/>
                    <a:p>
                      <a:pPr algn="ctr" fontAlgn="ctr">
                        <a:buNone/>
                      </a:pPr>
                      <a:r>
                        <a:rPr lang="ja-JP" sz="400" u="none" strike="noStrike">
                          <a:effectLst/>
                        </a:rPr>
                        <a:t>1,637</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gridSpan="2">
                  <a:txBody>
                    <a:bodyPr/>
                    <a:lstStyle/>
                    <a:p>
                      <a:pPr algn="ctr" fontAlgn="ctr">
                        <a:buNone/>
                      </a:pPr>
                      <a:r>
                        <a:rPr lang="ja-JP" sz="400" u="none" strike="noStrike">
                          <a:effectLst/>
                        </a:rPr>
                        <a:t>2,593</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extLst>
                  <a:ext uri="{0D108BD9-81ED-4DB2-BD59-A6C34878D82A}">
                    <a16:rowId xmlns:a16="http://schemas.microsoft.com/office/drawing/2014/main" val="553050231"/>
                  </a:ext>
                </a:extLst>
              </a:tr>
              <a:tr h="83730">
                <a:tc>
                  <a:txBody>
                    <a:bodyPr/>
                    <a:lstStyle/>
                    <a:p>
                      <a:pPr algn="ctr" fontAlgn="ctr">
                        <a:buNone/>
                      </a:pPr>
                      <a:r>
                        <a:rPr lang="ja-JP" sz="400" u="none" strike="noStrike">
                          <a:effectLst/>
                        </a:rPr>
                        <a:t>H23</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gridSpan="2">
                  <a:txBody>
                    <a:bodyPr/>
                    <a:lstStyle/>
                    <a:p>
                      <a:pPr algn="ctr" fontAlgn="ctr">
                        <a:buNone/>
                      </a:pPr>
                      <a:r>
                        <a:rPr lang="ja-JP" sz="400" u="none" strike="noStrike">
                          <a:effectLst/>
                        </a:rPr>
                        <a:t>1,625</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gridSpan="2">
                  <a:txBody>
                    <a:bodyPr/>
                    <a:lstStyle/>
                    <a:p>
                      <a:pPr algn="ctr" fontAlgn="ctr">
                        <a:buNone/>
                      </a:pPr>
                      <a:r>
                        <a:rPr lang="ja-JP" sz="400" u="none" strike="noStrike">
                          <a:effectLst/>
                        </a:rPr>
                        <a:t>2,454</a:t>
                      </a: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hMerge="1">
                  <a:txBody>
                    <a:bodyPr/>
                    <a:lstStyle/>
                    <a:p>
                      <a:endParaRPr kumimoji="1" lang="ja-JP" altLang="en-US"/>
                    </a:p>
                  </a:txBody>
                  <a:tcP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ゴシック" panose="020B0609070205080204" pitchFamily="49" charset="-128"/>
                        <a:ea typeface="ＭＳ ゴシック" panose="020B0609070205080204" pitchFamily="49"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a:effectLst/>
                        <a:latin typeface="ＭＳ Ｐゴシック" panose="020B0600070205080204" pitchFamily="50" charset="-128"/>
                        <a:ea typeface="ＭＳ Ｐゴシック" panose="020B0600070205080204" pitchFamily="50" charset="-128"/>
                      </a:endParaRPr>
                    </a:p>
                  </a:txBody>
                  <a:tcPr marL="2738" marR="2738" marT="2738" marB="0" anchor="ctr"/>
                </a:tc>
                <a:tc>
                  <a:txBody>
                    <a:bodyPr/>
                    <a:lstStyle/>
                    <a:p>
                      <a:pPr algn="l" fontAlgn="ctr">
                        <a:buNone/>
                      </a:pPr>
                      <a:endParaRPr lang="ja-JP" sz="400" b="0" i="0" u="none" strike="noStrike" dirty="0">
                        <a:effectLst/>
                        <a:latin typeface="ＭＳ Ｐゴシック" panose="020B0600070205080204" pitchFamily="50" charset="-128"/>
                        <a:ea typeface="ＭＳ Ｐゴシック" panose="020B0600070205080204" pitchFamily="50" charset="-128"/>
                      </a:endParaRPr>
                    </a:p>
                  </a:txBody>
                  <a:tcPr marL="2738" marR="2738" marT="2738" marB="0" anchor="ctr"/>
                </a:tc>
                <a:extLst>
                  <a:ext uri="{0D108BD9-81ED-4DB2-BD59-A6C34878D82A}">
                    <a16:rowId xmlns:a16="http://schemas.microsoft.com/office/drawing/2014/main" val="1756279684"/>
                  </a:ext>
                </a:extLst>
              </a:tr>
            </a:tbl>
          </a:graphicData>
        </a:graphic>
      </p:graphicFrame>
      <p:graphicFrame>
        <p:nvGraphicFramePr>
          <p:cNvPr id="3" name="表 2">
            <a:extLst>
              <a:ext uri="{FF2B5EF4-FFF2-40B4-BE49-F238E27FC236}">
                <a16:creationId xmlns:a16="http://schemas.microsoft.com/office/drawing/2014/main" id="{DA2BB16A-E67E-7045-77BE-0F2EBB9803D0}"/>
              </a:ext>
            </a:extLst>
          </p:cNvPr>
          <p:cNvGraphicFramePr>
            <a:graphicFrameLocks noGrp="1"/>
          </p:cNvGraphicFramePr>
          <p:nvPr/>
        </p:nvGraphicFramePr>
        <p:xfrm>
          <a:off x="4017963" y="1162050"/>
          <a:ext cx="4155379" cy="4536491"/>
        </p:xfrm>
        <a:graphic>
          <a:graphicData uri="http://schemas.openxmlformats.org/drawingml/2006/table">
            <a:tbl>
              <a:tblPr>
                <a:tableStyleId>{5C22544A-7EE6-4342-B048-85BDC9FD1C3A}</a:tableStyleId>
              </a:tblPr>
              <a:tblGrid>
                <a:gridCol w="1184118">
                  <a:extLst>
                    <a:ext uri="{9D8B030D-6E8A-4147-A177-3AD203B41FA5}">
                      <a16:colId xmlns:a16="http://schemas.microsoft.com/office/drawing/2014/main" val="3813342510"/>
                    </a:ext>
                  </a:extLst>
                </a:gridCol>
                <a:gridCol w="559167">
                  <a:extLst>
                    <a:ext uri="{9D8B030D-6E8A-4147-A177-3AD203B41FA5}">
                      <a16:colId xmlns:a16="http://schemas.microsoft.com/office/drawing/2014/main" val="2108363358"/>
                    </a:ext>
                  </a:extLst>
                </a:gridCol>
                <a:gridCol w="339886">
                  <a:extLst>
                    <a:ext uri="{9D8B030D-6E8A-4147-A177-3AD203B41FA5}">
                      <a16:colId xmlns:a16="http://schemas.microsoft.com/office/drawing/2014/main" val="3670289514"/>
                    </a:ext>
                  </a:extLst>
                </a:gridCol>
                <a:gridCol w="339886">
                  <a:extLst>
                    <a:ext uri="{9D8B030D-6E8A-4147-A177-3AD203B41FA5}">
                      <a16:colId xmlns:a16="http://schemas.microsoft.com/office/drawing/2014/main" val="2886700543"/>
                    </a:ext>
                  </a:extLst>
                </a:gridCol>
                <a:gridCol w="559167">
                  <a:extLst>
                    <a:ext uri="{9D8B030D-6E8A-4147-A177-3AD203B41FA5}">
                      <a16:colId xmlns:a16="http://schemas.microsoft.com/office/drawing/2014/main" val="3927081395"/>
                    </a:ext>
                  </a:extLst>
                </a:gridCol>
                <a:gridCol w="317958">
                  <a:extLst>
                    <a:ext uri="{9D8B030D-6E8A-4147-A177-3AD203B41FA5}">
                      <a16:colId xmlns:a16="http://schemas.microsoft.com/office/drawing/2014/main" val="2188453002"/>
                    </a:ext>
                  </a:extLst>
                </a:gridCol>
                <a:gridCol w="317958">
                  <a:extLst>
                    <a:ext uri="{9D8B030D-6E8A-4147-A177-3AD203B41FA5}">
                      <a16:colId xmlns:a16="http://schemas.microsoft.com/office/drawing/2014/main" val="657024929"/>
                    </a:ext>
                  </a:extLst>
                </a:gridCol>
                <a:gridCol w="537239">
                  <a:extLst>
                    <a:ext uri="{9D8B030D-6E8A-4147-A177-3AD203B41FA5}">
                      <a16:colId xmlns:a16="http://schemas.microsoft.com/office/drawing/2014/main" val="4051534371"/>
                    </a:ext>
                  </a:extLst>
                </a:gridCol>
              </a:tblGrid>
              <a:tr h="164461">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ctr"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extLst>
                  <a:ext uri="{0D108BD9-81ED-4DB2-BD59-A6C34878D82A}">
                    <a16:rowId xmlns:a16="http://schemas.microsoft.com/office/drawing/2014/main" val="595157122"/>
                  </a:ext>
                </a:extLst>
              </a:tr>
              <a:tr h="190775">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ctr" fontAlgn="ctr">
                        <a:buNone/>
                      </a:pPr>
                      <a:r>
                        <a:rPr lang="ja-JP" sz="1200" u="none" strike="noStrike">
                          <a:effectLst/>
                        </a:rPr>
                        <a:t>参　考</a:t>
                      </a:r>
                      <a:endParaRPr lang="ja-JP" sz="1200" b="1"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extLst>
                  <a:ext uri="{0D108BD9-81ED-4DB2-BD59-A6C34878D82A}">
                    <a16:rowId xmlns:a16="http://schemas.microsoft.com/office/drawing/2014/main" val="3348545722"/>
                  </a:ext>
                </a:extLst>
              </a:tr>
              <a:tr h="190775">
                <a:tc>
                  <a:txBody>
                    <a:bodyPr/>
                    <a:lstStyle/>
                    <a:p>
                      <a:pPr algn="l" fontAlgn="ctr">
                        <a:buNone/>
                      </a:pPr>
                      <a:endParaRPr lang="ja-JP" sz="12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12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12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12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12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12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extLst>
                  <a:ext uri="{0D108BD9-81ED-4DB2-BD59-A6C34878D82A}">
                    <a16:rowId xmlns:a16="http://schemas.microsoft.com/office/drawing/2014/main" val="780892667"/>
                  </a:ext>
                </a:extLst>
              </a:tr>
              <a:tr h="164461">
                <a:tc gridSpan="7">
                  <a:txBody>
                    <a:bodyPr/>
                    <a:lstStyle/>
                    <a:p>
                      <a:pPr algn="l" fontAlgn="ctr">
                        <a:buNone/>
                      </a:pPr>
                      <a:r>
                        <a:rPr lang="ja-JP" sz="1000" u="none" strike="noStrike">
                          <a:effectLst/>
                        </a:rPr>
                        <a:t>開発建設部等別優良工事等表彰推薦件数（Ｒ１年度表彰）</a:t>
                      </a:r>
                      <a:endParaRPr lang="ja-JP" sz="10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extLst>
                  <a:ext uri="{0D108BD9-81ED-4DB2-BD59-A6C34878D82A}">
                    <a16:rowId xmlns:a16="http://schemas.microsoft.com/office/drawing/2014/main" val="3207707338"/>
                  </a:ext>
                </a:extLst>
              </a:tr>
              <a:tr h="164461">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extLst>
                  <a:ext uri="{0D108BD9-81ED-4DB2-BD59-A6C34878D82A}">
                    <a16:rowId xmlns:a16="http://schemas.microsoft.com/office/drawing/2014/main" val="2545210602"/>
                  </a:ext>
                </a:extLst>
              </a:tr>
              <a:tr h="164461">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extLst>
                  <a:ext uri="{0D108BD9-81ED-4DB2-BD59-A6C34878D82A}">
                    <a16:rowId xmlns:a16="http://schemas.microsoft.com/office/drawing/2014/main" val="3933635252"/>
                  </a:ext>
                </a:extLst>
              </a:tr>
              <a:tr h="164461">
                <a:tc rowSpan="3">
                  <a:txBody>
                    <a:bodyPr/>
                    <a:lstStyle/>
                    <a:p>
                      <a:pPr algn="ctr" fontAlgn="ctr">
                        <a:buNone/>
                      </a:pPr>
                      <a:r>
                        <a:rPr lang="ja-JP" sz="900" u="none" strike="noStrike">
                          <a:effectLst/>
                        </a:rPr>
                        <a:t>開発建設部等</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gridSpan="3">
                  <a:txBody>
                    <a:bodyPr/>
                    <a:lstStyle/>
                    <a:p>
                      <a:pPr algn="ctr" fontAlgn="ctr">
                        <a:buNone/>
                      </a:pPr>
                      <a:r>
                        <a:rPr lang="ja-JP" sz="900" u="none" strike="noStrike">
                          <a:effectLst/>
                        </a:rPr>
                        <a:t>工　　事</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buNone/>
                      </a:pPr>
                      <a:r>
                        <a:rPr lang="ja-JP" sz="900" u="none" strike="noStrike">
                          <a:effectLst/>
                        </a:rPr>
                        <a:t>業　　　務</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hMerge="1">
                  <a:txBody>
                    <a:bodyPr/>
                    <a:lstStyle/>
                    <a:p>
                      <a:endParaRPr kumimoji="1" lang="ja-JP" altLang="en-US"/>
                    </a:p>
                  </a:txBody>
                  <a:tcPr/>
                </a:tc>
                <a:tc hMerge="1">
                  <a:txBody>
                    <a:bodyPr/>
                    <a:lstStyle/>
                    <a:p>
                      <a:endParaRPr kumimoji="1" lang="ja-JP" altLang="en-US"/>
                    </a:p>
                  </a:txBody>
                  <a:tcPr/>
                </a:tc>
                <a:tc rowSpan="3">
                  <a:txBody>
                    <a:bodyPr/>
                    <a:lstStyle/>
                    <a:p>
                      <a:pPr algn="ctr" fontAlgn="ctr">
                        <a:buNone/>
                      </a:pPr>
                      <a:r>
                        <a:rPr lang="ja-JP" sz="900" u="none" strike="noStrike">
                          <a:effectLst/>
                        </a:rPr>
                        <a:t>備考</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extLst>
                  <a:ext uri="{0D108BD9-81ED-4DB2-BD59-A6C34878D82A}">
                    <a16:rowId xmlns:a16="http://schemas.microsoft.com/office/drawing/2014/main" val="2792697830"/>
                  </a:ext>
                </a:extLst>
              </a:tr>
              <a:tr h="164461">
                <a:tc vMerge="1">
                  <a:txBody>
                    <a:bodyPr/>
                    <a:lstStyle/>
                    <a:p>
                      <a:endParaRPr kumimoji="1" lang="ja-JP" altLang="en-US"/>
                    </a:p>
                  </a:txBody>
                  <a:tcPr/>
                </a:tc>
                <a:tc rowSpan="2">
                  <a:txBody>
                    <a:bodyPr/>
                    <a:lstStyle/>
                    <a:p>
                      <a:pPr algn="ctr" fontAlgn="ctr">
                        <a:buNone/>
                      </a:pPr>
                      <a:r>
                        <a:rPr lang="ja-JP" sz="900" u="none" strike="noStrike">
                          <a:effectLst/>
                        </a:rPr>
                        <a:t>対象件数</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gridSpan="2">
                  <a:txBody>
                    <a:bodyPr/>
                    <a:lstStyle/>
                    <a:p>
                      <a:pPr algn="ctr" fontAlgn="ctr">
                        <a:buNone/>
                      </a:pPr>
                      <a:r>
                        <a:rPr lang="ja-JP" sz="900" u="none" strike="noStrike">
                          <a:effectLst/>
                        </a:rPr>
                        <a:t>推薦</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hMerge="1">
                  <a:txBody>
                    <a:bodyPr/>
                    <a:lstStyle/>
                    <a:p>
                      <a:endParaRPr kumimoji="1" lang="ja-JP" altLang="en-US"/>
                    </a:p>
                  </a:txBody>
                  <a:tcPr/>
                </a:tc>
                <a:tc rowSpan="2">
                  <a:txBody>
                    <a:bodyPr/>
                    <a:lstStyle/>
                    <a:p>
                      <a:pPr algn="ctr" fontAlgn="ctr">
                        <a:buNone/>
                      </a:pPr>
                      <a:r>
                        <a:rPr lang="ja-JP" sz="900" u="none" strike="noStrike">
                          <a:effectLst/>
                        </a:rPr>
                        <a:t>対象件数</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gridSpan="2">
                  <a:txBody>
                    <a:bodyPr/>
                    <a:lstStyle/>
                    <a:p>
                      <a:pPr algn="ctr" fontAlgn="ctr">
                        <a:buNone/>
                      </a:pPr>
                      <a:r>
                        <a:rPr lang="ja-JP" sz="900" u="none" strike="noStrike">
                          <a:effectLst/>
                        </a:rPr>
                        <a:t>推薦</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h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657398703"/>
                  </a:ext>
                </a:extLst>
              </a:tr>
              <a:tr h="164461">
                <a:tc vMerge="1">
                  <a:txBody>
                    <a:bodyPr/>
                    <a:lstStyle/>
                    <a:p>
                      <a:endParaRPr kumimoji="1" lang="ja-JP" altLang="en-US"/>
                    </a:p>
                  </a:txBody>
                  <a:tcPr/>
                </a:tc>
                <a:tc vMerge="1">
                  <a:txBody>
                    <a:bodyPr/>
                    <a:lstStyle/>
                    <a:p>
                      <a:endParaRPr kumimoji="1" lang="ja-JP" altLang="en-US"/>
                    </a:p>
                  </a:txBody>
                  <a:tcPr/>
                </a:tc>
                <a:tc>
                  <a:txBody>
                    <a:bodyPr/>
                    <a:lstStyle/>
                    <a:p>
                      <a:pPr algn="ctr" fontAlgn="ctr">
                        <a:buNone/>
                      </a:pPr>
                      <a:r>
                        <a:rPr lang="ja-JP" sz="900" u="none" strike="noStrike">
                          <a:effectLst/>
                        </a:rPr>
                        <a:t>局長</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ctr" fontAlgn="ctr">
                        <a:buNone/>
                      </a:pPr>
                      <a:r>
                        <a:rPr lang="ja-JP" sz="900" u="none" strike="noStrike">
                          <a:effectLst/>
                        </a:rPr>
                        <a:t>部長</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vMerge="1">
                  <a:txBody>
                    <a:bodyPr/>
                    <a:lstStyle/>
                    <a:p>
                      <a:endParaRPr kumimoji="1" lang="ja-JP" altLang="en-US"/>
                    </a:p>
                  </a:txBody>
                  <a:tcPr/>
                </a:tc>
                <a:tc>
                  <a:txBody>
                    <a:bodyPr/>
                    <a:lstStyle/>
                    <a:p>
                      <a:pPr algn="ctr" fontAlgn="ctr">
                        <a:buNone/>
                      </a:pPr>
                      <a:r>
                        <a:rPr lang="ja-JP" sz="900" u="none" strike="noStrike">
                          <a:effectLst/>
                        </a:rPr>
                        <a:t>局長</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ctr" fontAlgn="ctr">
                        <a:buNone/>
                      </a:pPr>
                      <a:r>
                        <a:rPr lang="ja-JP" sz="900" u="none" strike="noStrike">
                          <a:effectLst/>
                        </a:rPr>
                        <a:t>部長</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vMerge="1">
                  <a:txBody>
                    <a:bodyPr/>
                    <a:lstStyle/>
                    <a:p>
                      <a:endParaRPr kumimoji="1" lang="ja-JP" altLang="en-US"/>
                    </a:p>
                  </a:txBody>
                  <a:tcPr/>
                </a:tc>
                <a:extLst>
                  <a:ext uri="{0D108BD9-81ED-4DB2-BD59-A6C34878D82A}">
                    <a16:rowId xmlns:a16="http://schemas.microsoft.com/office/drawing/2014/main" val="98302778"/>
                  </a:ext>
                </a:extLst>
              </a:tr>
              <a:tr h="164461">
                <a:tc>
                  <a:txBody>
                    <a:bodyPr/>
                    <a:lstStyle/>
                    <a:p>
                      <a:pPr algn="l" fontAlgn="ctr">
                        <a:buNone/>
                      </a:pPr>
                      <a:r>
                        <a:rPr lang="ja-JP" sz="900" u="none" strike="noStrike">
                          <a:effectLst/>
                        </a:rPr>
                        <a:t>本局（営繕部）</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17</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0</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26</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0</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ctr" fontAlgn="ctr">
                        <a:buNone/>
                      </a:pPr>
                      <a:r>
                        <a:rPr lang="ja-JP" sz="900" u="none" strike="noStrike">
                          <a:effectLst/>
                        </a:rPr>
                        <a:t>注1</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extLst>
                  <a:ext uri="{0D108BD9-81ED-4DB2-BD59-A6C34878D82A}">
                    <a16:rowId xmlns:a16="http://schemas.microsoft.com/office/drawing/2014/main" val="968417266"/>
                  </a:ext>
                </a:extLst>
              </a:tr>
              <a:tr h="164461">
                <a:tc>
                  <a:txBody>
                    <a:bodyPr/>
                    <a:lstStyle/>
                    <a:p>
                      <a:pPr algn="l" fontAlgn="ctr">
                        <a:buNone/>
                      </a:pPr>
                      <a:r>
                        <a:rPr lang="ja-JP" sz="900" u="none" strike="noStrike">
                          <a:effectLst/>
                        </a:rPr>
                        <a:t>本局（営繕部除く）</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0</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0</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0</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76</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0</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0</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ctr" fontAlgn="ctr">
                        <a:buNone/>
                      </a:pPr>
                      <a:r>
                        <a:rPr lang="ja-JP" sz="900" u="none" strike="noStrike">
                          <a:effectLst/>
                        </a:rPr>
                        <a:t>　</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extLst>
                  <a:ext uri="{0D108BD9-81ED-4DB2-BD59-A6C34878D82A}">
                    <a16:rowId xmlns:a16="http://schemas.microsoft.com/office/drawing/2014/main" val="99567236"/>
                  </a:ext>
                </a:extLst>
              </a:tr>
              <a:tr h="164461">
                <a:tc>
                  <a:txBody>
                    <a:bodyPr/>
                    <a:lstStyle/>
                    <a:p>
                      <a:pPr algn="l" fontAlgn="ctr">
                        <a:buNone/>
                      </a:pPr>
                      <a:r>
                        <a:rPr lang="ja-JP" sz="900" u="none" strike="noStrike">
                          <a:effectLst/>
                        </a:rPr>
                        <a:t>札幌</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344</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7</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19</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564</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8</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21</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r>
                        <a:rPr lang="ja-JP" sz="900" u="none" strike="noStrike">
                          <a:effectLst/>
                        </a:rPr>
                        <a:t>　</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extLst>
                  <a:ext uri="{0D108BD9-81ED-4DB2-BD59-A6C34878D82A}">
                    <a16:rowId xmlns:a16="http://schemas.microsoft.com/office/drawing/2014/main" val="2545879274"/>
                  </a:ext>
                </a:extLst>
              </a:tr>
              <a:tr h="164461">
                <a:tc>
                  <a:txBody>
                    <a:bodyPr/>
                    <a:lstStyle/>
                    <a:p>
                      <a:pPr algn="l" fontAlgn="ctr">
                        <a:buNone/>
                      </a:pPr>
                      <a:r>
                        <a:rPr lang="ja-JP" sz="900" u="none" strike="noStrike">
                          <a:effectLst/>
                        </a:rPr>
                        <a:t>函館</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154</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3</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9</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197</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3</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7</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r>
                        <a:rPr lang="ja-JP" sz="900" u="none" strike="noStrike">
                          <a:effectLst/>
                        </a:rPr>
                        <a:t>　</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extLst>
                  <a:ext uri="{0D108BD9-81ED-4DB2-BD59-A6C34878D82A}">
                    <a16:rowId xmlns:a16="http://schemas.microsoft.com/office/drawing/2014/main" val="603369745"/>
                  </a:ext>
                </a:extLst>
              </a:tr>
              <a:tr h="164461">
                <a:tc>
                  <a:txBody>
                    <a:bodyPr/>
                    <a:lstStyle/>
                    <a:p>
                      <a:pPr algn="l" fontAlgn="ctr">
                        <a:buNone/>
                      </a:pPr>
                      <a:r>
                        <a:rPr lang="ja-JP" sz="900" u="none" strike="noStrike">
                          <a:effectLst/>
                        </a:rPr>
                        <a:t>小樽</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84</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2</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4</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176</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3</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6</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r>
                        <a:rPr lang="ja-JP" sz="900" u="none" strike="noStrike">
                          <a:effectLst/>
                        </a:rPr>
                        <a:t>　</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extLst>
                  <a:ext uri="{0D108BD9-81ED-4DB2-BD59-A6C34878D82A}">
                    <a16:rowId xmlns:a16="http://schemas.microsoft.com/office/drawing/2014/main" val="2730645983"/>
                  </a:ext>
                </a:extLst>
              </a:tr>
              <a:tr h="164461">
                <a:tc>
                  <a:txBody>
                    <a:bodyPr/>
                    <a:lstStyle/>
                    <a:p>
                      <a:pPr algn="l" fontAlgn="ctr">
                        <a:buNone/>
                      </a:pPr>
                      <a:r>
                        <a:rPr lang="ja-JP" sz="900" u="none" strike="noStrike">
                          <a:effectLst/>
                        </a:rPr>
                        <a:t>旭川</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168</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3</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10</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282</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4</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10</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r>
                        <a:rPr lang="ja-JP" sz="900" u="none" strike="noStrike">
                          <a:effectLst/>
                        </a:rPr>
                        <a:t>　</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extLst>
                  <a:ext uri="{0D108BD9-81ED-4DB2-BD59-A6C34878D82A}">
                    <a16:rowId xmlns:a16="http://schemas.microsoft.com/office/drawing/2014/main" val="770607725"/>
                  </a:ext>
                </a:extLst>
              </a:tr>
              <a:tr h="164461">
                <a:tc>
                  <a:txBody>
                    <a:bodyPr/>
                    <a:lstStyle/>
                    <a:p>
                      <a:pPr algn="l" fontAlgn="ctr">
                        <a:buNone/>
                      </a:pPr>
                      <a:r>
                        <a:rPr lang="ja-JP" sz="900" u="none" strike="noStrike">
                          <a:effectLst/>
                        </a:rPr>
                        <a:t>室蘭</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157</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3</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9</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288</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6</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10</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r>
                        <a:rPr lang="ja-JP" sz="900" u="none" strike="noStrike">
                          <a:effectLst/>
                        </a:rPr>
                        <a:t>　</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extLst>
                  <a:ext uri="{0D108BD9-81ED-4DB2-BD59-A6C34878D82A}">
                    <a16:rowId xmlns:a16="http://schemas.microsoft.com/office/drawing/2014/main" val="376985724"/>
                  </a:ext>
                </a:extLst>
              </a:tr>
              <a:tr h="164461">
                <a:tc>
                  <a:txBody>
                    <a:bodyPr/>
                    <a:lstStyle/>
                    <a:p>
                      <a:pPr algn="l" fontAlgn="ctr">
                        <a:buNone/>
                      </a:pPr>
                      <a:r>
                        <a:rPr lang="ja-JP" sz="900" u="none" strike="noStrike">
                          <a:effectLst/>
                        </a:rPr>
                        <a:t>釧路</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179</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4</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9</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216</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3</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8</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r>
                        <a:rPr lang="ja-JP" sz="900" u="none" strike="noStrike">
                          <a:effectLst/>
                        </a:rPr>
                        <a:t>　</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extLst>
                  <a:ext uri="{0D108BD9-81ED-4DB2-BD59-A6C34878D82A}">
                    <a16:rowId xmlns:a16="http://schemas.microsoft.com/office/drawing/2014/main" val="2052171092"/>
                  </a:ext>
                </a:extLst>
              </a:tr>
              <a:tr h="164461">
                <a:tc>
                  <a:txBody>
                    <a:bodyPr/>
                    <a:lstStyle/>
                    <a:p>
                      <a:pPr algn="l" fontAlgn="ctr">
                        <a:buNone/>
                      </a:pPr>
                      <a:r>
                        <a:rPr lang="ja-JP" sz="900" u="none" strike="noStrike">
                          <a:effectLst/>
                        </a:rPr>
                        <a:t>帯広</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126</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3</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6</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224</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3</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8</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r>
                        <a:rPr lang="ja-JP" sz="900" u="none" strike="noStrike">
                          <a:effectLst/>
                        </a:rPr>
                        <a:t>　</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extLst>
                  <a:ext uri="{0D108BD9-81ED-4DB2-BD59-A6C34878D82A}">
                    <a16:rowId xmlns:a16="http://schemas.microsoft.com/office/drawing/2014/main" val="3185563731"/>
                  </a:ext>
                </a:extLst>
              </a:tr>
              <a:tr h="164461">
                <a:tc>
                  <a:txBody>
                    <a:bodyPr/>
                    <a:lstStyle/>
                    <a:p>
                      <a:pPr algn="l" fontAlgn="ctr">
                        <a:buNone/>
                      </a:pPr>
                      <a:r>
                        <a:rPr lang="ja-JP" sz="900" u="none" strike="noStrike">
                          <a:effectLst/>
                        </a:rPr>
                        <a:t>網走</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146</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3</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8</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233</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3</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9</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r>
                        <a:rPr lang="ja-JP" sz="900" u="none" strike="noStrike">
                          <a:effectLst/>
                        </a:rPr>
                        <a:t>　</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extLst>
                  <a:ext uri="{0D108BD9-81ED-4DB2-BD59-A6C34878D82A}">
                    <a16:rowId xmlns:a16="http://schemas.microsoft.com/office/drawing/2014/main" val="1536263406"/>
                  </a:ext>
                </a:extLst>
              </a:tr>
              <a:tr h="164461">
                <a:tc>
                  <a:txBody>
                    <a:bodyPr/>
                    <a:lstStyle/>
                    <a:p>
                      <a:pPr algn="l" fontAlgn="ctr">
                        <a:buNone/>
                      </a:pPr>
                      <a:r>
                        <a:rPr lang="ja-JP" sz="900" u="none" strike="noStrike">
                          <a:effectLst/>
                        </a:rPr>
                        <a:t>留萌</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68</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4</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136</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2</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5</a:t>
                      </a:r>
                      <a:endParaRPr lang="ja-JP" sz="9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r>
                        <a:rPr lang="ja-JP" sz="900" u="none" strike="noStrike">
                          <a:effectLst/>
                        </a:rPr>
                        <a:t>　</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extLst>
                  <a:ext uri="{0D108BD9-81ED-4DB2-BD59-A6C34878D82A}">
                    <a16:rowId xmlns:a16="http://schemas.microsoft.com/office/drawing/2014/main" val="295838523"/>
                  </a:ext>
                </a:extLst>
              </a:tr>
              <a:tr h="164461">
                <a:tc>
                  <a:txBody>
                    <a:bodyPr/>
                    <a:lstStyle/>
                    <a:p>
                      <a:pPr algn="l" fontAlgn="ctr">
                        <a:buNone/>
                      </a:pPr>
                      <a:r>
                        <a:rPr lang="ja-JP" sz="900" u="none" strike="noStrike">
                          <a:effectLst/>
                        </a:rPr>
                        <a:t>稚内</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69</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4</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117</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2</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4</a:t>
                      </a:r>
                      <a:endParaRPr lang="ja-JP" sz="9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r>
                        <a:rPr lang="ja-JP" sz="900" u="none" strike="noStrike">
                          <a:effectLst/>
                        </a:rPr>
                        <a:t>　</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extLst>
                  <a:ext uri="{0D108BD9-81ED-4DB2-BD59-A6C34878D82A}">
                    <a16:rowId xmlns:a16="http://schemas.microsoft.com/office/drawing/2014/main" val="4144855742"/>
                  </a:ext>
                </a:extLst>
              </a:tr>
              <a:tr h="164461">
                <a:tc>
                  <a:txBody>
                    <a:bodyPr/>
                    <a:lstStyle/>
                    <a:p>
                      <a:pPr algn="l" fontAlgn="ctr">
                        <a:buNone/>
                      </a:pPr>
                      <a:r>
                        <a:rPr lang="ja-JP" sz="900" u="none" strike="noStrike">
                          <a:effectLst/>
                        </a:rPr>
                        <a:t>合計</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1,512</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30</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83</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2,535</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37</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r" fontAlgn="ctr">
                        <a:buNone/>
                      </a:pPr>
                      <a:r>
                        <a:rPr lang="ja-JP" sz="900" u="none" strike="noStrike">
                          <a:effectLst/>
                        </a:rPr>
                        <a:t>89</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r>
                        <a:rPr lang="ja-JP" sz="900" u="none" strike="noStrike">
                          <a:effectLst/>
                        </a:rPr>
                        <a:t>　</a:t>
                      </a: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extLst>
                  <a:ext uri="{0D108BD9-81ED-4DB2-BD59-A6C34878D82A}">
                    <a16:rowId xmlns:a16="http://schemas.microsoft.com/office/drawing/2014/main" val="3788688467"/>
                  </a:ext>
                </a:extLst>
              </a:tr>
              <a:tr h="164461">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extLst>
                  <a:ext uri="{0D108BD9-81ED-4DB2-BD59-A6C34878D82A}">
                    <a16:rowId xmlns:a16="http://schemas.microsoft.com/office/drawing/2014/main" val="2292961613"/>
                  </a:ext>
                </a:extLst>
              </a:tr>
              <a:tr h="164461">
                <a:tc>
                  <a:txBody>
                    <a:bodyPr/>
                    <a:lstStyle/>
                    <a:p>
                      <a:pPr algn="l" fontAlgn="ctr">
                        <a:buNone/>
                      </a:pPr>
                      <a:endParaRPr lang="ja-JP" sz="8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8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8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8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8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8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8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extLst>
                  <a:ext uri="{0D108BD9-81ED-4DB2-BD59-A6C34878D82A}">
                    <a16:rowId xmlns:a16="http://schemas.microsoft.com/office/drawing/2014/main" val="2473243115"/>
                  </a:ext>
                </a:extLst>
              </a:tr>
              <a:tr h="164461">
                <a:tc>
                  <a:txBody>
                    <a:bodyPr/>
                    <a:lstStyle/>
                    <a:p>
                      <a:pPr algn="l" fontAlgn="ctr">
                        <a:buNone/>
                      </a:pPr>
                      <a:endParaRPr lang="ja-JP" sz="8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8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8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8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8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8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800" b="0" i="0" u="none" strike="noStrike">
                        <a:effectLst/>
                        <a:latin typeface="ＭＳ ゴシック" panose="020B0609070205080204" pitchFamily="49" charset="-128"/>
                        <a:ea typeface="ＭＳ ゴシック" panose="020B0609070205080204" pitchFamily="49" charset="-128"/>
                      </a:endParaRPr>
                    </a:p>
                  </a:txBody>
                  <a:tcPr marL="6578" marR="6578" marT="6578" marB="0" anchor="ctr"/>
                </a:tc>
                <a:tc>
                  <a:txBody>
                    <a:bodyPr/>
                    <a:lstStyle/>
                    <a:p>
                      <a:pPr algn="l" fontAlgn="ctr">
                        <a:buNone/>
                      </a:pPr>
                      <a:endParaRPr lang="ja-JP" sz="900" b="0" i="0" u="none" strike="noStrike">
                        <a:effectLst/>
                        <a:latin typeface="ＭＳ Ｐゴシック" panose="020B0600070205080204" pitchFamily="50" charset="-128"/>
                        <a:ea typeface="ＭＳ Ｐゴシック" panose="020B0600070205080204" pitchFamily="50" charset="-128"/>
                      </a:endParaRPr>
                    </a:p>
                  </a:txBody>
                  <a:tcPr marL="6578" marR="6578" marT="6578" marB="0" anchor="ctr"/>
                </a:tc>
                <a:extLst>
                  <a:ext uri="{0D108BD9-81ED-4DB2-BD59-A6C34878D82A}">
                    <a16:rowId xmlns:a16="http://schemas.microsoft.com/office/drawing/2014/main" val="2826674655"/>
                  </a:ext>
                </a:extLst>
              </a:tr>
              <a:tr h="361814">
                <a:tc gridSpan="8">
                  <a:txBody>
                    <a:bodyPr/>
                    <a:lstStyle/>
                    <a:p>
                      <a:pPr algn="l" fontAlgn="ctr">
                        <a:buNone/>
                      </a:pPr>
                      <a:r>
                        <a:rPr lang="ja-JP" sz="800" u="none" strike="noStrike" dirty="0">
                          <a:effectLst/>
                        </a:rPr>
                        <a:t>注１　営繕部、営繕部以外の本局においては業務の推薦は基本的にはそれぞれ０件であるが、表彰に値すると認められる業務がある場合に限り、局長又は部長表彰の推薦を１件を限度に認めるものとした。</a:t>
                      </a:r>
                      <a:endParaRPr lang="ja-JP" sz="800" b="0" i="0" u="none" strike="noStrike" dirty="0">
                        <a:effectLst/>
                        <a:latin typeface="ＭＳ ゴシック" panose="020B0609070205080204" pitchFamily="49" charset="-128"/>
                        <a:ea typeface="ＭＳ ゴシック" panose="020B0609070205080204" pitchFamily="49" charset="-128"/>
                      </a:endParaRPr>
                    </a:p>
                  </a:txBody>
                  <a:tcPr marL="6578" marR="6578" marT="6578"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48652231"/>
                  </a:ext>
                </a:extLst>
              </a:tr>
            </a:tbl>
          </a:graphicData>
        </a:graphic>
      </p:graphicFrame>
      <p:sp>
        <p:nvSpPr>
          <p:cNvPr id="8" name="Google Shape;97;p1">
            <a:extLst>
              <a:ext uri="{FF2B5EF4-FFF2-40B4-BE49-F238E27FC236}">
                <a16:creationId xmlns:a16="http://schemas.microsoft.com/office/drawing/2014/main" id="{4EAD6DC4-71C6-C13B-DE23-0B524D6873DD}"/>
              </a:ext>
            </a:extLst>
          </p:cNvPr>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21</a:t>
            </a:fld>
            <a:endParaRPr sz="2400" dirty="0">
              <a:solidFill>
                <a:schemeClr val="lt1"/>
              </a:solidFill>
            </a:endParaRPr>
          </a:p>
        </p:txBody>
      </p:sp>
    </p:spTree>
    <p:extLst>
      <p:ext uri="{BB962C8B-B14F-4D97-AF65-F5344CB8AC3E}">
        <p14:creationId xmlns:p14="http://schemas.microsoft.com/office/powerpoint/2010/main" val="3739317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Shape 103">
          <a:extLst>
            <a:ext uri="{FF2B5EF4-FFF2-40B4-BE49-F238E27FC236}">
              <a16:creationId xmlns:a16="http://schemas.microsoft.com/office/drawing/2014/main" id="{59BC22A4-FA62-FA84-090F-59060D5CB6B4}"/>
            </a:ext>
          </a:extLst>
        </p:cNvPr>
        <p:cNvGrpSpPr/>
        <p:nvPr/>
      </p:nvGrpSpPr>
      <p:grpSpPr>
        <a:xfrm>
          <a:off x="0" y="0"/>
          <a:ext cx="0" cy="0"/>
          <a:chOff x="0" y="0"/>
          <a:chExt cx="0" cy="0"/>
        </a:xfrm>
      </p:grpSpPr>
      <p:sp>
        <p:nvSpPr>
          <p:cNvPr id="104" name="Google Shape;104;p2">
            <a:extLst>
              <a:ext uri="{FF2B5EF4-FFF2-40B4-BE49-F238E27FC236}">
                <a16:creationId xmlns:a16="http://schemas.microsoft.com/office/drawing/2014/main" id="{F0AF5DA8-B6FD-1863-5277-82CC44D9FF9F}"/>
              </a:ext>
            </a:extLst>
          </p:cNvPr>
          <p:cNvSpPr txBox="1">
            <a:spLocks noGrp="1"/>
          </p:cNvSpPr>
          <p:nvPr>
            <p:ph type="title"/>
          </p:nvPr>
        </p:nvSpPr>
        <p:spPr>
          <a:xfrm>
            <a:off x="72736" y="0"/>
            <a:ext cx="12119264" cy="1143000"/>
          </a:xfrm>
          <a:prstGeom prst="rect">
            <a:avLst/>
          </a:prstGeom>
          <a:noFill/>
          <a:ln>
            <a:noFill/>
          </a:ln>
        </p:spPr>
        <p:txBody>
          <a:bodyPr spcFirstLastPara="1" wrap="square" lIns="45700" tIns="45700" rIns="45700" bIns="45700" anchor="ctr" anchorCtr="0">
            <a:noAutofit/>
          </a:bodyPr>
          <a:lstStyle/>
          <a:p>
            <a:pPr>
              <a:buSzPts val="3200"/>
            </a:pPr>
            <a:r>
              <a:rPr lang="ja-JP" altLang="en-US" sz="3200" dirty="0">
                <a:latin typeface="Meiryo"/>
                <a:ea typeface="Meiryo"/>
                <a:cs typeface="Meiryo"/>
                <a:sym typeface="Meiryo"/>
              </a:rPr>
              <a:t>　局長表彰ならフラグ６以上必須</a:t>
            </a:r>
            <a:endParaRPr sz="3200" dirty="0">
              <a:latin typeface="Meiryo"/>
              <a:ea typeface="Meiryo"/>
              <a:cs typeface="Meiryo"/>
              <a:sym typeface="Meiryo"/>
            </a:endParaRPr>
          </a:p>
        </p:txBody>
      </p:sp>
      <p:pic>
        <p:nvPicPr>
          <p:cNvPr id="6" name="図 5">
            <a:extLst>
              <a:ext uri="{FF2B5EF4-FFF2-40B4-BE49-F238E27FC236}">
                <a16:creationId xmlns:a16="http://schemas.microsoft.com/office/drawing/2014/main" id="{37C6D3BA-FDA0-1E67-D6D8-457D823B26FD}"/>
              </a:ext>
            </a:extLst>
          </p:cNvPr>
          <p:cNvPicPr>
            <a:picLocks noChangeAspect="1"/>
          </p:cNvPicPr>
          <p:nvPr/>
        </p:nvPicPr>
        <p:blipFill>
          <a:blip r:embed="rId3"/>
          <a:stretch>
            <a:fillRect/>
          </a:stretch>
        </p:blipFill>
        <p:spPr>
          <a:xfrm>
            <a:off x="61850" y="1050131"/>
            <a:ext cx="3672546" cy="5807869"/>
          </a:xfrm>
          <a:prstGeom prst="rect">
            <a:avLst/>
          </a:prstGeom>
        </p:spPr>
      </p:pic>
      <p:pic>
        <p:nvPicPr>
          <p:cNvPr id="11" name="図 10">
            <a:extLst>
              <a:ext uri="{FF2B5EF4-FFF2-40B4-BE49-F238E27FC236}">
                <a16:creationId xmlns:a16="http://schemas.microsoft.com/office/drawing/2014/main" id="{236C2E79-CE15-28C2-AA95-B53C5E7E6325}"/>
              </a:ext>
            </a:extLst>
          </p:cNvPr>
          <p:cNvPicPr>
            <a:picLocks noChangeAspect="1"/>
          </p:cNvPicPr>
          <p:nvPr/>
        </p:nvPicPr>
        <p:blipFill>
          <a:blip r:embed="rId4"/>
          <a:stretch>
            <a:fillRect/>
          </a:stretch>
        </p:blipFill>
        <p:spPr>
          <a:xfrm>
            <a:off x="1233466" y="4231431"/>
            <a:ext cx="3560352" cy="2461073"/>
          </a:xfrm>
          <a:prstGeom prst="rect">
            <a:avLst/>
          </a:prstGeom>
          <a:ln w="44450">
            <a:solidFill>
              <a:srgbClr val="0070C0"/>
            </a:solidFill>
          </a:ln>
        </p:spPr>
      </p:pic>
      <p:pic>
        <p:nvPicPr>
          <p:cNvPr id="13" name="図 12">
            <a:extLst>
              <a:ext uri="{FF2B5EF4-FFF2-40B4-BE49-F238E27FC236}">
                <a16:creationId xmlns:a16="http://schemas.microsoft.com/office/drawing/2014/main" id="{5D52256D-CBE1-B8E4-5702-B54515971C9E}"/>
              </a:ext>
            </a:extLst>
          </p:cNvPr>
          <p:cNvPicPr>
            <a:picLocks noChangeAspect="1"/>
          </p:cNvPicPr>
          <p:nvPr/>
        </p:nvPicPr>
        <p:blipFill>
          <a:blip r:embed="rId5"/>
          <a:stretch>
            <a:fillRect/>
          </a:stretch>
        </p:blipFill>
        <p:spPr>
          <a:xfrm>
            <a:off x="5118100" y="2878931"/>
            <a:ext cx="7073900" cy="3979069"/>
          </a:xfrm>
          <a:prstGeom prst="rect">
            <a:avLst/>
          </a:prstGeom>
        </p:spPr>
      </p:pic>
      <p:sp>
        <p:nvSpPr>
          <p:cNvPr id="14" name="正方形/長方形 13">
            <a:extLst>
              <a:ext uri="{FF2B5EF4-FFF2-40B4-BE49-F238E27FC236}">
                <a16:creationId xmlns:a16="http://schemas.microsoft.com/office/drawing/2014/main" id="{F8A696A9-61B7-7697-254B-07F362C8990C}"/>
              </a:ext>
            </a:extLst>
          </p:cNvPr>
          <p:cNvSpPr/>
          <p:nvPr/>
        </p:nvSpPr>
        <p:spPr>
          <a:xfrm>
            <a:off x="2569028" y="1807029"/>
            <a:ext cx="1165368" cy="838200"/>
          </a:xfrm>
          <a:prstGeom prst="rect">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4FCE8A3D-5DBB-8520-01B7-671186727369}"/>
              </a:ext>
            </a:extLst>
          </p:cNvPr>
          <p:cNvSpPr/>
          <p:nvPr/>
        </p:nvSpPr>
        <p:spPr>
          <a:xfrm>
            <a:off x="4169229" y="1636964"/>
            <a:ext cx="3560352" cy="748002"/>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rgbClr val="0070C0"/>
                </a:solidFill>
              </a:rPr>
              <a:t>部長表彰ならフラグ５以上、局長ならフラグ６以上必須</a:t>
            </a:r>
          </a:p>
        </p:txBody>
      </p:sp>
      <p:cxnSp>
        <p:nvCxnSpPr>
          <p:cNvPr id="17" name="直線コネクタ 16">
            <a:extLst>
              <a:ext uri="{FF2B5EF4-FFF2-40B4-BE49-F238E27FC236}">
                <a16:creationId xmlns:a16="http://schemas.microsoft.com/office/drawing/2014/main" id="{AD9582C8-81C3-FBF3-29C5-B9BAD2B32351}"/>
              </a:ext>
            </a:extLst>
          </p:cNvPr>
          <p:cNvCxnSpPr/>
          <p:nvPr/>
        </p:nvCxnSpPr>
        <p:spPr>
          <a:xfrm flipH="1">
            <a:off x="1233466" y="2645229"/>
            <a:ext cx="1335563" cy="158620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A9E108D2-AB22-FB9C-ADD8-3BF208FEF35D}"/>
              </a:ext>
            </a:extLst>
          </p:cNvPr>
          <p:cNvCxnSpPr>
            <a:cxnSpLocks/>
          </p:cNvCxnSpPr>
          <p:nvPr/>
        </p:nvCxnSpPr>
        <p:spPr>
          <a:xfrm>
            <a:off x="3758466" y="2729202"/>
            <a:ext cx="1035352" cy="1502229"/>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22" name="図 21">
            <a:extLst>
              <a:ext uri="{FF2B5EF4-FFF2-40B4-BE49-F238E27FC236}">
                <a16:creationId xmlns:a16="http://schemas.microsoft.com/office/drawing/2014/main" id="{130D845E-E766-46B4-A3BB-C3B4E5C88A6C}"/>
              </a:ext>
            </a:extLst>
          </p:cNvPr>
          <p:cNvPicPr>
            <a:picLocks noChangeAspect="1"/>
          </p:cNvPicPr>
          <p:nvPr/>
        </p:nvPicPr>
        <p:blipFill>
          <a:blip r:embed="rId6"/>
          <a:stretch>
            <a:fillRect/>
          </a:stretch>
        </p:blipFill>
        <p:spPr>
          <a:xfrm>
            <a:off x="9622972" y="114300"/>
            <a:ext cx="2407702" cy="3793331"/>
          </a:xfrm>
          <a:prstGeom prst="rect">
            <a:avLst/>
          </a:prstGeom>
        </p:spPr>
      </p:pic>
      <p:sp>
        <p:nvSpPr>
          <p:cNvPr id="24" name="Google Shape;97;p1">
            <a:extLst>
              <a:ext uri="{FF2B5EF4-FFF2-40B4-BE49-F238E27FC236}">
                <a16:creationId xmlns:a16="http://schemas.microsoft.com/office/drawing/2014/main" id="{6C6FBD51-2A76-CEE5-4E71-C31E035108B6}"/>
              </a:ext>
            </a:extLst>
          </p:cNvPr>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22</a:t>
            </a:fld>
            <a:endParaRPr sz="2400" dirty="0">
              <a:solidFill>
                <a:schemeClr val="lt1"/>
              </a:solidFill>
            </a:endParaRPr>
          </a:p>
        </p:txBody>
      </p:sp>
    </p:spTree>
    <p:extLst>
      <p:ext uri="{BB962C8B-B14F-4D97-AF65-F5344CB8AC3E}">
        <p14:creationId xmlns:p14="http://schemas.microsoft.com/office/powerpoint/2010/main" val="12459869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Shape 103">
          <a:extLst>
            <a:ext uri="{FF2B5EF4-FFF2-40B4-BE49-F238E27FC236}">
              <a16:creationId xmlns:a16="http://schemas.microsoft.com/office/drawing/2014/main" id="{3189A44A-DBB6-FC9E-F74F-D06BE4532ACE}"/>
            </a:ext>
          </a:extLst>
        </p:cNvPr>
        <p:cNvGrpSpPr/>
        <p:nvPr/>
      </p:nvGrpSpPr>
      <p:grpSpPr>
        <a:xfrm>
          <a:off x="0" y="0"/>
          <a:ext cx="0" cy="0"/>
          <a:chOff x="0" y="0"/>
          <a:chExt cx="0" cy="0"/>
        </a:xfrm>
      </p:grpSpPr>
      <p:sp>
        <p:nvSpPr>
          <p:cNvPr id="104" name="Google Shape;104;p2">
            <a:extLst>
              <a:ext uri="{FF2B5EF4-FFF2-40B4-BE49-F238E27FC236}">
                <a16:creationId xmlns:a16="http://schemas.microsoft.com/office/drawing/2014/main" id="{59EF42E5-0A9F-F420-55AA-AA3A95B6453B}"/>
              </a:ext>
            </a:extLst>
          </p:cNvPr>
          <p:cNvSpPr txBox="1">
            <a:spLocks noGrp="1"/>
          </p:cNvSpPr>
          <p:nvPr>
            <p:ph type="title"/>
          </p:nvPr>
        </p:nvSpPr>
        <p:spPr>
          <a:xfrm>
            <a:off x="72736" y="0"/>
            <a:ext cx="12119264" cy="1143000"/>
          </a:xfrm>
          <a:prstGeom prst="rect">
            <a:avLst/>
          </a:prstGeom>
          <a:noFill/>
          <a:ln>
            <a:noFill/>
          </a:ln>
        </p:spPr>
        <p:txBody>
          <a:bodyPr spcFirstLastPara="1" wrap="square" lIns="45700" tIns="45700" rIns="45700" bIns="45700" anchor="ctr" anchorCtr="0">
            <a:noAutofit/>
          </a:bodyPr>
          <a:lstStyle/>
          <a:p>
            <a:pPr>
              <a:buSzPts val="3200"/>
            </a:pPr>
            <a:r>
              <a:rPr lang="ja-JP" altLang="en-US" sz="3200" dirty="0">
                <a:latin typeface="Meiryo"/>
                <a:ea typeface="Meiryo"/>
                <a:cs typeface="Meiryo"/>
                <a:sym typeface="Meiryo"/>
              </a:rPr>
              <a:t>　それ以前に、推薦文の作文がある。</a:t>
            </a:r>
            <a:endParaRPr sz="3200" dirty="0">
              <a:latin typeface="Meiryo"/>
              <a:ea typeface="Meiryo"/>
              <a:cs typeface="Meiryo"/>
              <a:sym typeface="Meiryo"/>
            </a:endParaRPr>
          </a:p>
        </p:txBody>
      </p:sp>
      <p:pic>
        <p:nvPicPr>
          <p:cNvPr id="5" name="図 4">
            <a:extLst>
              <a:ext uri="{FF2B5EF4-FFF2-40B4-BE49-F238E27FC236}">
                <a16:creationId xmlns:a16="http://schemas.microsoft.com/office/drawing/2014/main" id="{E9A3BB34-BC84-A8A7-CD78-6DA122DC7A5E}"/>
              </a:ext>
            </a:extLst>
          </p:cNvPr>
          <p:cNvPicPr>
            <a:picLocks noChangeAspect="1"/>
          </p:cNvPicPr>
          <p:nvPr/>
        </p:nvPicPr>
        <p:blipFill>
          <a:blip r:embed="rId3"/>
          <a:stretch>
            <a:fillRect/>
          </a:stretch>
        </p:blipFill>
        <p:spPr>
          <a:xfrm>
            <a:off x="7228990" y="1327657"/>
            <a:ext cx="4480948" cy="1371719"/>
          </a:xfrm>
          <a:prstGeom prst="rect">
            <a:avLst/>
          </a:prstGeom>
        </p:spPr>
      </p:pic>
      <p:graphicFrame>
        <p:nvGraphicFramePr>
          <p:cNvPr id="2" name="表 1">
            <a:extLst>
              <a:ext uri="{FF2B5EF4-FFF2-40B4-BE49-F238E27FC236}">
                <a16:creationId xmlns:a16="http://schemas.microsoft.com/office/drawing/2014/main" id="{5E0D7BFA-C23C-5314-569A-E12BED54FBC2}"/>
              </a:ext>
            </a:extLst>
          </p:cNvPr>
          <p:cNvGraphicFramePr>
            <a:graphicFrameLocks noGrp="1"/>
          </p:cNvGraphicFramePr>
          <p:nvPr>
            <p:extLst>
              <p:ext uri="{D42A27DB-BD31-4B8C-83A1-F6EECF244321}">
                <p14:modId xmlns:p14="http://schemas.microsoft.com/office/powerpoint/2010/main" val="2839463806"/>
              </p:ext>
            </p:extLst>
          </p:nvPr>
        </p:nvGraphicFramePr>
        <p:xfrm>
          <a:off x="1710305" y="1327657"/>
          <a:ext cx="1712105" cy="4606069"/>
        </p:xfrm>
        <a:graphic>
          <a:graphicData uri="http://schemas.openxmlformats.org/drawingml/2006/table">
            <a:tbl>
              <a:tblPr>
                <a:tableStyleId>{5C22544A-7EE6-4342-B048-85BDC9FD1C3A}</a:tableStyleId>
              </a:tblPr>
              <a:tblGrid>
                <a:gridCol w="47891">
                  <a:extLst>
                    <a:ext uri="{9D8B030D-6E8A-4147-A177-3AD203B41FA5}">
                      <a16:colId xmlns:a16="http://schemas.microsoft.com/office/drawing/2014/main" val="68512687"/>
                    </a:ext>
                  </a:extLst>
                </a:gridCol>
                <a:gridCol w="637977">
                  <a:extLst>
                    <a:ext uri="{9D8B030D-6E8A-4147-A177-3AD203B41FA5}">
                      <a16:colId xmlns:a16="http://schemas.microsoft.com/office/drawing/2014/main" val="1351753164"/>
                    </a:ext>
                  </a:extLst>
                </a:gridCol>
                <a:gridCol w="100913">
                  <a:extLst>
                    <a:ext uri="{9D8B030D-6E8A-4147-A177-3AD203B41FA5}">
                      <a16:colId xmlns:a16="http://schemas.microsoft.com/office/drawing/2014/main" val="3639664902"/>
                    </a:ext>
                  </a:extLst>
                </a:gridCol>
                <a:gridCol w="100913">
                  <a:extLst>
                    <a:ext uri="{9D8B030D-6E8A-4147-A177-3AD203B41FA5}">
                      <a16:colId xmlns:a16="http://schemas.microsoft.com/office/drawing/2014/main" val="1977118566"/>
                    </a:ext>
                  </a:extLst>
                </a:gridCol>
                <a:gridCol w="824411">
                  <a:extLst>
                    <a:ext uri="{9D8B030D-6E8A-4147-A177-3AD203B41FA5}">
                      <a16:colId xmlns:a16="http://schemas.microsoft.com/office/drawing/2014/main" val="828366949"/>
                    </a:ext>
                  </a:extLst>
                </a:gridCol>
              </a:tblGrid>
              <a:tr h="55160">
                <a:tc>
                  <a:txBody>
                    <a:bodyPr/>
                    <a:lstStyle/>
                    <a:p>
                      <a:pPr algn="l" fontAlgn="ctr">
                        <a:buNone/>
                      </a:pPr>
                      <a:r>
                        <a:rPr lang="ja-JP" sz="100" u="none" strike="noStrike">
                          <a:effectLst/>
                        </a:rPr>
                        <a:t>年度</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工事名／受注者名</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立場</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コメント</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340909487"/>
                  </a:ext>
                </a:extLst>
              </a:tr>
              <a:tr h="135463">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（全体）</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国道３６号千歳市の市街部での橋梁撤去と、郊外部の舗装補修施工で、２工区に分かれた現道上での工事であった。交通量が多く、交通切回し・近隣住民への騒音・振動対策が必要な工事であったが、交通安全・工程管理・環境対策に努め、無事故、無災害で工事を完了させた。また、施工体制も適切で、さらに出来形、出来ばえについても優れていた。また、創意工夫や地域貢献に関しても積極的に取り組んで活動し、安全講習会を積極的に実施するなど、安全性・社会性に対する意識が高かったと評価できる。</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85095293"/>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施工体制</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円滑化会議や変更確認会議等への参加、品質証明に係わる体制、安全管理など施工効率向上に向けた取り組みが良好であった。また、現場代理人は、監督職員との打合せを密に行い、工事の施工管理・工程管理に必要な情報を共有しながら円滑に工事を進めた。さらに設計図書と現場に相違があった場合も、設計・照査体制が確保され、迅速かつ適切に提案が行われ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897780516"/>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施工状況</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橋梁撤去は商店・住宅が隣接する市街部での施工であったため、現場状況をよく把握し、円滑な交通切り回しを実施して道路交通への影響を少なくした。また、舗装補修箇所周辺は千歳空港の出入口部であったため、関係部署と密な打合せを行い、円滑な調整を実施して適切に工事を進め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667661955"/>
                  </a:ext>
                </a:extLst>
              </a:tr>
              <a:tr h="45154">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出来形及び出来ばえ</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特に施工条件・気象条件等を考慮して施工し、各工種で出来形・出来ばえ向上のための工夫項目を設定してきめ細かな施工がなされ、出来形・出来映えともに良好であった。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559169379"/>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工事特性</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国道３６号で交通量の多い千歳市街部から郊外部におよぶ現道上での車線規制を伴った工事であり、その施行には安全施設や家屋・河川への環境に配慮する取り組みが必要であった。ゆえに、一般交通の安全と工事現場の安全を両立させた工程管理及び品質管理に特段の配慮が必要な工事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383901308"/>
                  </a:ext>
                </a:extLst>
              </a:tr>
              <a:tr h="45154">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創意工夫</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３Dスキャナーによる切削オーバーレイの測量や３DPDFによる配筋確認など施工効率向上の工夫をしていた。さらに、事後評価未実施の多くの新技術を適用するなど品質・施工効率向上にも努めていた。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699250825"/>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社会性等</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千歳ウエルカム花ロードへの協賛と国道３６号に生花を植えるボランティアスタッフ、地域にあるＶＳＰのイベントへボランティアスタッフ、支笏湖観光協会主催のゴミ拾い（計３回）、南幌町主催の美化活動など多くのイベントに積極的に参加して地域とのコミュニケーションを図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346275876"/>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安全対策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市街部のため交通量が多く、作業スペースが狭い箇所での作業であったことから、一般交通と工事現場の安全を両立させるため、一部夜間作業を実施したり、迂回のための多くの規制看板を設置する等さまざまな工夫を実施して作業に取り組み、無事故・無災害で工事を完了させた。また、交通規制時のシミュレーションを作成して安全教育・作業打合せを実施し、現場の安全向上を目指していたことは評価できる。</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934608503"/>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環境対策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河川上の橋梁撤去（取り壊し）のため、河川に影響が出ないように、湿式から乾式のコンクリート切断にするなど提案を行った。また、低騒音及び排出ガス対策型建設機械の使用等、環境に配慮した資機材を使用するなど環境対策について積極的に取り組んでい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45770909"/>
                  </a:ext>
                </a:extLst>
              </a:tr>
              <a:tr h="112886">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（全体）</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国道４５３号千歳市の山間部での３橋の橋梁補修施工で、３工区に分かれた現道上での工事であった。視界不良箇所の多い山間部現道上での車線規制を伴った工事であったが、交通安全・工程管理・環境対策に努め、無事故、無災害で工事を完了させた。また、施工体制も適切で、さらに出来形、出来ばえについても優れていた。また、創意工夫や地域貢献に関しても積極的に取り組んで活動し、安全性・社会性に対する意識が高かったと評価できる。</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804326724"/>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施工体制</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円滑化会議や変更確認会議等への参加、社内検査体制、安全管理など施工効率向上に向けた取り組みが良好であった。また、現場代理人は、監督職員との打合せを密に行い、工事の施工管理・工程管理に必要な情報を共有しながら円滑に工事を進めた。さらに設計図書と現場に相違があった場合も、設計・照査体制が確保され、迅速かつ適切に提案が行われ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336983581"/>
                  </a:ext>
                </a:extLst>
              </a:tr>
              <a:tr h="0">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施工状況</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工期短縮に努め、関係部署と密な打合せを行い、円滑な調整を実施して適切に工事を進めた。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265268061"/>
                  </a:ext>
                </a:extLst>
              </a:tr>
              <a:tr h="45154">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出来形及び出来ばえ</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特に施工条件・気象条件等を考慮して施工し、各工種で出来形・出来ばえ向上のための工夫項目を設定してきめ細かな施工がなされ、出来形・出来映えともに良好であった。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591156595"/>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工事特性</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国道４５３号の視界不良箇所の多い山間部現道上での車線規制を伴った工事であり、その施行には安全施設や環境に配慮する取り組みが必要であった。また、観光地であることから国内観光客及び外国人観光客に配慮した工事案内が必要である。ゆえに、一般交通の安全と工事現場の安全を両立させた工程管理及び品質管理に特段の配慮が必要な工事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59363251"/>
                  </a:ext>
                </a:extLst>
              </a:tr>
              <a:tr h="45154">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創意工夫</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改質速硬コンクリートは、道内初の施工となることから試験施工を実施することによる段取り施工手順など綿密な準備を必要とした。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3179582287"/>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社会性等</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千歳ウエルカム花ロード、４５３（ヨゴサン）キャンペーン、５３０（ゴミゼロ）キャンペーン、第６７回支笏湖水まつり会場設置支援、環境月間の清掃、自然公園グリーンデー参加など多くのイベントに積極的に参加して地域とのコミュニケーションを図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491383920"/>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安全対策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市街部のため交通量が多く、作業スペースが狭い箇所での作業であったことから、一般交通と工事現場の安全を両立させるため、一部夜間作業を実施したり、迂回のための多くの規制看板を設置する等さまざまな工夫を実施して作業に取り組み、無事故・無災害で工事を完了させ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4220708732"/>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環境対策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作業現場は国立公園に近く、登山道の入口に隣接していたため、環境に配慮した仮設トイレを設置した。そのトイレについては、男女兼用１基のほかに、女性専用トイレ１基を設置したことにより登山客の女性から好評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550654028"/>
                  </a:ext>
                </a:extLst>
              </a:tr>
              <a:tr h="135463">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（全体）</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道央圏連絡道路と国道３３７号が交差する箇所での盛土工（約１３万ｍ３）の施工と、法面植生・排水工（Ｕ型側溝）施工の工事であった。盛土工については、他２工事からの流用土であったため、施工管理・工程管理に努め、無事故、無災害で工事を完了させた。また、施工体制も適切で、さらに出来形、出来ばえについても優れていた。また、多くの現場視察にも対応しており、創意工夫や地域貢献に関しても積極的に取り組んで活動し、近隣工事との協議会を発足させるなど、安全性・社会性に対する意識が高かったと評価できる。</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738475309"/>
                  </a:ext>
                </a:extLst>
              </a:tr>
              <a:tr h="112886">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施工体制</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円滑化会議や変更確認会議等への参加、品質証明に係わる体制、安全管理など施工効率向上に向けた本店の支援体制が良好であった。また、現場代理人は、監督職員との打合せを密に行い、盛土工の施工管理・工程管理に必要な情報を共有しながら円滑に工事を進めた。さらに設計図書と現場に相違があった場合も、設計・照査体制が確保され、迅速かつ適切に提案が行われた。さらに約１００名の現場視察にも会社全体で対応し、迅速かつ適切に工事を進め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224111967"/>
                  </a:ext>
                </a:extLst>
              </a:tr>
              <a:tr h="112886">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施工状況</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道央圏連絡道路と国道３３７号に近接する箇所での約１３万ｍ３の盛土の施工であり、盛土材は他２工事からの流用土となるため工程調整が必要な工事であったが、関連工事の中で連絡協議会を発足して積極的に工程調整を行い遅延すること無く工事を実施した。また、工事箇所周辺は耕作地であり、工事出入口は国道３３７号であったため、一般交通や地域住民とも円滑な調整を行い適切に工事を進め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576625913"/>
                  </a:ext>
                </a:extLst>
              </a:tr>
              <a:tr h="45154">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出来形及び出来ばえ</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特に施工条件・気象条件等を考慮して施工し、各工種で出来形・出来ばえ向上のための工夫項目を設定してきめ細かな施工がなされ、出来形・出来映えともに良好であった。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647727968"/>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工事特性</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１３万ｍ３の盛土で流用土受入のため、工程調整と品質管理が重要な工事であった。また、工区内に別途橋梁工事があり、終点側の隣接工事との工事用道路共有など特に関連工事との連絡・調整が必要な工事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3549767633"/>
                  </a:ext>
                </a:extLst>
              </a:tr>
              <a:tr h="45154">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創意工夫</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建設機械（バックホウ）にレーザーレベルや法面角度計を取り付けて出来形・施工効率向上の工夫をしていた。さらに、代替材を適用するなど品質・施工効率向上にも努めていた。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811799344"/>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社会性等</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千歳ウエルカム花ロードへの協賛と国道３６号に生花を植えるボランティアスタッフ、地域にある養護学校のイベントへボランティアスタッフ、支笏湖観光協会主催のゴミ拾い（計３回）など多くのイベントに積極的に参加して地域とのコミュニケーションを図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652958002"/>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安全対策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請負者は土砂運搬時の交通事故防止のために、毎日の情報連絡、週１回の工程確認会議、月１回の連絡協議会を実施して現場の安全を確保した。また、建災防の安全衛生教育を実施し、安全パトロールには労働安全コンサルタントを活用したりと現場の安全向上を目指していたことは評価できる。さらに、防犯カメラの設置、女性専用トイレの設置等、安全衛生にも取り組んだ。</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321788751"/>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環境対策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周辺が農耕地のため、積極的に散水による防塵対策、道路清掃を行った。また、低騒音及び排出ガス対策型建設機械の使用等、環境に配慮した資機材を使用するなど環境対策について積極的に取り組んでい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3931167224"/>
                  </a:ext>
                </a:extLst>
              </a:tr>
              <a:tr h="158041">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（全体）</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dirty="0">
                          <a:effectLst/>
                        </a:rPr>
                        <a:t>　本工事は、道央圏連絡道路と国道３３７号に近接する箇所での切土工（約１１万ｍ３）の施工と、法面植生・排水工（Ｕ型側溝）施工の工事であった。切土工については、ＵＡＶ測量やＩＣＴ建機の使用など最新技術を導入して、ＩＣＴ土工活用工事に準じた施工を実施することにより施工管理・工程管理に努め、無事故、無災害で工期前に早期に工事を完了させた。また、施工体制も適切で、さらに出来形、出来ばえについても優れていた。また、多くの現場視察にも対応しており、創意工夫や地域貢献に関しても積極的に取り組んで活動し、近隣工事との協議会を発足させるなど、安全性・社会性に対する意識が高かったと評価できる。</a:t>
                      </a:r>
                      <a:endParaRPr lang="ja-JP" sz="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3923457365"/>
                  </a:ext>
                </a:extLst>
              </a:tr>
              <a:tr h="112886">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施工体制</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ＩＣＴ土工活用工事に準じた施工を行い、最新技術を導入しながら取り組んだ工事であった。施工にあたり、施工方法・品質管理・出来形管理について、本社内の専門部署を活用して現場指導するなど施工効率向上に向けた本社の支援体制が良好であった。また、現場代理人は、監督職員との打合せを密に行い、切土工・排水工の施工管理・工程管理に必要な情報を共有しながら円滑に工事を進めた。さらに約２００名の現場視察にも会社全体で対応し、迅速かつ適切に工事を進め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410547973"/>
                  </a:ext>
                </a:extLst>
              </a:tr>
              <a:tr h="112886">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施工状況</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道央圏連絡道路と国道３３７号に近接する箇所での約１１万ｍ３の切土の施工であり、掘削土は他工事への流用土とするため工程調整が必要な工事であったが、関連工事の中で連絡協議会を発足して積極的に工程調整を行い遅延すること無く工事を実施した。また、工事箇所周辺は耕作地であり、工事出入口は地域高規格道路のランプ部であったため、一般交通や地域住民とも円滑な調整を行い適切に工事を進め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223706764"/>
                  </a:ext>
                </a:extLst>
              </a:tr>
              <a:tr h="45154">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出来形及び出来ばえ</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ＩＣＴ土工活用のほか、自動追尾ＴＳの使用や地上型３次元レーザースキャナーの測量を行うなどして精度・施工効率を上げる施工に取り組み、出来形・出来映えともに良好であった。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3540968516"/>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工事特性</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１１万ｍ３の切土搬出のため、工程調整と品質管理が必要な工事であった。また、ＩＣＴ土工活用工事に準じた施工として取り組んだこともあり、本来の現場施工の他に約２００名の現場視察対応を実施した工事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449827683"/>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創意工夫</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３次元データによる「見える化」により切土等の完成イメージ図を作成して新規入場者教育、工事説明等に取り入れた。また、新技術も積極的に取り入れ採用していた。さらに、代替材を適用するなど品質・施工効率向上にも努めてい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385749968"/>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社会性等</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千歳ウエルカム花ロードへの協賛と国道３６号に生花を植えるボランティアスタッフ、地域にある養護学校のイベントへボランティアスタッフ、支笏湖観光協会主催のゴミ拾い（計３回）など多くのイベントに積極的に参加して地域とのコミュニケーションを図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466731637"/>
                  </a:ext>
                </a:extLst>
              </a:tr>
              <a:tr h="112886">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安全対策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請負者は土砂運搬時の交通事故防止のために、週１回の運行状況報告会、月１回の安全運転講習会を実施して現場の安全向上を目指していたことは評価できる。安全教育においても３次元データを用いてわかりやすい説明をすることにより安全対策に努めた。また、近隣に気象観測データがないことから、現場に雨量計を設置してデータロガーにより雨量管理を実施した。さらに、防犯カメラの設置、女性専用トイレの設置等、安全衛生にも取り組んだ。</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63878061"/>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環境対策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周辺が農耕地のため、積極的に散水による防塵対策、道路清掃を行った。また、低騒音及び排出ガス対策型建設機械の使用等、環境に配慮した資機材を使用するなど環境対策について積極的に取り組んでい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312033231"/>
                  </a:ext>
                </a:extLst>
              </a:tr>
              <a:tr h="135463">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（全体）</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国道３３７号南幌町の市街部の舗装補修施工と、郊外部の路肩拡幅施工で、延長５，３００ｍの中に複数の工種がある現道上での工事であった。大型車の交通量が多く、道路幅員の狭い箇所での工事であったが、交通安全・工程管理に努め、無事故、無災害で工事を完了させた。また、施工体制も適切で、さらに出来形、出来ばえについても優れていた。また、創意工夫や地域貢献に関しても積極的に取り組んで活動し、安全講習会を積極的に実施するなど、安全性・社会性に対する意識が高かったと評価できる。</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756120644"/>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施工体制</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円滑化会議や変更確認会議等への参加、品質証明に係わる体制、安全管理など施工効率向上に向けた本店の支援体制が良好であった。また、現場代理人は、監督職員との打合せを密に行い、工事の施工管理・工程管理に必要な情報を共有しながら円滑に工事を進めた。さらに設計図書と現場に相違があった場合も、設計・照査体制が確保され、迅速かつ適切に提案が行われ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908305111"/>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施工状況</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舗装補修は商店・住宅が隣接する市街部での施工であったため、現場状況をよく把握し、規制の即日解放を実施して道路交通への影響を無くした。また、拡幅工事箇所周辺は耕作地であったため、近隣地域住民と密な打合せを行い、円滑な調整を実施して適切に工事を進め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353841075"/>
                  </a:ext>
                </a:extLst>
              </a:tr>
              <a:tr h="45154">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出来形及び出来ばえ</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特に施工条件・気象条件等を考慮して施工し、各工種で出来形・出来ばえ向上のための工夫項目を設定してきめ細かな施工がなされ、出来形・出来映えともに良好であった。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915243444"/>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工事特性</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国道３３７号で大型車の交通量の多い南幌町市街部から郊外部におよぶ延長５，３００ｍの現道上での車線規制を伴った工事であり、その施行には安全施設や家屋への環境に配慮する取り組みが必要であった。ゆえに、一般交通の安全と工事現場の安全を両立させた工程管理及び品質管理に特段の配慮が必要な工事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629488593"/>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創意工夫</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建設機械（バックホウ）のバケットにカッティングエッジを取り付けて出来形・施工効率向上の工夫をしていた。さらに、舗装密度管理に新技術（転圧管理システム）を適用するなど品質・施工効率向上にも努めてい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047374873"/>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社会性等</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千歳ウエルカム花ロードへの協賛と国道３６号に生花を植えるボランティアスタッフ、地域にあるＶＳＰのイベントへボランティアスタッフ、支笏湖観光協会主催のゴミ拾い（計３回）、南幌町主催の美化活動など多くのイベントに積極的に参加して地域とのコミュニケーションを図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26665008"/>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安全対策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大型車の交通量が多く道路幅員が狭い現道上での作業であったことから、一般交通と工事現場の安全を両立させるため、一部夜間作業を実施したり、規制解放時に仮舗装を実施して幅員を確保する等さまざまな工夫を実施して作業に取り組み、無事故・無災害で工事を完了させた。また、建災防の安全衛生教育を実施し、現場の安全向上を目指していたことは評価できる。</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4196913250"/>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環境対策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路肩拡幅施工箇所は農耕地のため、積極的に散水による防塵対策、道路清掃を行った。また、低騒音及び排出ガス対策型建設機械の使用等、環境に配慮した資機材を使用するなど環境対策について積極的に取り組んでい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4282798787"/>
                  </a:ext>
                </a:extLst>
              </a:tr>
              <a:tr h="74402">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（全体）</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本工事は、国道４５３号千歳市幌美内の交通安全対策としての舗装補修施工と、支笏湖温泉での歩道施工である。特に際立って優れた点については、以下に記述する　２施工状況、７安全対策、９その他である。</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4224764845"/>
                  </a:ext>
                </a:extLst>
              </a:tr>
              <a:tr h="147778">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施工体制</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200" u="none" strike="noStrike">
                          <a:effectLst/>
                        </a:rPr>
                        <a:t>（１） 円滑化会議や変更確認会議等への参加、品質証明に係わる体制、安全管理など施工効率向上に向けた取り組みが良好であった。また、現場代理人は、監督職員との打合せを密に行い、工事の施工管理・工程管理に必要な情報を共有しながら円滑に工事を進めた。さらに設計図書と現場に相違があった場合も、設計・照査体制が確保され、迅速かつ適切に提案が行われた。</a:t>
                      </a:r>
                      <a:br>
                        <a:rPr lang="ja-JP" sz="200" u="none" strike="noStrike">
                          <a:effectLst/>
                        </a:rPr>
                      </a:br>
                      <a:r>
                        <a:rPr lang="ja-JP" sz="200" u="none" strike="noStrike">
                          <a:effectLst/>
                        </a:rPr>
                        <a:t>（２）労働環境改善として週休二日制に積極的に取り組んだ。</a:t>
                      </a:r>
                      <a:endParaRPr lang="ja-JP" sz="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nchor="ctr"/>
                </a:tc>
                <a:extLst>
                  <a:ext uri="{0D108BD9-81ED-4DB2-BD59-A6C34878D82A}">
                    <a16:rowId xmlns:a16="http://schemas.microsoft.com/office/drawing/2014/main" val="3172748427"/>
                  </a:ext>
                </a:extLst>
              </a:tr>
              <a:tr h="49259">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施工状況</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200" u="none" strike="noStrike">
                          <a:effectLst/>
                        </a:rPr>
                        <a:t>　新規オープンを目指し建設中の大型ホテルに面した歩道設置であるため、その施工業者の建設作業車両の出入りの打合せなど対外的な工程調整に苦労があった。</a:t>
                      </a:r>
                      <a:endParaRPr lang="ja-JP" sz="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nchor="ctr"/>
                </a:tc>
                <a:extLst>
                  <a:ext uri="{0D108BD9-81ED-4DB2-BD59-A6C34878D82A}">
                    <a16:rowId xmlns:a16="http://schemas.microsoft.com/office/drawing/2014/main" val="1224541590"/>
                  </a:ext>
                </a:extLst>
              </a:tr>
              <a:tr h="45154">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出来形及び出来ばえ</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t">
                        <a:buNone/>
                      </a:pPr>
                      <a:r>
                        <a:rPr lang="ja-JP" sz="100" u="none" strike="noStrike">
                          <a:effectLst/>
                        </a:rPr>
                        <a:t>　特に施工条件・気象条件等を考慮して施工し、各工種で出来形・出来ばえ向上のための工夫項目を設定してきめ細かな施工がなされ、出来形・出来映えともに良好であった。</a:t>
                      </a:r>
                      <a:endParaRPr lang="ja-JP" sz="1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tc>
                <a:extLst>
                  <a:ext uri="{0D108BD9-81ED-4DB2-BD59-A6C34878D82A}">
                    <a16:rowId xmlns:a16="http://schemas.microsoft.com/office/drawing/2014/main" val="937202627"/>
                  </a:ext>
                </a:extLst>
              </a:tr>
              <a:tr h="45154">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工事特性</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t">
                        <a:buNone/>
                      </a:pPr>
                      <a:r>
                        <a:rPr lang="ja-JP" sz="100" u="none" strike="noStrike">
                          <a:effectLst/>
                        </a:rPr>
                        <a:t>　山間部の工区は屈曲が有り視界の悪い工区である。また、支笏温泉工区は徒歩の観光客が多数往来することから配慮が必要で有り多言語の案内標識など工夫があった。</a:t>
                      </a:r>
                      <a:endParaRPr lang="ja-JP" sz="1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tc>
                <a:extLst>
                  <a:ext uri="{0D108BD9-81ED-4DB2-BD59-A6C34878D82A}">
                    <a16:rowId xmlns:a16="http://schemas.microsoft.com/office/drawing/2014/main" val="1500111842"/>
                  </a:ext>
                </a:extLst>
              </a:tr>
              <a:tr h="67732">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創意工夫</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t">
                        <a:buNone/>
                      </a:pPr>
                      <a:r>
                        <a:rPr lang="ja-JP" sz="100" u="none" strike="noStrike">
                          <a:effectLst/>
                        </a:rPr>
                        <a:t>　事後評価未実施の多くの新技術を適用するなど品質・施工効率向上にも努めていた。また、新規オープン予定のホテル前の縁石の施工においては、工程調整を円滑に進めるため、自主的にプレキャストの縁石基礎を使用するなど努力した。</a:t>
                      </a:r>
                      <a:endParaRPr lang="ja-JP" sz="1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tc>
                <a:extLst>
                  <a:ext uri="{0D108BD9-81ED-4DB2-BD59-A6C34878D82A}">
                    <a16:rowId xmlns:a16="http://schemas.microsoft.com/office/drawing/2014/main" val="1884017909"/>
                  </a:ext>
                </a:extLst>
              </a:tr>
              <a:tr h="90309">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社会性等</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t">
                        <a:buNone/>
                      </a:pPr>
                      <a:r>
                        <a:rPr lang="ja-JP" sz="100" u="none" strike="noStrike">
                          <a:effectLst/>
                        </a:rPr>
                        <a:t>　千歳ウエルカム花ロードへの協賛と国道３６号に生花を植えるボランティアスタッフ、地域にあるＶＳＰのイベントへボランティアスタッフ、支笏湖観光協会主催のゴミ拾い（計３回）、南幌町主催の美化活動など多くのイベントに積極的に参加して地域とのコミュニケーションを図った。</a:t>
                      </a:r>
                      <a:endParaRPr lang="ja-JP" sz="1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tc>
                <a:extLst>
                  <a:ext uri="{0D108BD9-81ED-4DB2-BD59-A6C34878D82A}">
                    <a16:rowId xmlns:a16="http://schemas.microsoft.com/office/drawing/2014/main" val="842705083"/>
                  </a:ext>
                </a:extLst>
              </a:tr>
              <a:tr h="112886">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安全対策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t">
                        <a:buNone/>
                      </a:pPr>
                      <a:r>
                        <a:rPr lang="ja-JP" sz="100" u="none" strike="noStrike">
                          <a:effectLst/>
                        </a:rPr>
                        <a:t>（１）山間部の屈曲のある線形での片側交互通行規制は注意の要するものであった。また、インバウンド（訪日旅行）から多数の国籍の観光客のレンタカーでの往来が激しいことから多言語に対応した規制看板を設置するなど取り組んだ。</a:t>
                      </a:r>
                      <a:br>
                        <a:rPr lang="ja-JP" sz="100" u="none" strike="noStrike">
                          <a:effectLst/>
                        </a:rPr>
                      </a:br>
                      <a:r>
                        <a:rPr lang="ja-JP" sz="100" u="none" strike="noStrike">
                          <a:effectLst/>
                        </a:rPr>
                        <a:t>（２）支笏湖周辺での受注工事に声をかけ、自主的なクロスパトロールによる安全衛生向上に積極的に取り組んだ。</a:t>
                      </a:r>
                      <a:endParaRPr lang="ja-JP" sz="1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tc>
                <a:extLst>
                  <a:ext uri="{0D108BD9-81ED-4DB2-BD59-A6C34878D82A}">
                    <a16:rowId xmlns:a16="http://schemas.microsoft.com/office/drawing/2014/main" val="482424058"/>
                  </a:ext>
                </a:extLst>
              </a:tr>
              <a:tr h="45154">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環境対策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t">
                        <a:buNone/>
                      </a:pPr>
                      <a:r>
                        <a:rPr lang="ja-JP" sz="100" u="none" strike="noStrike">
                          <a:effectLst/>
                        </a:rPr>
                        <a:t>　環境家計簿に積極的に取り組みＣＯ２排出削減に寄与した。また、低騒音及び排出ガス対策型建設機械の使用等、環境に配慮した資機材を使用するなど環境対策について積極的に取り組んだ。</a:t>
                      </a:r>
                      <a:endParaRPr lang="ja-JP" sz="1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tc>
                <a:extLst>
                  <a:ext uri="{0D108BD9-81ED-4DB2-BD59-A6C34878D82A}">
                    <a16:rowId xmlns:a16="http://schemas.microsoft.com/office/drawing/2014/main" val="3029831597"/>
                  </a:ext>
                </a:extLst>
              </a:tr>
              <a:tr h="203195">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200" u="none" strike="noStrike">
                          <a:effectLst/>
                        </a:rPr>
                        <a:t>その他</a:t>
                      </a:r>
                      <a:endParaRPr lang="ja-JP" sz="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nchor="ctr"/>
                </a:tc>
                <a:tc>
                  <a:txBody>
                    <a:bodyPr/>
                    <a:lstStyle/>
                    <a:p>
                      <a:pPr algn="l" fontAlgn="t">
                        <a:buNone/>
                      </a:pPr>
                      <a:r>
                        <a:rPr lang="ja-JP" sz="100" u="none" strike="noStrike" dirty="0">
                          <a:effectLst/>
                        </a:rPr>
                        <a:t>台風２１号の風倒木処理に対して、多数の受注者が活動を行ったが、千歳道路事務所の受注者の中で最も活躍した受注者である。</a:t>
                      </a:r>
                      <a:br>
                        <a:rPr lang="ja-JP" sz="100" u="none" strike="noStrike" dirty="0">
                          <a:effectLst/>
                        </a:rPr>
                      </a:br>
                      <a:r>
                        <a:rPr lang="ja-JP" sz="100" u="none" strike="noStrike" dirty="0">
                          <a:effectLst/>
                        </a:rPr>
                        <a:t>（１）過去の被災経験から、孤立する支笏湖畔に風倒木処理班を前日より常駐させた。</a:t>
                      </a:r>
                      <a:br>
                        <a:rPr lang="ja-JP" sz="100" u="none" strike="noStrike" dirty="0">
                          <a:effectLst/>
                        </a:rPr>
                      </a:br>
                      <a:r>
                        <a:rPr lang="ja-JP" sz="100" u="none" strike="noStrike" dirty="0">
                          <a:effectLst/>
                        </a:rPr>
                        <a:t>（２）過去の被災経験から、風倒木発生前に開始する通行止めの提案があった。</a:t>
                      </a:r>
                      <a:br>
                        <a:rPr lang="ja-JP" sz="100" u="none" strike="noStrike" dirty="0">
                          <a:effectLst/>
                        </a:rPr>
                      </a:br>
                      <a:r>
                        <a:rPr lang="ja-JP" sz="100" u="none" strike="noStrike" dirty="0">
                          <a:effectLst/>
                        </a:rPr>
                        <a:t>（３）予想通り、支笏湖畔が孤立したが、この工事の活躍により道道支笏湖公園線が正午に開通するよりも早く午前７時は苫小牧向きのＲ２７６号の風倒木処理（苫小牧道路事務所管轄へ越境作業）を完了させ、支笏湖畔の住民と観光客の孤立解消を行った。</a:t>
                      </a:r>
                      <a:br>
                        <a:rPr lang="ja-JP" sz="100" u="none" strike="noStrike" dirty="0">
                          <a:effectLst/>
                        </a:rPr>
                      </a:br>
                      <a:r>
                        <a:rPr lang="ja-JP" sz="100" u="none" strike="noStrike" dirty="0">
                          <a:effectLst/>
                        </a:rPr>
                        <a:t>（４）提案と活躍がなければ、風倒木で立ち往生した一般車両のケアや国賠案件の対処に事務所職員が翻弄されたものと思われるが、それらの事象は一件も起きなかった。</a:t>
                      </a:r>
                      <a:endParaRPr lang="ja-JP" sz="100" b="0" i="0" u="none" strike="noStrike" dirty="0">
                        <a:solidFill>
                          <a:srgbClr val="FF0000"/>
                        </a:solidFill>
                        <a:effectLst/>
                        <a:latin typeface="HGSｺﾞｼｯｸM" panose="020B0600000000000000" pitchFamily="50" charset="-128"/>
                        <a:ea typeface="HGSｺﾞｼｯｸM" panose="020B0600000000000000" pitchFamily="50" charset="-128"/>
                      </a:endParaRPr>
                    </a:p>
                  </a:txBody>
                  <a:tcPr marL="0" marR="0" marT="0" marB="0"/>
                </a:tc>
                <a:extLst>
                  <a:ext uri="{0D108BD9-81ED-4DB2-BD59-A6C34878D82A}">
                    <a16:rowId xmlns:a16="http://schemas.microsoft.com/office/drawing/2014/main" val="2828977085"/>
                  </a:ext>
                </a:extLst>
              </a:tr>
            </a:tbl>
          </a:graphicData>
        </a:graphic>
      </p:graphicFrame>
      <p:sp>
        <p:nvSpPr>
          <p:cNvPr id="3" name="テキスト ボックス 2">
            <a:extLst>
              <a:ext uri="{FF2B5EF4-FFF2-40B4-BE49-F238E27FC236}">
                <a16:creationId xmlns:a16="http://schemas.microsoft.com/office/drawing/2014/main" id="{31F95A6C-8825-BEFA-1D94-2EE22A32F680}"/>
              </a:ext>
            </a:extLst>
          </p:cNvPr>
          <p:cNvSpPr txBox="1"/>
          <p:nvPr/>
        </p:nvSpPr>
        <p:spPr>
          <a:xfrm>
            <a:off x="5323115" y="5007429"/>
            <a:ext cx="5671458" cy="369332"/>
          </a:xfrm>
          <a:prstGeom prst="rect">
            <a:avLst/>
          </a:prstGeom>
          <a:noFill/>
        </p:spPr>
        <p:txBody>
          <a:bodyPr wrap="square" rtlCol="0">
            <a:spAutoFit/>
          </a:bodyPr>
          <a:lstStyle/>
          <a:p>
            <a:r>
              <a:rPr kumimoji="1" lang="ja-JP" altLang="en-US" sz="1800" dirty="0">
                <a:solidFill>
                  <a:schemeClr val="bg1">
                    <a:lumMod val="95000"/>
                  </a:schemeClr>
                </a:solidFill>
              </a:rPr>
              <a:t>なので、推薦文を書くことを嫌がる主任監督員は多い。</a:t>
            </a:r>
          </a:p>
        </p:txBody>
      </p:sp>
      <p:sp>
        <p:nvSpPr>
          <p:cNvPr id="7" name="Google Shape;97;p1">
            <a:extLst>
              <a:ext uri="{FF2B5EF4-FFF2-40B4-BE49-F238E27FC236}">
                <a16:creationId xmlns:a16="http://schemas.microsoft.com/office/drawing/2014/main" id="{8D9BF37E-269E-DB25-3B13-B8441D3A9C4A}"/>
              </a:ext>
            </a:extLst>
          </p:cNvPr>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23</a:t>
            </a:fld>
            <a:endParaRPr sz="2400" dirty="0">
              <a:solidFill>
                <a:schemeClr val="lt1"/>
              </a:solidFill>
            </a:endParaRPr>
          </a:p>
        </p:txBody>
      </p:sp>
    </p:spTree>
    <p:extLst>
      <p:ext uri="{BB962C8B-B14F-4D97-AF65-F5344CB8AC3E}">
        <p14:creationId xmlns:p14="http://schemas.microsoft.com/office/powerpoint/2010/main" val="21660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Shape 103">
          <a:extLst>
            <a:ext uri="{FF2B5EF4-FFF2-40B4-BE49-F238E27FC236}">
              <a16:creationId xmlns:a16="http://schemas.microsoft.com/office/drawing/2014/main" id="{74542E6C-9FE0-2CBD-C1A9-96439E21D373}"/>
            </a:ext>
          </a:extLst>
        </p:cNvPr>
        <p:cNvGrpSpPr/>
        <p:nvPr/>
      </p:nvGrpSpPr>
      <p:grpSpPr>
        <a:xfrm>
          <a:off x="0" y="0"/>
          <a:ext cx="0" cy="0"/>
          <a:chOff x="0" y="0"/>
          <a:chExt cx="0" cy="0"/>
        </a:xfrm>
      </p:grpSpPr>
      <p:sp>
        <p:nvSpPr>
          <p:cNvPr id="104" name="Google Shape;104;p2">
            <a:extLst>
              <a:ext uri="{FF2B5EF4-FFF2-40B4-BE49-F238E27FC236}">
                <a16:creationId xmlns:a16="http://schemas.microsoft.com/office/drawing/2014/main" id="{F5DE0838-EA62-FF1B-5FFD-553C6E60E94E}"/>
              </a:ext>
            </a:extLst>
          </p:cNvPr>
          <p:cNvSpPr txBox="1">
            <a:spLocks noGrp="1"/>
          </p:cNvSpPr>
          <p:nvPr>
            <p:ph type="title"/>
          </p:nvPr>
        </p:nvSpPr>
        <p:spPr>
          <a:xfrm>
            <a:off x="72736" y="0"/>
            <a:ext cx="12119264" cy="1143000"/>
          </a:xfrm>
          <a:prstGeom prst="rect">
            <a:avLst/>
          </a:prstGeom>
          <a:noFill/>
          <a:ln>
            <a:noFill/>
          </a:ln>
        </p:spPr>
        <p:txBody>
          <a:bodyPr spcFirstLastPara="1" wrap="square" lIns="45700" tIns="45700" rIns="45700" bIns="45700" anchor="ctr" anchorCtr="0">
            <a:noAutofit/>
          </a:bodyPr>
          <a:lstStyle/>
          <a:p>
            <a:pPr>
              <a:buSzPts val="3200"/>
            </a:pPr>
            <a:r>
              <a:rPr lang="ja-JP" altLang="en-US" sz="3200" dirty="0">
                <a:latin typeface="Meiryo"/>
                <a:ea typeface="Meiryo"/>
                <a:cs typeface="Meiryo"/>
                <a:sym typeface="Meiryo"/>
              </a:rPr>
              <a:t>　業界紙への紹介文が作成される。</a:t>
            </a:r>
            <a:endParaRPr sz="3200" dirty="0">
              <a:latin typeface="Meiryo"/>
              <a:ea typeface="Meiryo"/>
              <a:cs typeface="Meiryo"/>
              <a:sym typeface="Meiryo"/>
            </a:endParaRPr>
          </a:p>
        </p:txBody>
      </p:sp>
      <p:pic>
        <p:nvPicPr>
          <p:cNvPr id="6" name="図 5">
            <a:extLst>
              <a:ext uri="{FF2B5EF4-FFF2-40B4-BE49-F238E27FC236}">
                <a16:creationId xmlns:a16="http://schemas.microsoft.com/office/drawing/2014/main" id="{1F63B05F-3EF5-EEDF-CE28-4A77EF6E4462}"/>
              </a:ext>
            </a:extLst>
          </p:cNvPr>
          <p:cNvPicPr>
            <a:picLocks noChangeAspect="1"/>
          </p:cNvPicPr>
          <p:nvPr/>
        </p:nvPicPr>
        <p:blipFill>
          <a:blip r:embed="rId3"/>
          <a:stretch>
            <a:fillRect/>
          </a:stretch>
        </p:blipFill>
        <p:spPr>
          <a:xfrm>
            <a:off x="6541425" y="-1"/>
            <a:ext cx="4598643" cy="6881705"/>
          </a:xfrm>
          <a:prstGeom prst="rect">
            <a:avLst/>
          </a:prstGeom>
        </p:spPr>
      </p:pic>
      <p:sp>
        <p:nvSpPr>
          <p:cNvPr id="8" name="Google Shape;97;p1">
            <a:extLst>
              <a:ext uri="{FF2B5EF4-FFF2-40B4-BE49-F238E27FC236}">
                <a16:creationId xmlns:a16="http://schemas.microsoft.com/office/drawing/2014/main" id="{6854C402-7661-1B05-39B6-04455C65AAEC}"/>
              </a:ext>
            </a:extLst>
          </p:cNvPr>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24</a:t>
            </a:fld>
            <a:endParaRPr sz="2400" dirty="0">
              <a:solidFill>
                <a:schemeClr val="lt1"/>
              </a:solidFill>
            </a:endParaRPr>
          </a:p>
        </p:txBody>
      </p:sp>
      <p:sp>
        <p:nvSpPr>
          <p:cNvPr id="9" name="テキスト ボックス 8">
            <a:extLst>
              <a:ext uri="{FF2B5EF4-FFF2-40B4-BE49-F238E27FC236}">
                <a16:creationId xmlns:a16="http://schemas.microsoft.com/office/drawing/2014/main" id="{96F86625-65F3-6D5A-CC86-5203C4EA87E3}"/>
              </a:ext>
            </a:extLst>
          </p:cNvPr>
          <p:cNvSpPr txBox="1"/>
          <p:nvPr/>
        </p:nvSpPr>
        <p:spPr>
          <a:xfrm>
            <a:off x="490655" y="3679902"/>
            <a:ext cx="5419492" cy="1938992"/>
          </a:xfrm>
          <a:prstGeom prst="rect">
            <a:avLst/>
          </a:prstGeom>
          <a:noFill/>
        </p:spPr>
        <p:txBody>
          <a:bodyPr wrap="square" rtlCol="0">
            <a:spAutoFit/>
          </a:bodyPr>
          <a:lstStyle/>
          <a:p>
            <a:r>
              <a:rPr kumimoji="1" lang="ja-JP" altLang="en-US" sz="2000" dirty="0">
                <a:solidFill>
                  <a:schemeClr val="bg1">
                    <a:lumMod val="95000"/>
                  </a:schemeClr>
                </a:solidFill>
              </a:rPr>
              <a:t>何度も、修正をさせられる。</a:t>
            </a:r>
            <a:endParaRPr kumimoji="1" lang="en-US" altLang="ja-JP" sz="2000" dirty="0">
              <a:solidFill>
                <a:schemeClr val="bg1">
                  <a:lumMod val="95000"/>
                </a:schemeClr>
              </a:solidFill>
            </a:endParaRPr>
          </a:p>
          <a:p>
            <a:endParaRPr kumimoji="1" lang="en-US" altLang="ja-JP" sz="2000" dirty="0">
              <a:solidFill>
                <a:schemeClr val="bg1">
                  <a:lumMod val="95000"/>
                </a:schemeClr>
              </a:solidFill>
            </a:endParaRPr>
          </a:p>
          <a:p>
            <a:r>
              <a:rPr kumimoji="1" lang="ja-JP" altLang="en-US" sz="2000" dirty="0">
                <a:solidFill>
                  <a:schemeClr val="bg1">
                    <a:lumMod val="95000"/>
                  </a:schemeClr>
                </a:solidFill>
              </a:rPr>
              <a:t>なので、文章は長く書きことで、チェック者が自ら文字の削減を行えるのが楽！</a:t>
            </a:r>
            <a:endParaRPr kumimoji="1" lang="en-US" altLang="ja-JP" sz="2000" dirty="0">
              <a:solidFill>
                <a:schemeClr val="bg1">
                  <a:lumMod val="95000"/>
                </a:schemeClr>
              </a:solidFill>
            </a:endParaRPr>
          </a:p>
          <a:p>
            <a:endParaRPr kumimoji="1" lang="en-US" altLang="ja-JP" sz="2000" dirty="0">
              <a:solidFill>
                <a:schemeClr val="bg1">
                  <a:lumMod val="95000"/>
                </a:schemeClr>
              </a:solidFill>
            </a:endParaRPr>
          </a:p>
          <a:p>
            <a:r>
              <a:rPr kumimoji="1" lang="ja-JP" altLang="en-US" sz="2000" dirty="0">
                <a:solidFill>
                  <a:schemeClr val="bg1">
                    <a:lumMod val="95000"/>
                  </a:schemeClr>
                </a:solidFill>
              </a:rPr>
              <a:t>言葉が足りないから再提出はは最悪</a:t>
            </a:r>
          </a:p>
        </p:txBody>
      </p:sp>
    </p:spTree>
    <p:extLst>
      <p:ext uri="{BB962C8B-B14F-4D97-AF65-F5344CB8AC3E}">
        <p14:creationId xmlns:p14="http://schemas.microsoft.com/office/powerpoint/2010/main" val="3249884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Shape 103">
          <a:extLst>
            <a:ext uri="{FF2B5EF4-FFF2-40B4-BE49-F238E27FC236}">
              <a16:creationId xmlns:a16="http://schemas.microsoft.com/office/drawing/2014/main" id="{4274EC0F-55B1-3332-CE7E-F98E1E3123D7}"/>
            </a:ext>
          </a:extLst>
        </p:cNvPr>
        <p:cNvGrpSpPr/>
        <p:nvPr/>
      </p:nvGrpSpPr>
      <p:grpSpPr>
        <a:xfrm>
          <a:off x="0" y="0"/>
          <a:ext cx="0" cy="0"/>
          <a:chOff x="0" y="0"/>
          <a:chExt cx="0" cy="0"/>
        </a:xfrm>
      </p:grpSpPr>
      <p:sp>
        <p:nvSpPr>
          <p:cNvPr id="104" name="Google Shape;104;p2">
            <a:extLst>
              <a:ext uri="{FF2B5EF4-FFF2-40B4-BE49-F238E27FC236}">
                <a16:creationId xmlns:a16="http://schemas.microsoft.com/office/drawing/2014/main" id="{61F5B32B-C730-2EE6-32D8-A4C435B5D081}"/>
              </a:ext>
            </a:extLst>
          </p:cNvPr>
          <p:cNvSpPr txBox="1">
            <a:spLocks noGrp="1"/>
          </p:cNvSpPr>
          <p:nvPr>
            <p:ph type="title"/>
          </p:nvPr>
        </p:nvSpPr>
        <p:spPr>
          <a:xfrm>
            <a:off x="72736" y="0"/>
            <a:ext cx="12119264" cy="1143000"/>
          </a:xfrm>
          <a:prstGeom prst="rect">
            <a:avLst/>
          </a:prstGeom>
          <a:noFill/>
          <a:ln>
            <a:noFill/>
          </a:ln>
        </p:spPr>
        <p:txBody>
          <a:bodyPr spcFirstLastPara="1" wrap="square" lIns="45700" tIns="45700" rIns="45700" bIns="45700" anchor="ctr" anchorCtr="0">
            <a:noAutofit/>
          </a:bodyPr>
          <a:lstStyle/>
          <a:p>
            <a:pPr>
              <a:buSzPts val="3200"/>
            </a:pPr>
            <a:r>
              <a:rPr lang="ja-JP" altLang="en-US" sz="3200" dirty="0">
                <a:latin typeface="Meiryo"/>
                <a:ea typeface="Meiryo"/>
                <a:cs typeface="Meiryo"/>
                <a:sym typeface="Meiryo"/>
              </a:rPr>
              <a:t>　だから、</a:t>
            </a:r>
            <a:r>
              <a:rPr lang="en-US" altLang="ja-JP" sz="3200" dirty="0">
                <a:latin typeface="Meiryo"/>
                <a:ea typeface="Meiryo"/>
                <a:cs typeface="Meiryo"/>
                <a:sym typeface="Meiryo"/>
              </a:rPr>
              <a:t>FORM-038 </a:t>
            </a:r>
            <a:r>
              <a:rPr lang="ja-JP" altLang="en-US" sz="3200" dirty="0">
                <a:latin typeface="Meiryo"/>
                <a:ea typeface="Meiryo"/>
                <a:cs typeface="Meiryo"/>
                <a:sym typeface="Meiryo"/>
              </a:rPr>
              <a:t>が誕生した。</a:t>
            </a:r>
            <a:endParaRPr sz="3200" dirty="0">
              <a:latin typeface="Meiryo"/>
              <a:ea typeface="Meiryo"/>
              <a:cs typeface="Meiryo"/>
              <a:sym typeface="Meiryo"/>
            </a:endParaRPr>
          </a:p>
        </p:txBody>
      </p:sp>
      <p:graphicFrame>
        <p:nvGraphicFramePr>
          <p:cNvPr id="2" name="表 1">
            <a:extLst>
              <a:ext uri="{FF2B5EF4-FFF2-40B4-BE49-F238E27FC236}">
                <a16:creationId xmlns:a16="http://schemas.microsoft.com/office/drawing/2014/main" id="{2E63CB73-A47F-2ACA-13A8-0580BA51A712}"/>
              </a:ext>
            </a:extLst>
          </p:cNvPr>
          <p:cNvGraphicFramePr>
            <a:graphicFrameLocks noGrp="1"/>
          </p:cNvGraphicFramePr>
          <p:nvPr>
            <p:extLst>
              <p:ext uri="{D42A27DB-BD31-4B8C-83A1-F6EECF244321}">
                <p14:modId xmlns:p14="http://schemas.microsoft.com/office/powerpoint/2010/main" val="1108579614"/>
              </p:ext>
            </p:extLst>
          </p:nvPr>
        </p:nvGraphicFramePr>
        <p:xfrm>
          <a:off x="10311691" y="123086"/>
          <a:ext cx="1712105" cy="5620481"/>
        </p:xfrm>
        <a:graphic>
          <a:graphicData uri="http://schemas.openxmlformats.org/drawingml/2006/table">
            <a:tbl>
              <a:tblPr>
                <a:tableStyleId>{5C22544A-7EE6-4342-B048-85BDC9FD1C3A}</a:tableStyleId>
              </a:tblPr>
              <a:tblGrid>
                <a:gridCol w="47891">
                  <a:extLst>
                    <a:ext uri="{9D8B030D-6E8A-4147-A177-3AD203B41FA5}">
                      <a16:colId xmlns:a16="http://schemas.microsoft.com/office/drawing/2014/main" val="68512687"/>
                    </a:ext>
                  </a:extLst>
                </a:gridCol>
                <a:gridCol w="637977">
                  <a:extLst>
                    <a:ext uri="{9D8B030D-6E8A-4147-A177-3AD203B41FA5}">
                      <a16:colId xmlns:a16="http://schemas.microsoft.com/office/drawing/2014/main" val="1351753164"/>
                    </a:ext>
                  </a:extLst>
                </a:gridCol>
                <a:gridCol w="100913">
                  <a:extLst>
                    <a:ext uri="{9D8B030D-6E8A-4147-A177-3AD203B41FA5}">
                      <a16:colId xmlns:a16="http://schemas.microsoft.com/office/drawing/2014/main" val="3639664902"/>
                    </a:ext>
                  </a:extLst>
                </a:gridCol>
                <a:gridCol w="100913">
                  <a:extLst>
                    <a:ext uri="{9D8B030D-6E8A-4147-A177-3AD203B41FA5}">
                      <a16:colId xmlns:a16="http://schemas.microsoft.com/office/drawing/2014/main" val="1977118566"/>
                    </a:ext>
                  </a:extLst>
                </a:gridCol>
                <a:gridCol w="824411">
                  <a:extLst>
                    <a:ext uri="{9D8B030D-6E8A-4147-A177-3AD203B41FA5}">
                      <a16:colId xmlns:a16="http://schemas.microsoft.com/office/drawing/2014/main" val="828366949"/>
                    </a:ext>
                  </a:extLst>
                </a:gridCol>
              </a:tblGrid>
              <a:tr h="55160">
                <a:tc>
                  <a:txBody>
                    <a:bodyPr/>
                    <a:lstStyle/>
                    <a:p>
                      <a:pPr algn="l" fontAlgn="ctr">
                        <a:buNone/>
                      </a:pPr>
                      <a:r>
                        <a:rPr lang="ja-JP" sz="100" u="none" strike="noStrike">
                          <a:effectLst/>
                        </a:rPr>
                        <a:t>年度</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工事名／受注者名</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立場</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コメント</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340909487"/>
                  </a:ext>
                </a:extLst>
              </a:tr>
              <a:tr h="135463">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（全体）</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国道３６号千歳市の市街部での橋梁撤去と、郊外部の舗装補修施工で、２工区に分かれた現道上での工事であった。交通量が多く、交通切回し・近隣住民への騒音・振動対策が必要な工事であったが、交通安全・工程管理・環境対策に努め、無事故、無災害で工事を完了させた。また、施工体制も適切で、さらに出来形、出来ばえについても優れていた。また、創意工夫や地域貢献に関しても積極的に取り組んで活動し、安全講習会を積極的に実施するなど、安全性・社会性に対する意識が高かったと評価できる。</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85095293"/>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施工体制</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円滑化会議や変更確認会議等への参加、品質証明に係わる体制、安全管理など施工効率向上に向けた取り組みが良好であった。また、現場代理人は、監督職員との打合せを密に行い、工事の施工管理・工程管理に必要な情報を共有しながら円滑に工事を進めた。さらに設計図書と現場に相違があった場合も、設計・照査体制が確保され、迅速かつ適切に提案が行われ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897780516"/>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施工状況</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橋梁撤去は商店・住宅が隣接する市街部での施工であったため、現場状況をよく把握し、円滑な交通切り回しを実施して道路交通への影響を少なくした。また、舗装補修箇所周辺は千歳空港の出入口部であったため、関係部署と密な打合せを行い、円滑な調整を実施して適切に工事を進め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667661955"/>
                  </a:ext>
                </a:extLst>
              </a:tr>
              <a:tr h="45154">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出来形及び出来ばえ</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特に施工条件・気象条件等を考慮して施工し、各工種で出来形・出来ばえ向上のための工夫項目を設定してきめ細かな施工がなされ、出来形・出来映えともに良好であった。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559169379"/>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工事特性</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国道３６号で交通量の多い千歳市街部から郊外部におよぶ現道上での車線規制を伴った工事であり、その施行には安全施設や家屋・河川への環境に配慮する取り組みが必要であった。ゆえに、一般交通の安全と工事現場の安全を両立させた工程管理及び品質管理に特段の配慮が必要な工事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383901308"/>
                  </a:ext>
                </a:extLst>
              </a:tr>
              <a:tr h="45154">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創意工夫</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３Dスキャナーによる切削オーバーレイの測量や３DPDFによる配筋確認など施工効率向上の工夫をしていた。さらに、事後評価未実施の多くの新技術を適用するなど品質・施工効率向上にも努めていた。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699250825"/>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社会性等</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千歳ウエルカム花ロードへの協賛と国道３６号に生花を植えるボランティアスタッフ、地域にあるＶＳＰのイベントへボランティアスタッフ、支笏湖観光協会主催のゴミ拾い（計３回）、南幌町主催の美化活動など多くのイベントに積極的に参加して地域とのコミュニケーションを図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346275876"/>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安全対策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市街部のため交通量が多く、作業スペースが狭い箇所での作業であったことから、一般交通と工事現場の安全を両立させるため、一部夜間作業を実施したり、迂回のための多くの規制看板を設置する等さまざまな工夫を実施して作業に取り組み、無事故・無災害で工事を完了させた。また、交通規制時のシミュレーションを作成して安全教育・作業打合せを実施し、現場の安全向上を目指していたことは評価できる。</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934608503"/>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一般国道３６号　千歳市　千歳橋補修外一連工事／(株)玉川組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環境対策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河川上の橋梁撤去（取り壊し）のため、河川に影響が出ないように、湿式から乾式のコンクリート切断にするなど提案を行った。また、低騒音及び排出ガス対策型建設機械の使用等、環境に配慮した資機材を使用するなど環境対策について積極的に取り組んでい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45770909"/>
                  </a:ext>
                </a:extLst>
              </a:tr>
              <a:tr h="112886">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（全体）</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国道４５３号千歳市の山間部での３橋の橋梁補修施工で、３工区に分かれた現道上での工事であった。視界不良箇所の多い山間部現道上での車線規制を伴った工事であったが、交通安全・工程管理・環境対策に努め、無事故、無災害で工事を完了させた。また、施工体制も適切で、さらに出来形、出来ばえについても優れていた。また、創意工夫や地域貢献に関しても積極的に取り組んで活動し、安全性・社会性に対する意識が高かったと評価できる。</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804326724"/>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施工体制</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円滑化会議や変更確認会議等への参加、社内検査体制、安全管理など施工効率向上に向けた取り組みが良好であった。また、現場代理人は、監督職員との打合せを密に行い、工事の施工管理・工程管理に必要な情報を共有しながら円滑に工事を進めた。さらに設計図書と現場に相違があった場合も、設計・照査体制が確保され、迅速かつ適切に提案が行われ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336983581"/>
                  </a:ext>
                </a:extLst>
              </a:tr>
              <a:tr h="0">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施工状況</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工期短縮に努め、関係部署と密な打合せを行い、円滑な調整を実施して適切に工事を進めた。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265268061"/>
                  </a:ext>
                </a:extLst>
              </a:tr>
              <a:tr h="45154">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出来形及び出来ばえ</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特に施工条件・気象条件等を考慮して施工し、各工種で出来形・出来ばえ向上のための工夫項目を設定してきめ細かな施工がなされ、出来形・出来映えともに良好であった。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591156595"/>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工事特性</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国道４５３号の視界不良箇所の多い山間部現道上での車線規制を伴った工事であり、その施行には安全施設や環境に配慮する取り組みが必要であった。また、観光地であることから国内観光客及び外国人観光客に配慮した工事案内が必要である。ゆえに、一般交通の安全と工事現場の安全を両立させた工程管理及び品質管理に特段の配慮が必要な工事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59363251"/>
                  </a:ext>
                </a:extLst>
              </a:tr>
              <a:tr h="45154">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創意工夫</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改質速硬コンクリートは、道内初の施工となることから試験施工を実施することによる段取り施工手順など綿密な準備を必要とした。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3179582287"/>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社会性等</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千歳ウエルカム花ロード、４５３（ヨゴサン）キャンペーン、５３０（ゴミゼロ）キャンペーン、第６７回支笏湖水まつり会場設置支援、環境月間の清掃、自然公園グリーンデー参加など多くのイベントに積極的に参加して地域とのコミュニケーションを図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491383920"/>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安全対策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市街部のため交通量が多く、作業スペースが狭い箇所での作業であったことから、一般交通と工事現場の安全を両立させるため、一部夜間作業を実施したり、迂回のための多くの規制看板を設置する等さまざまな工夫を実施して作業に取り組み、無事故・無災害で工事を完了させ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4220708732"/>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一般国道４５３号　恵庭市　山水橋補修外一連工事／恵庭建設（株）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環境対策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作業現場は国立公園に近く、登山道の入口に隣接していたため、環境に配慮した仮設トイレを設置した。そのトイレについては、男女兼用１基のほかに、女性専用トイレ１基を設置したことにより登山客の女性から好評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550654028"/>
                  </a:ext>
                </a:extLst>
              </a:tr>
              <a:tr h="135463">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（全体）</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道央圏連絡道路と国道３３７号が交差する箇所での盛土工（約１３万ｍ３）の施工と、法面植生・排水工（Ｕ型側溝）施工の工事であった。盛土工については、他２工事からの流用土であったため、施工管理・工程管理に努め、無事故、無災害で工事を完了させた。また、施工体制も適切で、さらに出来形、出来ばえについても優れていた。また、多くの現場視察にも対応しており、創意工夫や地域貢献に関しても積極的に取り組んで活動し、近隣工事との協議会を発足させるなど、安全性・社会性に対する意識が高かったと評価できる。</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738475309"/>
                  </a:ext>
                </a:extLst>
              </a:tr>
              <a:tr h="112886">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施工体制</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円滑化会議や変更確認会議等への参加、品質証明に係わる体制、安全管理など施工効率向上に向けた本店の支援体制が良好であった。また、現場代理人は、監督職員との打合せを密に行い、盛土工の施工管理・工程管理に必要な情報を共有しながら円滑に工事を進めた。さらに設計図書と現場に相違があった場合も、設計・照査体制が確保され、迅速かつ適切に提案が行われた。さらに約１００名の現場視察にも会社全体で対応し、迅速かつ適切に工事を進め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224111967"/>
                  </a:ext>
                </a:extLst>
              </a:tr>
              <a:tr h="112886">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施工状況</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道央圏連絡道路と国道３３７号に近接する箇所での約１３万ｍ３の盛土の施工であり、盛土材は他２工事からの流用土となるため工程調整が必要な工事であったが、関連工事の中で連絡協議会を発足して積極的に工程調整を行い遅延すること無く工事を実施した。また、工事箇所周辺は耕作地であり、工事出入口は国道３３７号であったため、一般交通や地域住民とも円滑な調整を行い適切に工事を進め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576625913"/>
                  </a:ext>
                </a:extLst>
              </a:tr>
              <a:tr h="45154">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出来形及び出来ばえ</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特に施工条件・気象条件等を考慮して施工し、各工種で出来形・出来ばえ向上のための工夫項目を設定してきめ細かな施工がなされ、出来形・出来映えともに良好であった。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647727968"/>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工事特性</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１３万ｍ３の盛土で流用土受入のため、工程調整と品質管理が重要な工事であった。また、工区内に別途橋梁工事があり、終点側の隣接工事との工事用道路共有など特に関連工事との連絡・調整が必要な工事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3549767633"/>
                  </a:ext>
                </a:extLst>
              </a:tr>
              <a:tr h="45154">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創意工夫</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建設機械（バックホウ）にレーザーレベルや法面角度計を取り付けて出来形・施工効率向上の工夫をしていた。さらに、代替材を適用するなど品質・施工効率向上にも努めていた。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811799344"/>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社会性等</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千歳ウエルカム花ロードへの協賛と国道３６号に生花を植えるボランティアスタッフ、地域にある養護学校のイベントへボランティアスタッフ、支笏湖観光協会主催のゴミ拾い（計３回）など多くのイベントに積極的に参加して地域とのコミュニケーションを図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652958002"/>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安全対策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請負者は土砂運搬時の交通事故防止のために、毎日の情報連絡、週１回の工程確認会議、月１回の連絡協議会を実施して現場の安全を確保した。また、建災防の安全衛生教育を実施し、安全パトロールには労働安全コンサルタントを活用したりと現場の安全向上を目指していたことは評価できる。さらに、防犯カメラの設置、女性専用トイレの設置等、安全衛生にも取り組んだ。</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321788751"/>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泉郷改良工事／道興建設(株)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環境対策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周辺が農耕地のため、積極的に散水による防塵対策、道路清掃を行った。また、低騒音及び排出ガス対策型建設機械の使用等、環境に配慮した資機材を使用するなど環境対策について積極的に取り組んでい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3931167224"/>
                  </a:ext>
                </a:extLst>
              </a:tr>
              <a:tr h="158041">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（全体）</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dirty="0">
                          <a:effectLst/>
                        </a:rPr>
                        <a:t>　本工事は、道央圏連絡道路と国道３３７号に近接する箇所での切土工（約１１万ｍ３）の施工と、法面植生・排水工（Ｕ型側溝）施工の工事であった。切土工については、ＵＡＶ測量やＩＣＴ建機の使用など最新技術を導入して、ＩＣＴ土工活用工事に準じた施工を実施することにより施工管理・工程管理に努め、無事故、無災害で工期前に早期に工事を完了させた。また、施工体制も適切で、さらに出来形、出来ばえについても優れていた。また、多くの現場視察にも対応しており、創意工夫や地域貢献に関しても積極的に取り組んで活動し、近隣工事との協議会を発足させるなど、安全性・社会性に対する意識が高かったと評価できる。</a:t>
                      </a:r>
                      <a:endParaRPr lang="ja-JP" sz="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3923457365"/>
                  </a:ext>
                </a:extLst>
              </a:tr>
              <a:tr h="112886">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施工体制</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ＩＣＴ土工活用工事に準じた施工を行い、最新技術を導入しながら取り組んだ工事であった。施工にあたり、施工方法・品質管理・出来形管理について、本社内の専門部署を活用して現場指導するなど施工効率向上に向けた本社の支援体制が良好であった。また、現場代理人は、監督職員との打合せを密に行い、切土工・排水工の施工管理・工程管理に必要な情報を共有しながら円滑に工事を進めた。さらに約２００名の現場視察にも会社全体で対応し、迅速かつ適切に工事を進め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410547973"/>
                  </a:ext>
                </a:extLst>
              </a:tr>
              <a:tr h="112886">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施工状況</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道央圏連絡道路と国道３３７号に近接する箇所での約１１万ｍ３の切土の施工であり、掘削土は他工事への流用土とするため工程調整が必要な工事であったが、関連工事の中で連絡協議会を発足して積極的に工程調整を行い遅延すること無く工事を実施した。また、工事箇所周辺は耕作地であり、工事出入口は地域高規格道路のランプ部であったため、一般交通や地域住民とも円滑な調整を行い適切に工事を進め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223706764"/>
                  </a:ext>
                </a:extLst>
              </a:tr>
              <a:tr h="45154">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出来形及び出来ばえ</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ＩＣＴ土工活用のほか、自動追尾ＴＳの使用や地上型３次元レーザースキャナーの測量を行うなどして精度・施工効率を上げる施工に取り組み、出来形・出来映えともに良好であった。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3540968516"/>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工事特性</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１１万ｍ３の切土搬出のため、工程調整と品質管理が必要な工事であった。また、ＩＣＴ土工活用工事に準じた施工として取り組んだこともあり、本来の現場施工の他に約２００名の現場視察対応を実施した工事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449827683"/>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創意工夫</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３次元データによる「見える化」により切土等の完成イメージ図を作成して新規入場者教育、工事説明等に取り入れた。また、新技術も積極的に取り入れ採用していた。さらに、代替材を適用するなど品質・施工効率向上にも努めてい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385749968"/>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社会性等</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千歳ウエルカム花ロードへの協賛と国道３６号に生花を植えるボランティアスタッフ、地域にある養護学校のイベントへボランティアスタッフ、支笏湖観光協会主催のゴミ拾い（計３回）など多くのイベントに積極的に参加して地域とのコミュニケーションを図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466731637"/>
                  </a:ext>
                </a:extLst>
              </a:tr>
              <a:tr h="1127298">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安全対策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請負者は土砂運搬時の交通事故防止のために、週１回の運行状況報告会、月１回の安全運転講習会を実施して現場の安全向上を目指していたことは評価できる。安全教育においても３次元データを用いてわかりやすい説明をすることにより安全対策に努めた。また、近隣に気象観測データがないことから、現場に雨量計を設置してデータロガーにより雨量管理を実施した。さらに、防犯カメラの設置、女性専用トイレの設置等、安全衛生にも取り組んだ。</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63878061"/>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道央圏連絡道路　千歳市　中央改良工事／岩田地崎建設(株)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環境対策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周辺が農耕地のため、積極的に散水による防塵対策、道路清掃を行った。また、低騒音及び排出ガス対策型建設機械の使用等、環境に配慮した資機材を使用するなど環境対策について積極的に取り組んでい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312033231"/>
                  </a:ext>
                </a:extLst>
              </a:tr>
              <a:tr h="135463">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（全体）</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国道３３７号南幌町の市街部の舗装補修施工と、郊外部の路肩拡幅施工で、延長５，３００ｍの中に複数の工種がある現道上での工事であった。大型車の交通量が多く、道路幅員の狭い箇所での工事であったが、交通安全・工程管理に努め、無事故、無災害で工事を完了させた。また、施工体制も適切で、さらに出来形、出来ばえについても優れていた。また、創意工夫や地域貢献に関しても積極的に取り組んで活動し、安全講習会を積極的に実施するなど、安全性・社会性に対する意識が高かったと評価できる。</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756120644"/>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施工体制</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円滑化会議や変更確認会議等への参加、品質証明に係わる体制、安全管理など施工効率向上に向けた本店の支援体制が良好であった。また、現場代理人は、監督職員との打合せを密に行い、工事の施工管理・工程管理に必要な情報を共有しながら円滑に工事を進めた。さらに設計図書と現場に相違があった場合も、設計・照査体制が確保され、迅速かつ適切に提案が行われ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908305111"/>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施工状況</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舗装補修は商店・住宅が隣接する市街部での施工であったため、現場状況をよく把握し、規制の即日解放を実施して道路交通への影響を無くした。また、拡幅工事箇所周辺は耕作地であったため、近隣地域住民と密な打合せを行い、円滑な調整を実施して適切に工事を進め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353841075"/>
                  </a:ext>
                </a:extLst>
              </a:tr>
              <a:tr h="45154">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出来形及び出来ばえ</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特に施工条件・気象条件等を考慮して施工し、各工種で出来形・出来ばえ向上のための工夫項目を設定してきめ細かな施工がなされ、出来形・出来映えともに良好であった。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915243444"/>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工事特性</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国道３３７号で大型車の交通量の多い南幌町市街部から郊外部におよぶ延長５，３００ｍの現道上での車線規制を伴った工事であり、その施行には安全施設や家屋への環境に配慮する取り組みが必要であった。ゆえに、一般交通の安全と工事現場の安全を両立させた工程管理及び品質管理に特段の配慮が必要な工事であ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629488593"/>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創意工夫</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建設機械（バックホウ）のバケットにカッティングエッジを取り付けて出来形・施工効率向上の工夫をしていた。さらに、舗装密度管理に新技術（転圧管理システム）を適用するなど品質・施工効率向上にも努めてい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047374873"/>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社会性等</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千歳ウエルカム花ロードへの協賛と国道３６号に生花を植えるボランティアスタッフ、地域にあるＶＳＰのイベントへボランティアスタッフ、支笏湖観光協会主催のゴミ拾い（計３回）、南幌町主催の美化活動など多くのイベントに積極的に参加して地域とのコミュニケーションを図っ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226665008"/>
                  </a:ext>
                </a:extLst>
              </a:tr>
              <a:tr h="90309">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安全対策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大型車の交通量が多く道路幅員が狭い現道上での作業であったことから、一般交通と工事現場の安全を両立させるため、一部夜間作業を実施したり、規制解放時に仮舗装を実施して幅員を確保する等さまざまな工夫を実施して作業に取り組み、無事故・無災害で工事を完了させた。また、建災防の安全衛生教育を実施し、現場の安全向上を目指していたことは評価できる。</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4196913250"/>
                  </a:ext>
                </a:extLst>
              </a:tr>
              <a:tr h="67732">
                <a:tc>
                  <a:txBody>
                    <a:bodyPr/>
                    <a:lstStyle/>
                    <a:p>
                      <a:pPr algn="r" fontAlgn="ctr">
                        <a:buNone/>
                      </a:pPr>
                      <a:r>
                        <a:rPr lang="ja-JP" sz="100" u="none" strike="noStrike">
                          <a:effectLst/>
                        </a:rPr>
                        <a:t>29</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一般国道３３７号　南幌町　南幌路肩改良工事／大同舗道(株)</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環境対策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路肩拡幅施工箇所は農耕地のため、積極的に散水による防塵対策、道路清掃を行った。また、低騒音及び排出ガス対策型建設機械の使用等、環境に配慮した資機材を使用するなど環境対策について積極的に取り組んでいた。</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4282798787"/>
                  </a:ext>
                </a:extLst>
              </a:tr>
              <a:tr h="74402">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（全体）</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　本工事は、国道４５３号千歳市幌美内の交通安全対策としての舗装補修施工と、支笏湖温泉での歩道施工である。特に際立って優れた点については、以下に記述する　２施工状況、７安全対策、９その他である。</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4224764845"/>
                  </a:ext>
                </a:extLst>
              </a:tr>
              <a:tr h="147778">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施工体制</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200" u="none" strike="noStrike">
                          <a:effectLst/>
                        </a:rPr>
                        <a:t>（１） 円滑化会議や変更確認会議等への参加、品質証明に係わる体制、安全管理など施工効率向上に向けた取り組みが良好であった。また、現場代理人は、監督職員との打合せを密に行い、工事の施工管理・工程管理に必要な情報を共有しながら円滑に工事を進めた。さらに設計図書と現場に相違があった場合も、設計・照査体制が確保され、迅速かつ適切に提案が行われた。</a:t>
                      </a:r>
                      <a:br>
                        <a:rPr lang="ja-JP" sz="200" u="none" strike="noStrike">
                          <a:effectLst/>
                        </a:rPr>
                      </a:br>
                      <a:r>
                        <a:rPr lang="ja-JP" sz="200" u="none" strike="noStrike">
                          <a:effectLst/>
                        </a:rPr>
                        <a:t>（２）労働環境改善として週休二日制に積極的に取り組んだ。</a:t>
                      </a:r>
                      <a:endParaRPr lang="ja-JP" sz="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nchor="ctr"/>
                </a:tc>
                <a:extLst>
                  <a:ext uri="{0D108BD9-81ED-4DB2-BD59-A6C34878D82A}">
                    <a16:rowId xmlns:a16="http://schemas.microsoft.com/office/drawing/2014/main" val="3172748427"/>
                  </a:ext>
                </a:extLst>
              </a:tr>
              <a:tr h="49259">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施工状況</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200" u="none" strike="noStrike">
                          <a:effectLst/>
                        </a:rPr>
                        <a:t>　新規オープンを目指し建設中の大型ホテルに面した歩道設置であるため、その施工業者の建設作業車両の出入りの打合せなど対外的な工程調整に苦労があった。</a:t>
                      </a:r>
                      <a:endParaRPr lang="ja-JP" sz="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nchor="ctr"/>
                </a:tc>
                <a:extLst>
                  <a:ext uri="{0D108BD9-81ED-4DB2-BD59-A6C34878D82A}">
                    <a16:rowId xmlns:a16="http://schemas.microsoft.com/office/drawing/2014/main" val="1224541590"/>
                  </a:ext>
                </a:extLst>
              </a:tr>
              <a:tr h="45154">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出来形及び出来ばえ</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t">
                        <a:buNone/>
                      </a:pPr>
                      <a:r>
                        <a:rPr lang="ja-JP" sz="100" u="none" strike="noStrike">
                          <a:effectLst/>
                        </a:rPr>
                        <a:t>　特に施工条件・気象条件等を考慮して施工し、各工種で出来形・出来ばえ向上のための工夫項目を設定してきめ細かな施工がなされ、出来形・出来映えともに良好であった。</a:t>
                      </a:r>
                      <a:endParaRPr lang="ja-JP" sz="1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tc>
                <a:extLst>
                  <a:ext uri="{0D108BD9-81ED-4DB2-BD59-A6C34878D82A}">
                    <a16:rowId xmlns:a16="http://schemas.microsoft.com/office/drawing/2014/main" val="937202627"/>
                  </a:ext>
                </a:extLst>
              </a:tr>
              <a:tr h="45154">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工事特性</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t">
                        <a:buNone/>
                      </a:pPr>
                      <a:r>
                        <a:rPr lang="ja-JP" sz="100" u="none" strike="noStrike">
                          <a:effectLst/>
                        </a:rPr>
                        <a:t>　山間部の工区は屈曲が有り視界の悪い工区である。また、支笏温泉工区は徒歩の観光客が多数往来することから配慮が必要で有り多言語の案内標識など工夫があった。</a:t>
                      </a:r>
                      <a:endParaRPr lang="ja-JP" sz="1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tc>
                <a:extLst>
                  <a:ext uri="{0D108BD9-81ED-4DB2-BD59-A6C34878D82A}">
                    <a16:rowId xmlns:a16="http://schemas.microsoft.com/office/drawing/2014/main" val="1500111842"/>
                  </a:ext>
                </a:extLst>
              </a:tr>
              <a:tr h="67732">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創意工夫</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t">
                        <a:buNone/>
                      </a:pPr>
                      <a:r>
                        <a:rPr lang="ja-JP" sz="100" u="none" strike="noStrike">
                          <a:effectLst/>
                        </a:rPr>
                        <a:t>　事後評価未実施の多くの新技術を適用するなど品質・施工効率向上にも努めていた。また、新規オープン予定のホテル前の縁石の施工においては、工程調整を円滑に進めるため、自主的にプレキャストの縁石基礎を使用するなど努力した。</a:t>
                      </a:r>
                      <a:endParaRPr lang="ja-JP" sz="1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tc>
                <a:extLst>
                  <a:ext uri="{0D108BD9-81ED-4DB2-BD59-A6C34878D82A}">
                    <a16:rowId xmlns:a16="http://schemas.microsoft.com/office/drawing/2014/main" val="1884017909"/>
                  </a:ext>
                </a:extLst>
              </a:tr>
              <a:tr h="90309">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社会性等</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t">
                        <a:buNone/>
                      </a:pPr>
                      <a:r>
                        <a:rPr lang="ja-JP" sz="100" u="none" strike="noStrike">
                          <a:effectLst/>
                        </a:rPr>
                        <a:t>　千歳ウエルカム花ロードへの協賛と国道３６号に生花を植えるボランティアスタッフ、地域にあるＶＳＰのイベントへボランティアスタッフ、支笏湖観光協会主催のゴミ拾い（計３回）、南幌町主催の美化活動など多くのイベントに積極的に参加して地域とのコミュニケーションを図った。</a:t>
                      </a:r>
                      <a:endParaRPr lang="ja-JP" sz="1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tc>
                <a:extLst>
                  <a:ext uri="{0D108BD9-81ED-4DB2-BD59-A6C34878D82A}">
                    <a16:rowId xmlns:a16="http://schemas.microsoft.com/office/drawing/2014/main" val="842705083"/>
                  </a:ext>
                </a:extLst>
              </a:tr>
              <a:tr h="112886">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安全対策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t">
                        <a:buNone/>
                      </a:pPr>
                      <a:r>
                        <a:rPr lang="ja-JP" sz="100" u="none" strike="noStrike">
                          <a:effectLst/>
                        </a:rPr>
                        <a:t>（１）山間部の屈曲のある線形での片側交互通行規制は注意の要するものであった。また、インバウンド（訪日旅行）から多数の国籍の観光客のレンタカーでの往来が激しいことから多言語に対応した規制看板を設置するなど取り組んだ。</a:t>
                      </a:r>
                      <a:br>
                        <a:rPr lang="ja-JP" sz="100" u="none" strike="noStrike">
                          <a:effectLst/>
                        </a:rPr>
                      </a:br>
                      <a:r>
                        <a:rPr lang="ja-JP" sz="100" u="none" strike="noStrike">
                          <a:effectLst/>
                        </a:rPr>
                        <a:t>（２）支笏湖周辺での受注工事に声をかけ、自主的なクロスパトロールによる安全衛生向上に積極的に取り組んだ。</a:t>
                      </a:r>
                      <a:endParaRPr lang="ja-JP" sz="1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tc>
                <a:extLst>
                  <a:ext uri="{0D108BD9-81ED-4DB2-BD59-A6C34878D82A}">
                    <a16:rowId xmlns:a16="http://schemas.microsoft.com/office/drawing/2014/main" val="482424058"/>
                  </a:ext>
                </a:extLst>
              </a:tr>
              <a:tr h="45154">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環境対策</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t">
                        <a:buNone/>
                      </a:pPr>
                      <a:r>
                        <a:rPr lang="ja-JP" sz="100" u="none" strike="noStrike">
                          <a:effectLst/>
                        </a:rPr>
                        <a:t>　環境家計簿に積極的に取り組みＣＯ２排出削減に寄与した。また、低騒音及び排出ガス対策型建設機械の使用等、環境に配慮した資機材を使用するなど環境対策について積極的に取り組んだ。</a:t>
                      </a:r>
                      <a:endParaRPr lang="ja-JP" sz="1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tc>
                <a:extLst>
                  <a:ext uri="{0D108BD9-81ED-4DB2-BD59-A6C34878D82A}">
                    <a16:rowId xmlns:a16="http://schemas.microsoft.com/office/drawing/2014/main" val="3029831597"/>
                  </a:ext>
                </a:extLst>
              </a:tr>
              <a:tr h="203195">
                <a:tc>
                  <a:txBody>
                    <a:bodyPr/>
                    <a:lstStyle/>
                    <a:p>
                      <a:pPr algn="r" fontAlgn="ctr">
                        <a:buNone/>
                      </a:pPr>
                      <a:r>
                        <a:rPr lang="ja-JP" sz="100" u="none" strike="noStrike">
                          <a:effectLst/>
                        </a:rPr>
                        <a:t>30</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100" u="none" strike="noStrike">
                          <a:effectLst/>
                        </a:rPr>
                        <a:t>[201821-8596]一般国道453号_千歳市_幌美内地区舗装外一連工事／(株)玉川組</a:t>
                      </a: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endParaRPr lang="ja-JP" sz="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buNone/>
                      </a:pPr>
                      <a:r>
                        <a:rPr lang="ja-JP" sz="200" u="none" strike="noStrike">
                          <a:effectLst/>
                        </a:rPr>
                        <a:t>その他</a:t>
                      </a:r>
                      <a:endParaRPr lang="ja-JP" sz="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0" marR="0" marT="0" marB="0" anchor="ctr"/>
                </a:tc>
                <a:tc>
                  <a:txBody>
                    <a:bodyPr/>
                    <a:lstStyle/>
                    <a:p>
                      <a:pPr algn="l" fontAlgn="t">
                        <a:buNone/>
                      </a:pPr>
                      <a:r>
                        <a:rPr lang="ja-JP" sz="100" u="none" strike="noStrike" dirty="0">
                          <a:effectLst/>
                        </a:rPr>
                        <a:t>台風２１号の風倒木処理に対して、多数の受注者が活動を行ったが、千歳道路事務所の受注者の中で最も活躍した受注者である。</a:t>
                      </a:r>
                      <a:br>
                        <a:rPr lang="ja-JP" sz="100" u="none" strike="noStrike" dirty="0">
                          <a:effectLst/>
                        </a:rPr>
                      </a:br>
                      <a:r>
                        <a:rPr lang="ja-JP" sz="100" u="none" strike="noStrike" dirty="0">
                          <a:effectLst/>
                        </a:rPr>
                        <a:t>（１）過去の被災経験から、孤立する支笏湖畔に風倒木処理班を前日より常駐させた。</a:t>
                      </a:r>
                      <a:br>
                        <a:rPr lang="ja-JP" sz="100" u="none" strike="noStrike" dirty="0">
                          <a:effectLst/>
                        </a:rPr>
                      </a:br>
                      <a:r>
                        <a:rPr lang="ja-JP" sz="100" u="none" strike="noStrike" dirty="0">
                          <a:effectLst/>
                        </a:rPr>
                        <a:t>（２）過去の被災経験から、風倒木発生前に開始する通行止めの提案があった。</a:t>
                      </a:r>
                      <a:br>
                        <a:rPr lang="ja-JP" sz="100" u="none" strike="noStrike" dirty="0">
                          <a:effectLst/>
                        </a:rPr>
                      </a:br>
                      <a:r>
                        <a:rPr lang="ja-JP" sz="100" u="none" strike="noStrike" dirty="0">
                          <a:effectLst/>
                        </a:rPr>
                        <a:t>（３）予想通り、支笏湖畔が孤立したが、この工事の活躍により道道支笏湖公園線が正午に開通するよりも早く午前７時は苫小牧向きのＲ２７６号の風倒木処理（苫小牧道路事務所管轄へ越境作業）を完了させ、支笏湖畔の住民と観光客の孤立解消を行った。</a:t>
                      </a:r>
                      <a:br>
                        <a:rPr lang="ja-JP" sz="100" u="none" strike="noStrike" dirty="0">
                          <a:effectLst/>
                        </a:rPr>
                      </a:br>
                      <a:r>
                        <a:rPr lang="ja-JP" sz="100" u="none" strike="noStrike" dirty="0">
                          <a:effectLst/>
                        </a:rPr>
                        <a:t>（４）提案と活躍がなければ、風倒木で立ち往生した一般車両のケアや国賠案件の対処に事務所職員が翻弄されたものと思われるが、それらの事象は一件も起きなかった。</a:t>
                      </a:r>
                      <a:endParaRPr lang="ja-JP" sz="100" b="0" i="0" u="none" strike="noStrike" dirty="0">
                        <a:solidFill>
                          <a:srgbClr val="FF0000"/>
                        </a:solidFill>
                        <a:effectLst/>
                        <a:latin typeface="HGSｺﾞｼｯｸM" panose="020B0600000000000000" pitchFamily="50" charset="-128"/>
                        <a:ea typeface="HGSｺﾞｼｯｸM" panose="020B0600000000000000" pitchFamily="50" charset="-128"/>
                      </a:endParaRPr>
                    </a:p>
                  </a:txBody>
                  <a:tcPr marL="0" marR="0" marT="0" marB="0"/>
                </a:tc>
                <a:extLst>
                  <a:ext uri="{0D108BD9-81ED-4DB2-BD59-A6C34878D82A}">
                    <a16:rowId xmlns:a16="http://schemas.microsoft.com/office/drawing/2014/main" val="2828977085"/>
                  </a:ext>
                </a:extLst>
              </a:tr>
            </a:tbl>
          </a:graphicData>
        </a:graphic>
      </p:graphicFrame>
      <p:pic>
        <p:nvPicPr>
          <p:cNvPr id="4" name="図 3">
            <a:extLst>
              <a:ext uri="{FF2B5EF4-FFF2-40B4-BE49-F238E27FC236}">
                <a16:creationId xmlns:a16="http://schemas.microsoft.com/office/drawing/2014/main" id="{DD2632BF-0089-44CB-C120-69E7CB497DA8}"/>
              </a:ext>
            </a:extLst>
          </p:cNvPr>
          <p:cNvPicPr>
            <a:picLocks noChangeAspect="1"/>
          </p:cNvPicPr>
          <p:nvPr/>
        </p:nvPicPr>
        <p:blipFill>
          <a:blip r:embed="rId3"/>
          <a:stretch>
            <a:fillRect/>
          </a:stretch>
        </p:blipFill>
        <p:spPr>
          <a:xfrm>
            <a:off x="94223" y="1709862"/>
            <a:ext cx="3308521" cy="3229415"/>
          </a:xfrm>
          <a:prstGeom prst="rect">
            <a:avLst/>
          </a:prstGeom>
        </p:spPr>
      </p:pic>
      <p:pic>
        <p:nvPicPr>
          <p:cNvPr id="6" name="図 5">
            <a:extLst>
              <a:ext uri="{FF2B5EF4-FFF2-40B4-BE49-F238E27FC236}">
                <a16:creationId xmlns:a16="http://schemas.microsoft.com/office/drawing/2014/main" id="{D4E9AF57-08C6-E9BE-E7F9-A1323B60398B}"/>
              </a:ext>
            </a:extLst>
          </p:cNvPr>
          <p:cNvPicPr>
            <a:picLocks noChangeAspect="1"/>
          </p:cNvPicPr>
          <p:nvPr/>
        </p:nvPicPr>
        <p:blipFill>
          <a:blip r:embed="rId4"/>
          <a:stretch>
            <a:fillRect/>
          </a:stretch>
        </p:blipFill>
        <p:spPr>
          <a:xfrm>
            <a:off x="1105640" y="3122385"/>
            <a:ext cx="2505059" cy="3735615"/>
          </a:xfrm>
          <a:prstGeom prst="rect">
            <a:avLst/>
          </a:prstGeom>
        </p:spPr>
      </p:pic>
      <p:sp>
        <p:nvSpPr>
          <p:cNvPr id="7" name="テキスト ボックス 6">
            <a:extLst>
              <a:ext uri="{FF2B5EF4-FFF2-40B4-BE49-F238E27FC236}">
                <a16:creationId xmlns:a16="http://schemas.microsoft.com/office/drawing/2014/main" id="{1E74B048-F3C0-AC6B-45A1-E32D48763A79}"/>
              </a:ext>
            </a:extLst>
          </p:cNvPr>
          <p:cNvSpPr txBox="1"/>
          <p:nvPr/>
        </p:nvSpPr>
        <p:spPr>
          <a:xfrm>
            <a:off x="1391323" y="3101675"/>
            <a:ext cx="1605064" cy="369332"/>
          </a:xfrm>
          <a:prstGeom prst="rect">
            <a:avLst/>
          </a:prstGeom>
          <a:solidFill>
            <a:srgbClr val="92D050"/>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dirty="0"/>
              <a:t>従前の様式</a:t>
            </a:r>
          </a:p>
        </p:txBody>
      </p:sp>
      <p:sp>
        <p:nvSpPr>
          <p:cNvPr id="8" name="&quot;禁止&quot;マーク 7">
            <a:extLst>
              <a:ext uri="{FF2B5EF4-FFF2-40B4-BE49-F238E27FC236}">
                <a16:creationId xmlns:a16="http://schemas.microsoft.com/office/drawing/2014/main" id="{434FE754-3141-C7CA-EF00-B7ECD98955D5}"/>
              </a:ext>
            </a:extLst>
          </p:cNvPr>
          <p:cNvSpPr/>
          <p:nvPr/>
        </p:nvSpPr>
        <p:spPr>
          <a:xfrm>
            <a:off x="1062647" y="3729199"/>
            <a:ext cx="1060068" cy="1133621"/>
          </a:xfrm>
          <a:prstGeom prst="noSmoking">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9F437DB0-1346-B680-4355-B762E4F280F0}"/>
              </a:ext>
            </a:extLst>
          </p:cNvPr>
          <p:cNvPicPr>
            <a:picLocks noChangeAspect="1"/>
          </p:cNvPicPr>
          <p:nvPr/>
        </p:nvPicPr>
        <p:blipFill>
          <a:blip r:embed="rId5"/>
          <a:stretch>
            <a:fillRect/>
          </a:stretch>
        </p:blipFill>
        <p:spPr>
          <a:xfrm>
            <a:off x="4225127" y="1684584"/>
            <a:ext cx="5255181" cy="2956039"/>
          </a:xfrm>
          <a:prstGeom prst="rect">
            <a:avLst/>
          </a:prstGeom>
        </p:spPr>
      </p:pic>
      <p:sp>
        <p:nvSpPr>
          <p:cNvPr id="12" name="テキスト ボックス 11">
            <a:extLst>
              <a:ext uri="{FF2B5EF4-FFF2-40B4-BE49-F238E27FC236}">
                <a16:creationId xmlns:a16="http://schemas.microsoft.com/office/drawing/2014/main" id="{F69CA5F8-946C-5FEA-717C-D218C9C39B56}"/>
              </a:ext>
            </a:extLst>
          </p:cNvPr>
          <p:cNvSpPr txBox="1"/>
          <p:nvPr/>
        </p:nvSpPr>
        <p:spPr>
          <a:xfrm>
            <a:off x="3770575" y="5020390"/>
            <a:ext cx="6342965" cy="1477328"/>
          </a:xfrm>
          <a:prstGeom prst="rect">
            <a:avLst/>
          </a:prstGeom>
          <a:noFill/>
        </p:spPr>
        <p:txBody>
          <a:bodyPr wrap="square" rtlCol="0">
            <a:spAutoFit/>
          </a:bodyPr>
          <a:lstStyle/>
          <a:p>
            <a:r>
              <a:rPr kumimoji="1" lang="en-US" altLang="ja-JP" sz="1800" dirty="0">
                <a:solidFill>
                  <a:schemeClr val="bg1">
                    <a:lumMod val="95000"/>
                  </a:schemeClr>
                </a:solidFill>
              </a:rPr>
              <a:t>(1)</a:t>
            </a:r>
            <a:r>
              <a:rPr kumimoji="1" lang="ja-JP" altLang="en-US" sz="1800" dirty="0">
                <a:solidFill>
                  <a:schemeClr val="bg1">
                    <a:lumMod val="95000"/>
                  </a:schemeClr>
                </a:solidFill>
              </a:rPr>
              <a:t>テキストのコピペが容易で文章が書きやすい。</a:t>
            </a:r>
            <a:endParaRPr kumimoji="1" lang="en-US" altLang="ja-JP" sz="1800" dirty="0">
              <a:solidFill>
                <a:schemeClr val="bg1">
                  <a:lumMod val="95000"/>
                </a:schemeClr>
              </a:solidFill>
            </a:endParaRPr>
          </a:p>
          <a:p>
            <a:r>
              <a:rPr kumimoji="1" lang="en-US" altLang="ja-JP" sz="1800" dirty="0">
                <a:solidFill>
                  <a:schemeClr val="bg1">
                    <a:lumMod val="95000"/>
                  </a:schemeClr>
                </a:solidFill>
              </a:rPr>
              <a:t>(2)</a:t>
            </a:r>
            <a:r>
              <a:rPr kumimoji="1" lang="ja-JP" altLang="en-US" sz="1800" dirty="0">
                <a:solidFill>
                  <a:schemeClr val="bg1">
                    <a:lumMod val="95000"/>
                  </a:schemeClr>
                </a:solidFill>
              </a:rPr>
              <a:t>写真も推薦文に使える。（選ばれた写真が添付されている。）</a:t>
            </a:r>
            <a:endParaRPr kumimoji="1" lang="en-US" altLang="ja-JP" sz="1800" dirty="0">
              <a:solidFill>
                <a:schemeClr val="bg1">
                  <a:lumMod val="95000"/>
                </a:schemeClr>
              </a:solidFill>
            </a:endParaRPr>
          </a:p>
          <a:p>
            <a:r>
              <a:rPr kumimoji="1" lang="en-US" altLang="ja-JP" sz="1800" dirty="0">
                <a:solidFill>
                  <a:schemeClr val="bg1">
                    <a:lumMod val="95000"/>
                  </a:schemeClr>
                </a:solidFill>
              </a:rPr>
              <a:t>(3)</a:t>
            </a:r>
            <a:r>
              <a:rPr kumimoji="1" lang="ja-JP" altLang="en-US" sz="1800" dirty="0">
                <a:solidFill>
                  <a:schemeClr val="bg1">
                    <a:lumMod val="95000"/>
                  </a:schemeClr>
                </a:solidFill>
              </a:rPr>
              <a:t>標準例を公開することで模倣するため、複数の受注者を誘導できる。（設計変更確認会議は必ず開催とか）</a:t>
            </a:r>
          </a:p>
        </p:txBody>
      </p:sp>
      <p:sp>
        <p:nvSpPr>
          <p:cNvPr id="13" name="二等辺三角形 12">
            <a:extLst>
              <a:ext uri="{FF2B5EF4-FFF2-40B4-BE49-F238E27FC236}">
                <a16:creationId xmlns:a16="http://schemas.microsoft.com/office/drawing/2014/main" id="{D72A09DB-C2CF-DEE2-6903-4632CD8E1668}"/>
              </a:ext>
            </a:extLst>
          </p:cNvPr>
          <p:cNvSpPr/>
          <p:nvPr/>
        </p:nvSpPr>
        <p:spPr>
          <a:xfrm rot="5400000">
            <a:off x="9340829" y="2918214"/>
            <a:ext cx="1110343" cy="511628"/>
          </a:xfrm>
          <a:prstGeom prst="triangl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Google Shape;97;p1">
            <a:extLst>
              <a:ext uri="{FF2B5EF4-FFF2-40B4-BE49-F238E27FC236}">
                <a16:creationId xmlns:a16="http://schemas.microsoft.com/office/drawing/2014/main" id="{16418EE2-1F1F-10C7-3D56-3E5DCF96EFBC}"/>
              </a:ext>
            </a:extLst>
          </p:cNvPr>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25</a:t>
            </a:fld>
            <a:endParaRPr sz="2400" dirty="0">
              <a:solidFill>
                <a:schemeClr val="lt1"/>
              </a:solidFill>
            </a:endParaRPr>
          </a:p>
        </p:txBody>
      </p:sp>
    </p:spTree>
    <p:extLst>
      <p:ext uri="{BB962C8B-B14F-4D97-AF65-F5344CB8AC3E}">
        <p14:creationId xmlns:p14="http://schemas.microsoft.com/office/powerpoint/2010/main" val="2516882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
          <p:cNvSpPr txBox="1">
            <a:spLocks/>
          </p:cNvSpPr>
          <p:nvPr/>
        </p:nvSpPr>
        <p:spPr>
          <a:xfrm>
            <a:off x="13663857" y="5092752"/>
            <a:ext cx="8119864" cy="588195"/>
          </a:xfrm>
          <a:prstGeom prst="rect">
            <a:avLst/>
          </a:prstGeom>
        </p:spPr>
        <p:txBody>
          <a:bodyPr vert="horz" lIns="91440" tIns="45720" rIns="91440" bIns="45720" rtlCol="0" anchor="b">
            <a:noAutofit/>
          </a:bodyPr>
          <a:lstStyle>
            <a:lvl1pPr algn="l" defTabSz="914400" rtl="0" eaLnBrk="1" latinLnBrk="0" hangingPunct="1">
              <a:spcBef>
                <a:spcPct val="0"/>
              </a:spcBef>
              <a:buNone/>
              <a:defRPr kumimoji="1"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3600" dirty="0">
                <a:effectLst/>
              </a:rPr>
              <a:t>　</a:t>
            </a:r>
          </a:p>
        </p:txBody>
      </p:sp>
      <p:sp>
        <p:nvSpPr>
          <p:cNvPr id="8" name="タイトル 7"/>
          <p:cNvSpPr>
            <a:spLocks noGrp="1"/>
          </p:cNvSpPr>
          <p:nvPr>
            <p:ph type="title"/>
          </p:nvPr>
        </p:nvSpPr>
        <p:spPr>
          <a:xfrm>
            <a:off x="1524001" y="26188"/>
            <a:ext cx="8885351" cy="914400"/>
          </a:xfrm>
        </p:spPr>
        <p:txBody>
          <a:bodyPr/>
          <a:lstStyle/>
          <a:p>
            <a:r>
              <a:rPr lang="zh-TW" altLang="en-US" sz="3600" dirty="0">
                <a:effectLst/>
              </a:rPr>
              <a:t> </a:t>
            </a:r>
            <a:endParaRPr lang="ja-JP" altLang="en-US" sz="3600" dirty="0"/>
          </a:p>
        </p:txBody>
      </p:sp>
      <p:sp>
        <p:nvSpPr>
          <p:cNvPr id="21" name="スライド番号プレースホルダ 4"/>
          <p:cNvSpPr>
            <a:spLocks noGrp="1"/>
          </p:cNvSpPr>
          <p:nvPr>
            <p:ph type="sldNum" sz="quarter" idx="11"/>
          </p:nvPr>
        </p:nvSpPr>
        <p:spPr>
          <a:xfrm>
            <a:off x="11148392" y="6381328"/>
            <a:ext cx="1043608" cy="476672"/>
          </a:xfrm>
        </p:spPr>
        <p:txBody>
          <a:bodyPr/>
          <a:lstStyle/>
          <a:p>
            <a:pPr algn="ctr"/>
            <a:fld id="{BAF990B1-0D55-4FC6-9136-C89DD8582687}" type="slidenum">
              <a:rPr lang="ja-JP" altLang="en-US" sz="2400">
                <a:solidFill>
                  <a:schemeClr val="tx1"/>
                </a:solidFill>
              </a:rPr>
              <a:pPr algn="ctr"/>
              <a:t>3</a:t>
            </a:fld>
            <a:endParaRPr lang="ja-JP" altLang="en-US" sz="2400" dirty="0">
              <a:solidFill>
                <a:schemeClr val="tx1"/>
              </a:solidFill>
            </a:endParaRPr>
          </a:p>
        </p:txBody>
      </p:sp>
      <p:graphicFrame>
        <p:nvGraphicFramePr>
          <p:cNvPr id="6" name="グラフ 5"/>
          <p:cNvGraphicFramePr/>
          <p:nvPr/>
        </p:nvGraphicFramePr>
        <p:xfrm>
          <a:off x="93306" y="0"/>
          <a:ext cx="12098694" cy="6470725"/>
        </p:xfrm>
        <a:graphic>
          <a:graphicData uri="http://schemas.openxmlformats.org/drawingml/2006/chart">
            <c:chart xmlns:c="http://schemas.openxmlformats.org/drawingml/2006/chart" xmlns:r="http://schemas.openxmlformats.org/officeDocument/2006/relationships" r:id="rId3"/>
          </a:graphicData>
        </a:graphic>
      </p:graphicFrame>
      <p:pic>
        <p:nvPicPr>
          <p:cNvPr id="3" name="図 2">
            <a:extLst>
              <a:ext uri="{FF2B5EF4-FFF2-40B4-BE49-F238E27FC236}">
                <a16:creationId xmlns:a16="http://schemas.microsoft.com/office/drawing/2014/main" id="{A6A99944-4642-DE03-E74D-B8D62C4D78A6}"/>
              </a:ext>
            </a:extLst>
          </p:cNvPr>
          <p:cNvPicPr>
            <a:picLocks noChangeAspect="1"/>
          </p:cNvPicPr>
          <p:nvPr/>
        </p:nvPicPr>
        <p:blipFill>
          <a:blip r:embed="rId4"/>
          <a:stretch>
            <a:fillRect/>
          </a:stretch>
        </p:blipFill>
        <p:spPr>
          <a:xfrm>
            <a:off x="0" y="0"/>
            <a:ext cx="12192000" cy="6858000"/>
          </a:xfrm>
          <a:prstGeom prst="rect">
            <a:avLst/>
          </a:prstGeom>
        </p:spPr>
      </p:pic>
      <p:sp>
        <p:nvSpPr>
          <p:cNvPr id="4" name="Google Shape;97;p1">
            <a:extLst>
              <a:ext uri="{FF2B5EF4-FFF2-40B4-BE49-F238E27FC236}">
                <a16:creationId xmlns:a16="http://schemas.microsoft.com/office/drawing/2014/main" id="{D410C602-815D-7CA4-AA49-656C5689CE74}"/>
              </a:ext>
            </a:extLst>
          </p:cNvPr>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3</a:t>
            </a:fld>
            <a:endParaRPr sz="2400" dirty="0">
              <a:solidFill>
                <a:schemeClr val="lt1"/>
              </a:solidFill>
            </a:endParaRPr>
          </a:p>
        </p:txBody>
      </p:sp>
    </p:spTree>
    <p:extLst>
      <p:ext uri="{BB962C8B-B14F-4D97-AF65-F5344CB8AC3E}">
        <p14:creationId xmlns:p14="http://schemas.microsoft.com/office/powerpoint/2010/main" val="1262310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94"/>
        <p:cNvGrpSpPr/>
        <p:nvPr/>
      </p:nvGrpSpPr>
      <p:grpSpPr>
        <a:xfrm>
          <a:off x="0" y="0"/>
          <a:ext cx="0" cy="0"/>
          <a:chOff x="0" y="0"/>
          <a:chExt cx="0" cy="0"/>
        </a:xfrm>
      </p:grpSpPr>
      <p:sp>
        <p:nvSpPr>
          <p:cNvPr id="95" name="Google Shape;95;p1"/>
          <p:cNvSpPr txBox="1">
            <a:spLocks noGrp="1"/>
          </p:cNvSpPr>
          <p:nvPr>
            <p:ph type="ctrTitle"/>
          </p:nvPr>
        </p:nvSpPr>
        <p:spPr>
          <a:xfrm>
            <a:off x="1524000" y="2060848"/>
            <a:ext cx="10280904" cy="864096"/>
          </a:xfrm>
          <a:prstGeom prst="rect">
            <a:avLst/>
          </a:prstGeom>
          <a:noFill/>
          <a:ln>
            <a:noFill/>
          </a:ln>
        </p:spPr>
        <p:txBody>
          <a:bodyPr spcFirstLastPara="1" wrap="square" lIns="45700" tIns="45700" rIns="45700" bIns="45700" anchor="t" anchorCtr="0">
            <a:normAutofit fontScale="90000"/>
          </a:bodyPr>
          <a:lstStyle/>
          <a:p>
            <a:pPr>
              <a:buClr>
                <a:srgbClr val="F2F2F2"/>
              </a:buClr>
            </a:pPr>
            <a:r>
              <a:rPr lang="ja-JP" altLang="en-US" b="0" dirty="0">
                <a:solidFill>
                  <a:srgbClr val="F2F2F2"/>
                </a:solidFill>
              </a:rPr>
              <a:t>創意工夫について</a:t>
            </a:r>
            <a:br>
              <a:rPr lang="en-US" altLang="ja-JP" b="0" dirty="0">
                <a:solidFill>
                  <a:srgbClr val="F2F2F2"/>
                </a:solidFill>
              </a:rPr>
            </a:br>
            <a:r>
              <a:rPr lang="ja-JP" altLang="en-US" b="0" dirty="0">
                <a:solidFill>
                  <a:srgbClr val="F2F2F2"/>
                </a:solidFill>
              </a:rPr>
              <a:t>考え直してほしいこと</a:t>
            </a:r>
            <a:endParaRPr b="0" dirty="0">
              <a:solidFill>
                <a:srgbClr val="F2F2F2"/>
              </a:solidFill>
              <a:latin typeface="Arial"/>
              <a:ea typeface="Arial"/>
              <a:cs typeface="Arial"/>
              <a:sym typeface="Arial"/>
            </a:endParaRPr>
          </a:p>
        </p:txBody>
      </p:sp>
      <p:sp>
        <p:nvSpPr>
          <p:cNvPr id="96" name="Google Shape;96;p1"/>
          <p:cNvSpPr txBox="1">
            <a:spLocks noGrp="1"/>
          </p:cNvSpPr>
          <p:nvPr>
            <p:ph type="subTitle" idx="1"/>
          </p:nvPr>
        </p:nvSpPr>
        <p:spPr>
          <a:xfrm>
            <a:off x="494270" y="5363470"/>
            <a:ext cx="7653033" cy="1124744"/>
          </a:xfrm>
          <a:prstGeom prst="rect">
            <a:avLst/>
          </a:prstGeom>
          <a:noFill/>
          <a:ln>
            <a:noFill/>
          </a:ln>
        </p:spPr>
        <p:txBody>
          <a:bodyPr spcFirstLastPara="1" wrap="square" lIns="91425" tIns="0" rIns="45700" bIns="0" anchor="b" anchorCtr="0">
            <a:normAutofit lnSpcReduction="10000"/>
          </a:bodyPr>
          <a:lstStyle/>
          <a:p>
            <a:pPr marL="0" indent="0" algn="l">
              <a:spcBef>
                <a:spcPts val="0"/>
              </a:spcBef>
              <a:buSzPts val="1440"/>
            </a:pPr>
            <a:r>
              <a:rPr lang="ja-JP" altLang="en-US" sz="1800" dirty="0">
                <a:latin typeface="Meiryo"/>
                <a:ea typeface="Meiryo"/>
                <a:cs typeface="Meiryo"/>
                <a:sym typeface="Meiryo"/>
              </a:rPr>
              <a:t>時：</a:t>
            </a:r>
            <a:r>
              <a:rPr lang="en-US" altLang="ja-JP" sz="1800" dirty="0">
                <a:latin typeface="Meiryo"/>
                <a:ea typeface="Meiryo"/>
                <a:cs typeface="Meiryo"/>
                <a:sym typeface="Meiryo"/>
              </a:rPr>
              <a:t>2021</a:t>
            </a:r>
            <a:r>
              <a:rPr lang="ja-JP" altLang="en-US" sz="1800" dirty="0">
                <a:latin typeface="Meiryo"/>
                <a:ea typeface="Meiryo"/>
                <a:cs typeface="Meiryo"/>
                <a:sym typeface="Meiryo"/>
              </a:rPr>
              <a:t>年</a:t>
            </a:r>
            <a:r>
              <a:rPr lang="en-US" altLang="ja-JP" sz="1800" dirty="0">
                <a:latin typeface="Meiryo"/>
                <a:ea typeface="Meiryo"/>
                <a:cs typeface="Meiryo"/>
                <a:sym typeface="Meiryo"/>
              </a:rPr>
              <a:t>1</a:t>
            </a:r>
            <a:r>
              <a:rPr lang="ja-JP" altLang="en-US" sz="1800" dirty="0">
                <a:latin typeface="Meiryo"/>
                <a:ea typeface="Meiryo"/>
                <a:cs typeface="Meiryo"/>
                <a:sym typeface="Meiryo"/>
              </a:rPr>
              <a:t>月</a:t>
            </a:r>
            <a:r>
              <a:rPr lang="en-US" altLang="ja-JP" sz="1800" dirty="0">
                <a:latin typeface="Meiryo"/>
                <a:ea typeface="Meiryo"/>
                <a:cs typeface="Meiryo"/>
                <a:sym typeface="Meiryo"/>
              </a:rPr>
              <a:t>29</a:t>
            </a:r>
            <a:r>
              <a:rPr lang="ja-JP" altLang="en-US" sz="1800" dirty="0">
                <a:latin typeface="Meiryo"/>
                <a:ea typeface="Meiryo"/>
                <a:cs typeface="Meiryo"/>
                <a:sym typeface="Meiryo"/>
              </a:rPr>
              <a:t>日（金）</a:t>
            </a:r>
            <a:endParaRPr sz="1800" dirty="0">
              <a:latin typeface="Meiryo"/>
              <a:ea typeface="Meiryo"/>
              <a:cs typeface="Meiryo"/>
              <a:sym typeface="Meiryo"/>
            </a:endParaRPr>
          </a:p>
          <a:p>
            <a:pPr marL="0" indent="0" algn="l">
              <a:spcBef>
                <a:spcPts val="360"/>
              </a:spcBef>
              <a:buSzPts val="1440"/>
            </a:pPr>
            <a:r>
              <a:rPr lang="ja-JP" altLang="en-US" sz="1800" dirty="0">
                <a:latin typeface="Meiryo"/>
                <a:ea typeface="Meiryo"/>
                <a:cs typeface="Meiryo"/>
                <a:sym typeface="Meiryo"/>
              </a:rPr>
              <a:t>場：千歳道路事務所</a:t>
            </a:r>
            <a:endParaRPr sz="1800" dirty="0">
              <a:latin typeface="Meiryo"/>
              <a:ea typeface="Meiryo"/>
              <a:cs typeface="Meiryo"/>
              <a:sym typeface="Meiryo"/>
            </a:endParaRPr>
          </a:p>
          <a:p>
            <a:pPr marL="0" indent="0" algn="l">
              <a:spcBef>
                <a:spcPts val="360"/>
              </a:spcBef>
              <a:buSzPts val="1440"/>
            </a:pPr>
            <a:r>
              <a:rPr lang="ja-JP" altLang="en-US" sz="1800" dirty="0">
                <a:latin typeface="Meiryo"/>
                <a:ea typeface="Meiryo"/>
                <a:cs typeface="Meiryo"/>
                <a:sym typeface="Meiryo"/>
              </a:rPr>
              <a:t>作成：千歳道路事務所　工務課長　中山　光広（なかやま　みつひろ）</a:t>
            </a:r>
            <a:endParaRPr lang="en-US" altLang="ja-JP" sz="1800" dirty="0">
              <a:latin typeface="Meiryo"/>
              <a:ea typeface="Meiryo"/>
              <a:cs typeface="Meiryo"/>
              <a:sym typeface="Meiryo"/>
            </a:endParaRPr>
          </a:p>
          <a:p>
            <a:pPr marL="0" indent="0" algn="l">
              <a:spcBef>
                <a:spcPts val="360"/>
              </a:spcBef>
              <a:buSzPts val="1440"/>
            </a:pPr>
            <a:r>
              <a:rPr lang="en-US" sz="1100" dirty="0">
                <a:latin typeface="Meiryo"/>
                <a:ea typeface="Meiryo"/>
                <a:cs typeface="Meiryo"/>
                <a:sym typeface="Meiryo"/>
              </a:rPr>
              <a:t>Ver1.02</a:t>
            </a:r>
            <a:endParaRPr sz="1100" dirty="0">
              <a:latin typeface="Meiryo"/>
              <a:ea typeface="Meiryo"/>
              <a:cs typeface="Meiryo"/>
              <a:sym typeface="Meiryo"/>
            </a:endParaRPr>
          </a:p>
        </p:txBody>
      </p:sp>
      <p:sp>
        <p:nvSpPr>
          <p:cNvPr id="97" name="Google Shape;97;p1"/>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4</a:t>
            </a:fld>
            <a:endParaRPr sz="2400" dirty="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103"/>
        <p:cNvGrpSpPr/>
        <p:nvPr/>
      </p:nvGrpSpPr>
      <p:grpSpPr>
        <a:xfrm>
          <a:off x="0" y="0"/>
          <a:ext cx="0" cy="0"/>
          <a:chOff x="0" y="0"/>
          <a:chExt cx="0" cy="0"/>
        </a:xfrm>
      </p:grpSpPr>
      <p:sp>
        <p:nvSpPr>
          <p:cNvPr id="104" name="Google Shape;104;p2"/>
          <p:cNvSpPr txBox="1">
            <a:spLocks noGrp="1"/>
          </p:cNvSpPr>
          <p:nvPr>
            <p:ph type="title"/>
          </p:nvPr>
        </p:nvSpPr>
        <p:spPr>
          <a:xfrm>
            <a:off x="0" y="0"/>
            <a:ext cx="12192000" cy="1143000"/>
          </a:xfrm>
          <a:prstGeom prst="rect">
            <a:avLst/>
          </a:prstGeom>
          <a:noFill/>
          <a:ln>
            <a:noFill/>
          </a:ln>
        </p:spPr>
        <p:txBody>
          <a:bodyPr spcFirstLastPara="1" wrap="square" lIns="45700" tIns="45700" rIns="45700" bIns="45700" anchor="ctr" anchorCtr="0">
            <a:noAutofit/>
          </a:bodyPr>
          <a:lstStyle/>
          <a:p>
            <a:pPr>
              <a:buSzPts val="3200"/>
            </a:pPr>
            <a:r>
              <a:rPr lang="ja-JP" altLang="en-US" sz="3200" dirty="0">
                <a:latin typeface="Meiryo"/>
                <a:ea typeface="Meiryo"/>
                <a:cs typeface="Meiryo"/>
                <a:sym typeface="Meiryo"/>
              </a:rPr>
              <a:t>　バランスの良い創意工夫を！</a:t>
            </a:r>
            <a:endParaRPr sz="3200" dirty="0">
              <a:latin typeface="Meiryo"/>
              <a:ea typeface="Meiryo"/>
              <a:cs typeface="Meiryo"/>
              <a:sym typeface="Meiryo"/>
            </a:endParaRPr>
          </a:p>
        </p:txBody>
      </p:sp>
      <p:graphicFrame>
        <p:nvGraphicFramePr>
          <p:cNvPr id="5" name="グラフ 4"/>
          <p:cNvGraphicFramePr/>
          <p:nvPr/>
        </p:nvGraphicFramePr>
        <p:xfrm>
          <a:off x="296884" y="938527"/>
          <a:ext cx="6115791" cy="5672588"/>
        </p:xfrm>
        <a:graphic>
          <a:graphicData uri="http://schemas.openxmlformats.org/drawingml/2006/chart">
            <c:chart xmlns:c="http://schemas.openxmlformats.org/drawingml/2006/chart" xmlns:r="http://schemas.openxmlformats.org/officeDocument/2006/relationships" r:id="rId3"/>
          </a:graphicData>
        </a:graphic>
      </p:graphicFrame>
      <p:sp>
        <p:nvSpPr>
          <p:cNvPr id="6" name="Google Shape;97;p1"/>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5</a:t>
            </a:fld>
            <a:endParaRPr sz="2400" dirty="0">
              <a:solidFill>
                <a:schemeClr val="lt1"/>
              </a:solidFill>
            </a:endParaRPr>
          </a:p>
        </p:txBody>
      </p:sp>
      <p:sp>
        <p:nvSpPr>
          <p:cNvPr id="7" name="Google Shape;106;p2"/>
          <p:cNvSpPr txBox="1"/>
          <p:nvPr/>
        </p:nvSpPr>
        <p:spPr>
          <a:xfrm>
            <a:off x="5712031" y="908722"/>
            <a:ext cx="6282047" cy="6001603"/>
          </a:xfrm>
          <a:prstGeom prst="rect">
            <a:avLst/>
          </a:prstGeom>
          <a:solidFill>
            <a:schemeClr val="tx1">
              <a:lumMod val="50000"/>
              <a:lumOff val="50000"/>
            </a:schemeClr>
          </a:solidFill>
          <a:ln>
            <a:noFill/>
          </a:ln>
        </p:spPr>
        <p:txBody>
          <a:bodyPr spcFirstLastPara="1" wrap="square" lIns="91425" tIns="45700" rIns="91425" bIns="45700" anchor="t" anchorCtr="0">
            <a:spAutoFit/>
          </a:bodyPr>
          <a:lstStyle/>
          <a:p>
            <a:pPr>
              <a:buSzPts val="2400"/>
            </a:pPr>
            <a:r>
              <a:rPr lang="ja-JP" altLang="en-US" sz="1600" dirty="0">
                <a:solidFill>
                  <a:schemeClr val="lt1"/>
                </a:solidFill>
              </a:rPr>
              <a:t>項目</a:t>
            </a:r>
            <a:endParaRPr lang="en-US" altLang="ja-JP" sz="1600" dirty="0">
              <a:solidFill>
                <a:schemeClr val="lt1"/>
              </a:solidFill>
            </a:endParaRPr>
          </a:p>
          <a:p>
            <a:pPr>
              <a:buSzPts val="2400"/>
            </a:pPr>
            <a:endParaRPr lang="en-US" sz="1600" dirty="0">
              <a:solidFill>
                <a:schemeClr val="lt1"/>
              </a:solidFill>
            </a:endParaRPr>
          </a:p>
          <a:p>
            <a:pPr>
              <a:buSzPts val="2400"/>
            </a:pPr>
            <a:r>
              <a:rPr lang="en-US" altLang="ja-JP" sz="1600" dirty="0">
                <a:solidFill>
                  <a:schemeClr val="lt1"/>
                </a:solidFill>
              </a:rPr>
              <a:t>1</a:t>
            </a:r>
            <a:r>
              <a:rPr lang="ja-JP" altLang="en-US" sz="1600" dirty="0">
                <a:solidFill>
                  <a:schemeClr val="lt1"/>
                </a:solidFill>
              </a:rPr>
              <a:t>　環境対策　⇒　成田工業　妻沼氏</a:t>
            </a:r>
            <a:endParaRPr lang="en-US" altLang="ja-JP" sz="1600" dirty="0">
              <a:solidFill>
                <a:schemeClr val="lt1"/>
              </a:solidFill>
            </a:endParaRPr>
          </a:p>
          <a:p>
            <a:pPr>
              <a:buSzPts val="2400"/>
            </a:pPr>
            <a:endParaRPr lang="en-US" sz="1600" dirty="0">
              <a:solidFill>
                <a:schemeClr val="lt1"/>
              </a:solidFill>
            </a:endParaRPr>
          </a:p>
          <a:p>
            <a:pPr>
              <a:buSzPts val="2400"/>
            </a:pPr>
            <a:r>
              <a:rPr lang="en-US" altLang="ja-JP" sz="1600" dirty="0">
                <a:solidFill>
                  <a:schemeClr val="lt1"/>
                </a:solidFill>
              </a:rPr>
              <a:t>2</a:t>
            </a:r>
            <a:r>
              <a:rPr lang="ja-JP" altLang="en-US" sz="1600" dirty="0">
                <a:solidFill>
                  <a:schemeClr val="lt1"/>
                </a:solidFill>
              </a:rPr>
              <a:t>　働き方改革</a:t>
            </a:r>
            <a:endParaRPr lang="en-US" altLang="ja-JP" sz="1600" dirty="0">
              <a:solidFill>
                <a:schemeClr val="lt1"/>
              </a:solidFill>
            </a:endParaRPr>
          </a:p>
          <a:p>
            <a:pPr>
              <a:buSzPts val="2400"/>
            </a:pPr>
            <a:r>
              <a:rPr lang="ja-JP" altLang="en-US" sz="1600" dirty="0">
                <a:solidFill>
                  <a:schemeClr val="lt1"/>
                </a:solidFill>
              </a:rPr>
              <a:t>　⇒　書類の省力化　協栄土建　三好氏</a:t>
            </a:r>
            <a:endParaRPr lang="en-US" altLang="ja-JP" sz="1600" dirty="0">
              <a:solidFill>
                <a:schemeClr val="lt1"/>
              </a:solidFill>
            </a:endParaRPr>
          </a:p>
          <a:p>
            <a:pPr>
              <a:buSzPts val="2400"/>
            </a:pPr>
            <a:r>
              <a:rPr lang="ja-JP" altLang="en-US" sz="1600" dirty="0">
                <a:solidFill>
                  <a:schemeClr val="lt1"/>
                </a:solidFill>
              </a:rPr>
              <a:t>　⇒　検査の省力化　大同舗道　菅原氏</a:t>
            </a:r>
            <a:endParaRPr lang="en-US" altLang="ja-JP" sz="1600" dirty="0">
              <a:solidFill>
                <a:schemeClr val="lt1"/>
              </a:solidFill>
            </a:endParaRPr>
          </a:p>
          <a:p>
            <a:pPr>
              <a:buSzPts val="2400"/>
            </a:pPr>
            <a:r>
              <a:rPr lang="ja-JP" altLang="en-US" sz="1600" dirty="0">
                <a:solidFill>
                  <a:schemeClr val="lt1"/>
                </a:solidFill>
              </a:rPr>
              <a:t>　⇒維持除雪工事の書類の省力化の変遷　玉田産業　郷田氏</a:t>
            </a:r>
            <a:endParaRPr lang="en-US" altLang="ja-JP" sz="1600" dirty="0">
              <a:solidFill>
                <a:schemeClr val="lt1"/>
              </a:solidFill>
            </a:endParaRPr>
          </a:p>
          <a:p>
            <a:pPr>
              <a:buSzPts val="2400"/>
            </a:pPr>
            <a:endParaRPr lang="en-US" altLang="ja-JP" sz="1600" dirty="0">
              <a:solidFill>
                <a:schemeClr val="lt1"/>
              </a:solidFill>
            </a:endParaRPr>
          </a:p>
          <a:p>
            <a:pPr>
              <a:buSzPts val="2400"/>
            </a:pPr>
            <a:r>
              <a:rPr lang="en-US" altLang="ja-JP" sz="1600" dirty="0">
                <a:solidFill>
                  <a:schemeClr val="lt1"/>
                </a:solidFill>
              </a:rPr>
              <a:t>3</a:t>
            </a:r>
            <a:r>
              <a:rPr lang="ja-JP" altLang="en-US" sz="1600" dirty="0">
                <a:solidFill>
                  <a:schemeClr val="lt1"/>
                </a:solidFill>
              </a:rPr>
              <a:t>　技術研鑽</a:t>
            </a:r>
            <a:endParaRPr lang="en-US" altLang="ja-JP" sz="1600" dirty="0">
              <a:solidFill>
                <a:schemeClr val="lt1"/>
              </a:solidFill>
            </a:endParaRPr>
          </a:p>
          <a:p>
            <a:pPr>
              <a:buSzPts val="2400"/>
            </a:pPr>
            <a:r>
              <a:rPr lang="ja-JP" altLang="en-US" sz="1600" dirty="0">
                <a:solidFill>
                  <a:schemeClr val="lt1"/>
                </a:solidFill>
              </a:rPr>
              <a:t>　⇒　</a:t>
            </a:r>
            <a:r>
              <a:rPr lang="en-US" altLang="ja-JP" sz="1600" dirty="0">
                <a:solidFill>
                  <a:schemeClr val="lt1"/>
                </a:solidFill>
              </a:rPr>
              <a:t>MMS</a:t>
            </a:r>
            <a:r>
              <a:rPr lang="ja-JP" altLang="en-US" sz="1600" dirty="0" err="1">
                <a:solidFill>
                  <a:schemeClr val="lt1"/>
                </a:solidFill>
              </a:rPr>
              <a:t>と架</a:t>
            </a:r>
            <a:r>
              <a:rPr lang="ja-JP" altLang="en-US" sz="1600" dirty="0">
                <a:solidFill>
                  <a:schemeClr val="lt1"/>
                </a:solidFill>
              </a:rPr>
              <a:t>空線切断予防教育のコラボ　大同舗道　菅原氏</a:t>
            </a:r>
            <a:endParaRPr lang="en-US" altLang="ja-JP" sz="1600" dirty="0">
              <a:solidFill>
                <a:schemeClr val="lt1"/>
              </a:solidFill>
            </a:endParaRPr>
          </a:p>
          <a:p>
            <a:pPr>
              <a:buSzPts val="2400"/>
            </a:pPr>
            <a:r>
              <a:rPr lang="ja-JP" altLang="en-US" sz="1600" dirty="0">
                <a:solidFill>
                  <a:schemeClr val="lt1"/>
                </a:solidFill>
              </a:rPr>
              <a:t>　⇒　修繕舗装でのＩ</a:t>
            </a:r>
            <a:r>
              <a:rPr lang="en-US" altLang="ja-JP" sz="1600" dirty="0">
                <a:solidFill>
                  <a:schemeClr val="lt1"/>
                </a:solidFill>
              </a:rPr>
              <a:t>CT</a:t>
            </a:r>
            <a:r>
              <a:rPr lang="ja-JP" altLang="en-US" sz="1600" dirty="0">
                <a:solidFill>
                  <a:schemeClr val="lt1"/>
                </a:solidFill>
              </a:rPr>
              <a:t>活用　道路工業　窪田氏</a:t>
            </a:r>
            <a:endParaRPr lang="en-US" altLang="ja-JP" sz="1600" dirty="0">
              <a:solidFill>
                <a:schemeClr val="lt1"/>
              </a:solidFill>
            </a:endParaRPr>
          </a:p>
          <a:p>
            <a:pPr>
              <a:buSzPts val="2400"/>
            </a:pPr>
            <a:endParaRPr lang="en-US" altLang="ja-JP" sz="1600" dirty="0">
              <a:solidFill>
                <a:schemeClr val="lt1"/>
              </a:solidFill>
            </a:endParaRPr>
          </a:p>
          <a:p>
            <a:pPr>
              <a:buSzPts val="2400"/>
            </a:pPr>
            <a:r>
              <a:rPr lang="en-US" altLang="ja-JP" sz="1600" dirty="0">
                <a:solidFill>
                  <a:schemeClr val="lt1"/>
                </a:solidFill>
              </a:rPr>
              <a:t>4</a:t>
            </a:r>
            <a:r>
              <a:rPr lang="ja-JP" altLang="en-US" sz="1600" dirty="0">
                <a:solidFill>
                  <a:schemeClr val="lt1"/>
                </a:solidFill>
              </a:rPr>
              <a:t>　コスト縮減</a:t>
            </a:r>
            <a:endParaRPr lang="en-US" altLang="ja-JP" sz="1600" dirty="0">
              <a:solidFill>
                <a:schemeClr val="lt1"/>
              </a:solidFill>
            </a:endParaRPr>
          </a:p>
          <a:p>
            <a:pPr>
              <a:buSzPts val="2400"/>
            </a:pPr>
            <a:r>
              <a:rPr lang="ja-JP" altLang="en-US" sz="1600" dirty="0">
                <a:solidFill>
                  <a:schemeClr val="lt1"/>
                </a:solidFill>
              </a:rPr>
              <a:t>　⇒　千歳橋の下部工撤去を２年から</a:t>
            </a:r>
            <a:r>
              <a:rPr lang="en-US" altLang="ja-JP" sz="1600" dirty="0">
                <a:solidFill>
                  <a:schemeClr val="lt1"/>
                </a:solidFill>
              </a:rPr>
              <a:t>1</a:t>
            </a:r>
            <a:r>
              <a:rPr lang="ja-JP" altLang="en-US" sz="1600" dirty="0">
                <a:solidFill>
                  <a:schemeClr val="lt1"/>
                </a:solidFill>
              </a:rPr>
              <a:t>年に短縮　砂子組　古川氏</a:t>
            </a:r>
            <a:endParaRPr lang="en-US" altLang="ja-JP" sz="1600" dirty="0">
              <a:solidFill>
                <a:schemeClr val="lt1"/>
              </a:solidFill>
            </a:endParaRPr>
          </a:p>
          <a:p>
            <a:pPr>
              <a:buSzPts val="2400"/>
            </a:pPr>
            <a:r>
              <a:rPr lang="ja-JP" altLang="en-US" sz="1600" dirty="0">
                <a:solidFill>
                  <a:schemeClr val="lt1"/>
                </a:solidFill>
              </a:rPr>
              <a:t>　⇒　構造物の維持管理手法の業務軽減提案　成田工業　妻沼氏　</a:t>
            </a:r>
            <a:endParaRPr lang="en-US" altLang="ja-JP" sz="1600" dirty="0">
              <a:solidFill>
                <a:schemeClr val="lt1"/>
              </a:solidFill>
            </a:endParaRPr>
          </a:p>
          <a:p>
            <a:pPr>
              <a:buSzPts val="2400"/>
            </a:pPr>
            <a:endParaRPr lang="en-US" altLang="ja-JP" sz="1600" dirty="0">
              <a:solidFill>
                <a:schemeClr val="lt1"/>
              </a:solidFill>
            </a:endParaRPr>
          </a:p>
          <a:p>
            <a:pPr>
              <a:buSzPts val="2400"/>
            </a:pPr>
            <a:r>
              <a:rPr lang="en-US" altLang="ja-JP" sz="1600" dirty="0">
                <a:solidFill>
                  <a:schemeClr val="lt1"/>
                </a:solidFill>
              </a:rPr>
              <a:t>5</a:t>
            </a:r>
            <a:r>
              <a:rPr lang="ja-JP" altLang="en-US" sz="1600" dirty="0">
                <a:solidFill>
                  <a:schemeClr val="lt1"/>
                </a:solidFill>
              </a:rPr>
              <a:t>　担い手確保</a:t>
            </a:r>
            <a:endParaRPr lang="en-US" altLang="ja-JP" sz="1600" dirty="0">
              <a:solidFill>
                <a:schemeClr val="lt1"/>
              </a:solidFill>
            </a:endParaRPr>
          </a:p>
          <a:p>
            <a:pPr>
              <a:buSzPts val="2400"/>
            </a:pPr>
            <a:r>
              <a:rPr lang="ja-JP" altLang="en-US" sz="1600" dirty="0">
                <a:solidFill>
                  <a:schemeClr val="lt1"/>
                </a:solidFill>
              </a:rPr>
              <a:t>　⇒　ＣＳＲ（企業の社会的責任）　砂子組　加来氏</a:t>
            </a:r>
            <a:endParaRPr lang="en-US" altLang="ja-JP" sz="1600" dirty="0">
              <a:solidFill>
                <a:schemeClr val="lt1"/>
              </a:solidFill>
            </a:endParaRPr>
          </a:p>
          <a:p>
            <a:pPr>
              <a:buSzPts val="2400"/>
            </a:pPr>
            <a:r>
              <a:rPr lang="ja-JP" altLang="en-US" sz="1600" dirty="0">
                <a:solidFill>
                  <a:schemeClr val="lt1"/>
                </a:solidFill>
              </a:rPr>
              <a:t>　⇒　伝わる写真の撮り方、伝わる写真の選び方　</a:t>
            </a:r>
            <a:endParaRPr lang="en-US" altLang="ja-JP" sz="1600" dirty="0">
              <a:solidFill>
                <a:schemeClr val="lt1"/>
              </a:solidFill>
            </a:endParaRPr>
          </a:p>
          <a:p>
            <a:pPr>
              <a:buSzPts val="2400"/>
            </a:pPr>
            <a:endParaRPr lang="en-US" altLang="ja-JP" sz="1600" dirty="0">
              <a:solidFill>
                <a:schemeClr val="lt1"/>
              </a:solidFill>
            </a:endParaRPr>
          </a:p>
          <a:p>
            <a:pPr>
              <a:buSzPts val="2400"/>
            </a:pPr>
            <a:endParaRPr lang="en-US" altLang="ja-JP" sz="1600" dirty="0">
              <a:solidFill>
                <a:schemeClr val="lt1"/>
              </a:solidFill>
            </a:endParaRPr>
          </a:p>
          <a:p>
            <a:pPr>
              <a:buSzPts val="2400"/>
            </a:pPr>
            <a:endParaRPr lang="en-US" altLang="ja-JP" sz="1600" dirty="0">
              <a:solidFill>
                <a:schemeClr val="lt1"/>
              </a:solidFill>
            </a:endParaRPr>
          </a:p>
          <a:p>
            <a:pPr>
              <a:buSzPts val="2400"/>
            </a:pPr>
            <a:r>
              <a:rPr lang="ja-JP" altLang="en-US" sz="1600" dirty="0">
                <a:solidFill>
                  <a:schemeClr val="lt1"/>
                </a:solidFill>
              </a:rPr>
              <a:t>（書類の省力化）</a:t>
            </a:r>
            <a:endParaRPr sz="1600" dirty="0">
              <a:solidFill>
                <a:schemeClr val="lt1"/>
              </a:solidFill>
            </a:endParaRPr>
          </a:p>
        </p:txBody>
      </p:sp>
      <p:sp>
        <p:nvSpPr>
          <p:cNvPr id="3" name="Google Shape;97;p1">
            <a:extLst>
              <a:ext uri="{FF2B5EF4-FFF2-40B4-BE49-F238E27FC236}">
                <a16:creationId xmlns:a16="http://schemas.microsoft.com/office/drawing/2014/main" id="{C60164C4-D47D-CBDD-1D71-1FE4D9E60AC5}"/>
              </a:ext>
            </a:extLst>
          </p:cNvPr>
          <p:cNvSpPr txBox="1"/>
          <p:nvPr/>
        </p:nvSpPr>
        <p:spPr>
          <a:xfrm>
            <a:off x="11444808" y="65487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5</a:t>
            </a:fld>
            <a:endParaRPr sz="2400" dirty="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9024" y="0"/>
            <a:ext cx="12201024" cy="631776"/>
          </a:xfrm>
        </p:spPr>
        <p:txBody>
          <a:bodyPr>
            <a:noAutofit/>
          </a:bodyPr>
          <a:lstStyle/>
          <a:p>
            <a:r>
              <a:rPr lang="ja-JP" altLang="en-US" sz="3200" dirty="0">
                <a:latin typeface="ＭＳ Ｐ明朝" panose="02020600040205080304" pitchFamily="18" charset="-128"/>
                <a:ea typeface="ＭＳ Ｐ明朝" panose="02020600040205080304" pitchFamily="18" charset="-128"/>
              </a:rPr>
              <a:t>　創意工夫の配点</a:t>
            </a:r>
          </a:p>
        </p:txBody>
      </p:sp>
      <p:cxnSp>
        <p:nvCxnSpPr>
          <p:cNvPr id="5" name="直線コネクタ 4"/>
          <p:cNvCxnSpPr/>
          <p:nvPr/>
        </p:nvCxnSpPr>
        <p:spPr>
          <a:xfrm flipV="1">
            <a:off x="479376" y="6165305"/>
            <a:ext cx="11233248" cy="1"/>
          </a:xfrm>
          <a:prstGeom prst="line">
            <a:avLst/>
          </a:prstGeom>
          <a:ln>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8760296" y="246125"/>
            <a:ext cx="3155116" cy="369332"/>
          </a:xfrm>
          <a:prstGeom prst="rect">
            <a:avLst/>
          </a:prstGeom>
          <a:noFill/>
        </p:spPr>
        <p:txBody>
          <a:bodyPr wrap="square" rtlCol="0">
            <a:spAutoFit/>
          </a:bodyPr>
          <a:lstStyle/>
          <a:p>
            <a:r>
              <a:rPr lang="zh-TW" altLang="en-US" dirty="0"/>
              <a:t>工 事 成 績 採 点 表（完成）</a:t>
            </a:r>
            <a:endParaRPr kumimoji="1" lang="ja-JP" altLang="en-US" dirty="0"/>
          </a:p>
        </p:txBody>
      </p:sp>
      <p:graphicFrame>
        <p:nvGraphicFramePr>
          <p:cNvPr id="3" name="表 2"/>
          <p:cNvGraphicFramePr>
            <a:graphicFrameLocks noGrp="1"/>
          </p:cNvGraphicFramePr>
          <p:nvPr>
            <p:extLst>
              <p:ext uri="{D42A27DB-BD31-4B8C-83A1-F6EECF244321}">
                <p14:modId xmlns:p14="http://schemas.microsoft.com/office/powerpoint/2010/main" val="2483993121"/>
              </p:ext>
            </p:extLst>
          </p:nvPr>
        </p:nvGraphicFramePr>
        <p:xfrm>
          <a:off x="398365" y="805760"/>
          <a:ext cx="11068146" cy="5425440"/>
        </p:xfrm>
        <a:graphic>
          <a:graphicData uri="http://schemas.openxmlformats.org/drawingml/2006/table">
            <a:tbl>
              <a:tblPr firstRow="1" bandRow="1">
                <a:tableStyleId>{5C22544A-7EE6-4342-B048-85BDC9FD1C3A}</a:tableStyleId>
              </a:tblPr>
              <a:tblGrid>
                <a:gridCol w="1648123">
                  <a:extLst>
                    <a:ext uri="{9D8B030D-6E8A-4147-A177-3AD203B41FA5}">
                      <a16:colId xmlns:a16="http://schemas.microsoft.com/office/drawing/2014/main" val="20000"/>
                    </a:ext>
                  </a:extLst>
                </a:gridCol>
                <a:gridCol w="2500102">
                  <a:extLst>
                    <a:ext uri="{9D8B030D-6E8A-4147-A177-3AD203B41FA5}">
                      <a16:colId xmlns:a16="http://schemas.microsoft.com/office/drawing/2014/main" val="20001"/>
                    </a:ext>
                  </a:extLst>
                </a:gridCol>
                <a:gridCol w="2374745">
                  <a:extLst>
                    <a:ext uri="{9D8B030D-6E8A-4147-A177-3AD203B41FA5}">
                      <a16:colId xmlns:a16="http://schemas.microsoft.com/office/drawing/2014/main" val="20002"/>
                    </a:ext>
                  </a:extLst>
                </a:gridCol>
                <a:gridCol w="2353404">
                  <a:extLst>
                    <a:ext uri="{9D8B030D-6E8A-4147-A177-3AD203B41FA5}">
                      <a16:colId xmlns:a16="http://schemas.microsoft.com/office/drawing/2014/main" val="20003"/>
                    </a:ext>
                  </a:extLst>
                </a:gridCol>
                <a:gridCol w="2191772">
                  <a:extLst>
                    <a:ext uri="{9D8B030D-6E8A-4147-A177-3AD203B41FA5}">
                      <a16:colId xmlns:a16="http://schemas.microsoft.com/office/drawing/2014/main" val="20004"/>
                    </a:ext>
                  </a:extLst>
                </a:gridCol>
              </a:tblGrid>
              <a:tr h="330690">
                <a:tc>
                  <a:txBody>
                    <a:bodyPr/>
                    <a:lstStyle/>
                    <a:p>
                      <a:r>
                        <a:rPr kumimoji="1" lang="ja-JP" altLang="en-US" sz="1600" b="0" dirty="0"/>
                        <a:t>項目</a:t>
                      </a:r>
                    </a:p>
                  </a:txBody>
                  <a:tcPr/>
                </a:tc>
                <a:tc>
                  <a:txBody>
                    <a:bodyPr/>
                    <a:lstStyle/>
                    <a:p>
                      <a:r>
                        <a:rPr kumimoji="1" lang="ja-JP" altLang="en-US" sz="1600" b="0" dirty="0"/>
                        <a:t>細別</a:t>
                      </a:r>
                    </a:p>
                  </a:txBody>
                  <a:tcPr/>
                </a:tc>
                <a:tc>
                  <a:txBody>
                    <a:bodyPr/>
                    <a:lstStyle/>
                    <a:p>
                      <a:r>
                        <a:rPr lang="ja-JP" altLang="en-US" sz="1600" b="0" dirty="0"/>
                        <a:t>主任技術評価官</a:t>
                      </a:r>
                    </a:p>
                  </a:txBody>
                  <a:tcPr/>
                </a:tc>
                <a:tc>
                  <a:txBody>
                    <a:bodyPr/>
                    <a:lstStyle/>
                    <a:p>
                      <a:r>
                        <a:rPr kumimoji="1" lang="ja-JP" altLang="en-US" sz="1600" b="0" dirty="0"/>
                        <a:t>総括技術評価官</a:t>
                      </a:r>
                    </a:p>
                  </a:txBody>
                  <a:tcPr/>
                </a:tc>
                <a:tc>
                  <a:txBody>
                    <a:bodyPr/>
                    <a:lstStyle/>
                    <a:p>
                      <a:r>
                        <a:rPr kumimoji="1" lang="ja-JP" altLang="en-US" sz="1600" b="0" dirty="0"/>
                        <a:t>技術検査官</a:t>
                      </a:r>
                    </a:p>
                  </a:txBody>
                  <a:tcPr/>
                </a:tc>
                <a:extLst>
                  <a:ext uri="{0D108BD9-81ED-4DB2-BD59-A6C34878D82A}">
                    <a16:rowId xmlns:a16="http://schemas.microsoft.com/office/drawing/2014/main" val="10000"/>
                  </a:ext>
                </a:extLst>
              </a:tr>
              <a:tr h="303133">
                <a:tc rowSpan="2">
                  <a:txBody>
                    <a:bodyPr/>
                    <a:lstStyle/>
                    <a:p>
                      <a:r>
                        <a:rPr lang="ja-JP" altLang="en-US" sz="1600" dirty="0">
                          <a:solidFill>
                            <a:schemeClr val="tx1">
                              <a:lumMod val="75000"/>
                              <a:lumOff val="25000"/>
                            </a:schemeClr>
                          </a:solidFill>
                        </a:rPr>
                        <a:t>１．施工体制</a:t>
                      </a:r>
                      <a:endParaRPr kumimoji="1" lang="ja-JP" altLang="en-US" sz="1600" dirty="0">
                        <a:solidFill>
                          <a:schemeClr val="tx1">
                            <a:lumMod val="75000"/>
                            <a:lumOff val="25000"/>
                          </a:schemeClr>
                        </a:solidFill>
                      </a:endParaRPr>
                    </a:p>
                  </a:txBody>
                  <a:tcPr/>
                </a:tc>
                <a:tc>
                  <a:txBody>
                    <a:bodyPr/>
                    <a:lstStyle/>
                    <a:p>
                      <a:r>
                        <a:rPr kumimoji="1" lang="en-US" altLang="ja-JP" sz="1600" dirty="0">
                          <a:solidFill>
                            <a:schemeClr val="tx1">
                              <a:lumMod val="75000"/>
                              <a:lumOff val="25000"/>
                            </a:schemeClr>
                          </a:solidFill>
                        </a:rPr>
                        <a:t>Ⅰ</a:t>
                      </a:r>
                      <a:r>
                        <a:rPr kumimoji="1" lang="ja-JP" altLang="en-US" sz="1600" dirty="0" err="1">
                          <a:solidFill>
                            <a:schemeClr val="tx1">
                              <a:lumMod val="75000"/>
                              <a:lumOff val="25000"/>
                            </a:schemeClr>
                          </a:solidFill>
                        </a:rPr>
                        <a:t>．</a:t>
                      </a:r>
                      <a:r>
                        <a:rPr kumimoji="1" lang="ja-JP" altLang="en-US" sz="1600" dirty="0">
                          <a:solidFill>
                            <a:schemeClr val="tx1">
                              <a:lumMod val="75000"/>
                              <a:lumOff val="25000"/>
                            </a:schemeClr>
                          </a:solidFill>
                        </a:rPr>
                        <a:t>施工体制一般</a:t>
                      </a:r>
                    </a:p>
                  </a:txBody>
                  <a:tcPr/>
                </a:tc>
                <a:tc>
                  <a:txBody>
                    <a:bodyPr/>
                    <a:lstStyle/>
                    <a:p>
                      <a:r>
                        <a:rPr kumimoji="1" lang="ja-JP" altLang="en-US" sz="1600" dirty="0">
                          <a:solidFill>
                            <a:schemeClr val="tx1">
                              <a:lumMod val="75000"/>
                              <a:lumOff val="25000"/>
                            </a:schemeClr>
                          </a:solidFill>
                        </a:rPr>
                        <a:t>　　１</a:t>
                      </a:r>
                    </a:p>
                  </a:txBody>
                  <a:tcPr/>
                </a:tc>
                <a:tc>
                  <a:txBody>
                    <a:bodyPr/>
                    <a:lstStyle/>
                    <a:p>
                      <a:endParaRPr kumimoji="1" lang="ja-JP" altLang="en-US" sz="1600" dirty="0">
                        <a:solidFill>
                          <a:schemeClr val="tx1">
                            <a:lumMod val="75000"/>
                            <a:lumOff val="25000"/>
                          </a:schemeClr>
                        </a:solidFill>
                      </a:endParaRPr>
                    </a:p>
                  </a:txBody>
                  <a:tcPr/>
                </a:tc>
                <a:tc>
                  <a:txBody>
                    <a:bodyPr/>
                    <a:lstStyle/>
                    <a:p>
                      <a:endParaRPr kumimoji="1" lang="ja-JP" altLang="en-US" sz="1600" dirty="0">
                        <a:solidFill>
                          <a:schemeClr val="tx1">
                            <a:lumMod val="75000"/>
                            <a:lumOff val="25000"/>
                          </a:schemeClr>
                        </a:solidFill>
                      </a:endParaRPr>
                    </a:p>
                  </a:txBody>
                  <a:tcPr/>
                </a:tc>
                <a:extLst>
                  <a:ext uri="{0D108BD9-81ED-4DB2-BD59-A6C34878D82A}">
                    <a16:rowId xmlns:a16="http://schemas.microsoft.com/office/drawing/2014/main" val="10001"/>
                  </a:ext>
                </a:extLst>
              </a:tr>
              <a:tr h="303133">
                <a:tc vMerge="1">
                  <a:txBody>
                    <a:bodyPr/>
                    <a:lstStyle/>
                    <a:p>
                      <a:endParaRPr kumimoji="1" lang="ja-JP" altLang="en-US" dirty="0"/>
                    </a:p>
                  </a:txBody>
                  <a:tcPr/>
                </a:tc>
                <a:tc>
                  <a:txBody>
                    <a:bodyPr/>
                    <a:lstStyle/>
                    <a:p>
                      <a:r>
                        <a:rPr kumimoji="1" lang="en-US" altLang="ja-JP" sz="1600" dirty="0">
                          <a:solidFill>
                            <a:schemeClr val="tx1">
                              <a:lumMod val="75000"/>
                              <a:lumOff val="25000"/>
                            </a:schemeClr>
                          </a:solidFill>
                        </a:rPr>
                        <a:t>Ⅱ</a:t>
                      </a:r>
                      <a:r>
                        <a:rPr kumimoji="1" lang="ja-JP" altLang="en-US" sz="1600" dirty="0" err="1">
                          <a:solidFill>
                            <a:schemeClr val="tx1">
                              <a:lumMod val="75000"/>
                              <a:lumOff val="25000"/>
                            </a:schemeClr>
                          </a:solidFill>
                        </a:rPr>
                        <a:t>．</a:t>
                      </a:r>
                      <a:r>
                        <a:rPr kumimoji="1" lang="ja-JP" altLang="en-US" sz="1600" dirty="0">
                          <a:solidFill>
                            <a:schemeClr val="tx1">
                              <a:lumMod val="75000"/>
                              <a:lumOff val="25000"/>
                            </a:schemeClr>
                          </a:solidFill>
                        </a:rPr>
                        <a:t>配置技術者</a:t>
                      </a:r>
                    </a:p>
                  </a:txBody>
                  <a:tcPr/>
                </a:tc>
                <a:tc>
                  <a:txBody>
                    <a:bodyPr/>
                    <a:lstStyle/>
                    <a:p>
                      <a:r>
                        <a:rPr kumimoji="1" lang="ja-JP" altLang="en-US" sz="1600" dirty="0">
                          <a:solidFill>
                            <a:schemeClr val="tx1">
                              <a:lumMod val="75000"/>
                              <a:lumOff val="25000"/>
                            </a:schemeClr>
                          </a:solidFill>
                        </a:rPr>
                        <a:t>　　３</a:t>
                      </a:r>
                    </a:p>
                  </a:txBody>
                  <a:tcPr/>
                </a:tc>
                <a:tc>
                  <a:txBody>
                    <a:bodyPr/>
                    <a:lstStyle/>
                    <a:p>
                      <a:endParaRPr kumimoji="1" lang="ja-JP" altLang="en-US" sz="1600">
                        <a:solidFill>
                          <a:schemeClr val="tx1">
                            <a:lumMod val="75000"/>
                            <a:lumOff val="25000"/>
                          </a:schemeClr>
                        </a:solidFill>
                      </a:endParaRPr>
                    </a:p>
                  </a:txBody>
                  <a:tcPr/>
                </a:tc>
                <a:tc>
                  <a:txBody>
                    <a:bodyPr/>
                    <a:lstStyle/>
                    <a:p>
                      <a:endParaRPr kumimoji="1" lang="ja-JP" altLang="en-US" sz="1600">
                        <a:solidFill>
                          <a:schemeClr val="tx1">
                            <a:lumMod val="75000"/>
                            <a:lumOff val="25000"/>
                          </a:schemeClr>
                        </a:solidFill>
                      </a:endParaRPr>
                    </a:p>
                  </a:txBody>
                  <a:tcPr/>
                </a:tc>
                <a:extLst>
                  <a:ext uri="{0D108BD9-81ED-4DB2-BD59-A6C34878D82A}">
                    <a16:rowId xmlns:a16="http://schemas.microsoft.com/office/drawing/2014/main" val="10002"/>
                  </a:ext>
                </a:extLst>
              </a:tr>
              <a:tr h="303133">
                <a:tc rowSpan="4">
                  <a:txBody>
                    <a:bodyPr/>
                    <a:lstStyle/>
                    <a:p>
                      <a:r>
                        <a:rPr kumimoji="1" lang="ja-JP" altLang="en-US" sz="1600" dirty="0">
                          <a:solidFill>
                            <a:schemeClr val="tx1">
                              <a:lumMod val="75000"/>
                              <a:lumOff val="25000"/>
                            </a:schemeClr>
                          </a:solidFill>
                        </a:rPr>
                        <a:t>２．施工状況</a:t>
                      </a:r>
                    </a:p>
                  </a:txBody>
                  <a:tcPr/>
                </a:tc>
                <a:tc>
                  <a:txBody>
                    <a:bodyPr/>
                    <a:lstStyle/>
                    <a:p>
                      <a:r>
                        <a:rPr kumimoji="1" lang="en-US" altLang="ja-JP" sz="1600" dirty="0">
                          <a:solidFill>
                            <a:schemeClr val="tx1">
                              <a:lumMod val="75000"/>
                              <a:lumOff val="25000"/>
                            </a:schemeClr>
                          </a:solidFill>
                        </a:rPr>
                        <a:t>Ⅰ</a:t>
                      </a:r>
                      <a:r>
                        <a:rPr kumimoji="1" lang="ja-JP" altLang="en-US" sz="1600" dirty="0" err="1">
                          <a:solidFill>
                            <a:schemeClr val="tx1">
                              <a:lumMod val="75000"/>
                              <a:lumOff val="25000"/>
                            </a:schemeClr>
                          </a:solidFill>
                        </a:rPr>
                        <a:t>．</a:t>
                      </a:r>
                      <a:r>
                        <a:rPr kumimoji="1" lang="ja-JP" altLang="en-US" sz="1600" dirty="0">
                          <a:solidFill>
                            <a:schemeClr val="tx1">
                              <a:lumMod val="75000"/>
                              <a:lumOff val="25000"/>
                            </a:schemeClr>
                          </a:solidFill>
                        </a:rPr>
                        <a:t>施工管理</a:t>
                      </a:r>
                    </a:p>
                  </a:txBody>
                  <a:tcPr/>
                </a:tc>
                <a:tc>
                  <a:txBody>
                    <a:bodyPr/>
                    <a:lstStyle/>
                    <a:p>
                      <a:r>
                        <a:rPr kumimoji="1" lang="ja-JP" altLang="en-US" sz="1600" dirty="0">
                          <a:solidFill>
                            <a:schemeClr val="tx1">
                              <a:lumMod val="75000"/>
                              <a:lumOff val="25000"/>
                            </a:schemeClr>
                          </a:solidFill>
                        </a:rPr>
                        <a:t>　　４</a:t>
                      </a:r>
                    </a:p>
                  </a:txBody>
                  <a:tcPr/>
                </a:tc>
                <a:tc>
                  <a:txBody>
                    <a:bodyPr/>
                    <a:lstStyle/>
                    <a:p>
                      <a:endParaRPr kumimoji="1" lang="ja-JP" altLang="en-US" sz="1600" dirty="0">
                        <a:solidFill>
                          <a:schemeClr val="tx1">
                            <a:lumMod val="75000"/>
                            <a:lumOff val="25000"/>
                          </a:schemeClr>
                        </a:solidFill>
                      </a:endParaRPr>
                    </a:p>
                  </a:txBody>
                  <a:tcPr/>
                </a:tc>
                <a:tc>
                  <a:txBody>
                    <a:bodyPr/>
                    <a:lstStyle/>
                    <a:p>
                      <a:r>
                        <a:rPr kumimoji="1" lang="ja-JP" altLang="en-US" sz="1600" b="1" dirty="0">
                          <a:solidFill>
                            <a:schemeClr val="tx1">
                              <a:lumMod val="75000"/>
                              <a:lumOff val="25000"/>
                            </a:schemeClr>
                          </a:solidFill>
                        </a:rPr>
                        <a:t>　　５</a:t>
                      </a:r>
                    </a:p>
                  </a:txBody>
                  <a:tcPr/>
                </a:tc>
                <a:extLst>
                  <a:ext uri="{0D108BD9-81ED-4DB2-BD59-A6C34878D82A}">
                    <a16:rowId xmlns:a16="http://schemas.microsoft.com/office/drawing/2014/main" val="10003"/>
                  </a:ext>
                </a:extLst>
              </a:tr>
              <a:tr h="303133">
                <a:tc vMerge="1">
                  <a:txBody>
                    <a:bodyPr/>
                    <a:lstStyle/>
                    <a:p>
                      <a:endParaRPr kumimoji="1" lang="ja-JP" altLang="en-US" dirty="0"/>
                    </a:p>
                  </a:txBody>
                  <a:tcPr/>
                </a:tc>
                <a:tc>
                  <a:txBody>
                    <a:bodyPr/>
                    <a:lstStyle/>
                    <a:p>
                      <a:r>
                        <a:rPr kumimoji="1" lang="en-US" altLang="ja-JP" sz="1600" dirty="0">
                          <a:solidFill>
                            <a:schemeClr val="tx1">
                              <a:lumMod val="75000"/>
                              <a:lumOff val="25000"/>
                            </a:schemeClr>
                          </a:solidFill>
                        </a:rPr>
                        <a:t>Ⅱ</a:t>
                      </a:r>
                      <a:r>
                        <a:rPr kumimoji="1" lang="ja-JP" altLang="en-US" sz="1600" dirty="0" err="1">
                          <a:solidFill>
                            <a:schemeClr val="tx1">
                              <a:lumMod val="75000"/>
                              <a:lumOff val="25000"/>
                            </a:schemeClr>
                          </a:solidFill>
                        </a:rPr>
                        <a:t>．</a:t>
                      </a:r>
                      <a:r>
                        <a:rPr kumimoji="1" lang="ja-JP" altLang="en-US" sz="1600" dirty="0">
                          <a:solidFill>
                            <a:schemeClr val="tx1">
                              <a:lumMod val="75000"/>
                              <a:lumOff val="25000"/>
                            </a:schemeClr>
                          </a:solidFill>
                        </a:rPr>
                        <a:t>工程管理</a:t>
                      </a:r>
                    </a:p>
                  </a:txBody>
                  <a:tcPr/>
                </a:tc>
                <a:tc>
                  <a:txBody>
                    <a:bodyPr/>
                    <a:lstStyle/>
                    <a:p>
                      <a:r>
                        <a:rPr kumimoji="1" lang="ja-JP" altLang="en-US" sz="1600" dirty="0">
                          <a:solidFill>
                            <a:schemeClr val="tx1">
                              <a:lumMod val="75000"/>
                              <a:lumOff val="25000"/>
                            </a:schemeClr>
                          </a:solidFill>
                        </a:rPr>
                        <a:t>　　４</a:t>
                      </a:r>
                    </a:p>
                  </a:txBody>
                  <a:tcPr/>
                </a:tc>
                <a:tc>
                  <a:txBody>
                    <a:bodyPr/>
                    <a:lstStyle/>
                    <a:p>
                      <a:r>
                        <a:rPr kumimoji="1" lang="ja-JP" altLang="en-US" sz="1600" dirty="0">
                          <a:solidFill>
                            <a:schemeClr val="tx1">
                              <a:lumMod val="75000"/>
                              <a:lumOff val="25000"/>
                            </a:schemeClr>
                          </a:solidFill>
                        </a:rPr>
                        <a:t>　　２</a:t>
                      </a:r>
                    </a:p>
                  </a:txBody>
                  <a:tcPr/>
                </a:tc>
                <a:tc>
                  <a:txBody>
                    <a:bodyPr/>
                    <a:lstStyle/>
                    <a:p>
                      <a:endParaRPr kumimoji="1" lang="ja-JP" altLang="en-US" sz="1600" dirty="0">
                        <a:solidFill>
                          <a:schemeClr val="tx1">
                            <a:lumMod val="75000"/>
                            <a:lumOff val="25000"/>
                          </a:schemeClr>
                        </a:solidFill>
                      </a:endParaRPr>
                    </a:p>
                  </a:txBody>
                  <a:tcPr/>
                </a:tc>
                <a:extLst>
                  <a:ext uri="{0D108BD9-81ED-4DB2-BD59-A6C34878D82A}">
                    <a16:rowId xmlns:a16="http://schemas.microsoft.com/office/drawing/2014/main" val="10004"/>
                  </a:ext>
                </a:extLst>
              </a:tr>
              <a:tr h="303133">
                <a:tc vMerge="1">
                  <a:txBody>
                    <a:bodyPr/>
                    <a:lstStyle/>
                    <a:p>
                      <a:endParaRPr kumimoji="1" lang="ja-JP" altLang="en-US" dirty="0"/>
                    </a:p>
                  </a:txBody>
                  <a:tcPr/>
                </a:tc>
                <a:tc>
                  <a:txBody>
                    <a:bodyPr/>
                    <a:lstStyle/>
                    <a:p>
                      <a:r>
                        <a:rPr kumimoji="1" lang="en-US" altLang="ja-JP" sz="1600" dirty="0">
                          <a:solidFill>
                            <a:schemeClr val="tx1">
                              <a:lumMod val="75000"/>
                              <a:lumOff val="25000"/>
                            </a:schemeClr>
                          </a:solidFill>
                        </a:rPr>
                        <a:t>Ⅲ</a:t>
                      </a:r>
                      <a:r>
                        <a:rPr kumimoji="1" lang="ja-JP" altLang="en-US" sz="1600" dirty="0" err="1">
                          <a:solidFill>
                            <a:schemeClr val="tx1">
                              <a:lumMod val="75000"/>
                              <a:lumOff val="25000"/>
                            </a:schemeClr>
                          </a:solidFill>
                        </a:rPr>
                        <a:t>．</a:t>
                      </a:r>
                      <a:r>
                        <a:rPr kumimoji="1" lang="ja-JP" altLang="en-US" sz="1600" dirty="0">
                          <a:solidFill>
                            <a:schemeClr val="tx1">
                              <a:lumMod val="75000"/>
                              <a:lumOff val="25000"/>
                            </a:schemeClr>
                          </a:solidFill>
                        </a:rPr>
                        <a:t>安全対策</a:t>
                      </a:r>
                    </a:p>
                  </a:txBody>
                  <a:tcPr/>
                </a:tc>
                <a:tc>
                  <a:txBody>
                    <a:bodyPr/>
                    <a:lstStyle/>
                    <a:p>
                      <a:r>
                        <a:rPr kumimoji="1" lang="ja-JP" altLang="en-US" sz="1600" dirty="0">
                          <a:solidFill>
                            <a:schemeClr val="tx1">
                              <a:lumMod val="75000"/>
                              <a:lumOff val="25000"/>
                            </a:schemeClr>
                          </a:solidFill>
                        </a:rPr>
                        <a:t>　　５</a:t>
                      </a:r>
                    </a:p>
                  </a:txBody>
                  <a:tcPr/>
                </a:tc>
                <a:tc>
                  <a:txBody>
                    <a:bodyPr/>
                    <a:lstStyle/>
                    <a:p>
                      <a:r>
                        <a:rPr kumimoji="1" lang="ja-JP" altLang="en-US" sz="1600" dirty="0">
                          <a:solidFill>
                            <a:schemeClr val="tx1">
                              <a:lumMod val="75000"/>
                              <a:lumOff val="25000"/>
                            </a:schemeClr>
                          </a:solidFill>
                        </a:rPr>
                        <a:t>　　３</a:t>
                      </a:r>
                    </a:p>
                  </a:txBody>
                  <a:tcPr/>
                </a:tc>
                <a:tc>
                  <a:txBody>
                    <a:bodyPr/>
                    <a:lstStyle/>
                    <a:p>
                      <a:endParaRPr kumimoji="1" lang="ja-JP" altLang="en-US" sz="1600" dirty="0">
                        <a:solidFill>
                          <a:schemeClr val="tx1">
                            <a:lumMod val="75000"/>
                            <a:lumOff val="25000"/>
                          </a:schemeClr>
                        </a:solidFill>
                      </a:endParaRPr>
                    </a:p>
                  </a:txBody>
                  <a:tcPr/>
                </a:tc>
                <a:extLst>
                  <a:ext uri="{0D108BD9-81ED-4DB2-BD59-A6C34878D82A}">
                    <a16:rowId xmlns:a16="http://schemas.microsoft.com/office/drawing/2014/main" val="10005"/>
                  </a:ext>
                </a:extLst>
              </a:tr>
              <a:tr h="303133">
                <a:tc vMerge="1">
                  <a:txBody>
                    <a:bodyPr/>
                    <a:lstStyle/>
                    <a:p>
                      <a:endParaRPr kumimoji="1" lang="ja-JP" altLang="en-US" dirty="0"/>
                    </a:p>
                  </a:txBody>
                  <a:tcPr/>
                </a:tc>
                <a:tc>
                  <a:txBody>
                    <a:bodyPr/>
                    <a:lstStyle/>
                    <a:p>
                      <a:r>
                        <a:rPr kumimoji="1" lang="en-US" altLang="ja-JP" sz="1600" dirty="0">
                          <a:solidFill>
                            <a:schemeClr val="tx1">
                              <a:lumMod val="75000"/>
                              <a:lumOff val="25000"/>
                            </a:schemeClr>
                          </a:solidFill>
                        </a:rPr>
                        <a:t>Ⅳ</a:t>
                      </a:r>
                      <a:r>
                        <a:rPr kumimoji="1" lang="ja-JP" altLang="en-US" sz="1600" dirty="0" err="1">
                          <a:solidFill>
                            <a:schemeClr val="tx1">
                              <a:lumMod val="75000"/>
                              <a:lumOff val="25000"/>
                            </a:schemeClr>
                          </a:solidFill>
                        </a:rPr>
                        <a:t>．</a:t>
                      </a:r>
                      <a:r>
                        <a:rPr kumimoji="1" lang="ja-JP" altLang="en-US" sz="1600" dirty="0">
                          <a:solidFill>
                            <a:schemeClr val="tx1">
                              <a:lumMod val="75000"/>
                              <a:lumOff val="25000"/>
                            </a:schemeClr>
                          </a:solidFill>
                        </a:rPr>
                        <a:t>対外関係</a:t>
                      </a:r>
                    </a:p>
                  </a:txBody>
                  <a:tcPr/>
                </a:tc>
                <a:tc>
                  <a:txBody>
                    <a:bodyPr/>
                    <a:lstStyle/>
                    <a:p>
                      <a:r>
                        <a:rPr kumimoji="1" lang="ja-JP" altLang="en-US" sz="1600" dirty="0">
                          <a:solidFill>
                            <a:schemeClr val="tx1">
                              <a:lumMod val="75000"/>
                              <a:lumOff val="25000"/>
                            </a:schemeClr>
                          </a:solidFill>
                        </a:rPr>
                        <a:t>　　２</a:t>
                      </a:r>
                    </a:p>
                  </a:txBody>
                  <a:tcPr/>
                </a:tc>
                <a:tc>
                  <a:txBody>
                    <a:bodyPr/>
                    <a:lstStyle/>
                    <a:p>
                      <a:endParaRPr kumimoji="1" lang="ja-JP" altLang="en-US" sz="1600" dirty="0">
                        <a:solidFill>
                          <a:schemeClr val="tx1">
                            <a:lumMod val="75000"/>
                            <a:lumOff val="25000"/>
                          </a:schemeClr>
                        </a:solidFill>
                      </a:endParaRPr>
                    </a:p>
                  </a:txBody>
                  <a:tcPr/>
                </a:tc>
                <a:tc>
                  <a:txBody>
                    <a:bodyPr/>
                    <a:lstStyle/>
                    <a:p>
                      <a:endParaRPr kumimoji="1" lang="ja-JP" altLang="en-US" sz="1600" dirty="0">
                        <a:solidFill>
                          <a:schemeClr val="tx1">
                            <a:lumMod val="75000"/>
                            <a:lumOff val="25000"/>
                          </a:schemeClr>
                        </a:solidFill>
                      </a:endParaRPr>
                    </a:p>
                  </a:txBody>
                  <a:tcPr/>
                </a:tc>
                <a:extLst>
                  <a:ext uri="{0D108BD9-81ED-4DB2-BD59-A6C34878D82A}">
                    <a16:rowId xmlns:a16="http://schemas.microsoft.com/office/drawing/2014/main" val="10006"/>
                  </a:ext>
                </a:extLst>
              </a:tr>
              <a:tr h="303133">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lumMod val="75000"/>
                              <a:lumOff val="25000"/>
                            </a:schemeClr>
                          </a:solidFill>
                        </a:rPr>
                        <a:t>３．出来形</a:t>
                      </a:r>
                      <a:endParaRPr kumimoji="1" lang="en-US" altLang="ja-JP" sz="1600"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lumMod val="75000"/>
                              <a:lumOff val="25000"/>
                            </a:schemeClr>
                          </a:solidFill>
                        </a:rPr>
                        <a:t>及び</a:t>
                      </a:r>
                      <a:endParaRPr kumimoji="1" lang="en-US" altLang="ja-JP" sz="1600"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lumMod val="75000"/>
                              <a:lumOff val="25000"/>
                            </a:schemeClr>
                          </a:solidFill>
                        </a:rPr>
                        <a:t>出来ばえ</a:t>
                      </a:r>
                    </a:p>
                    <a:p>
                      <a:endParaRPr kumimoji="1" lang="ja-JP" altLang="en-US" sz="1600" dirty="0">
                        <a:solidFill>
                          <a:schemeClr val="tx1">
                            <a:lumMod val="75000"/>
                            <a:lumOff val="25000"/>
                          </a:schemeClr>
                        </a:solidFill>
                      </a:endParaRPr>
                    </a:p>
                  </a:txBody>
                  <a:tcPr/>
                </a:tc>
                <a:tc>
                  <a:txBody>
                    <a:bodyPr/>
                    <a:lstStyle/>
                    <a:p>
                      <a:r>
                        <a:rPr kumimoji="1" lang="en-US" altLang="ja-JP" sz="1600" dirty="0">
                          <a:solidFill>
                            <a:schemeClr val="tx1">
                              <a:lumMod val="75000"/>
                              <a:lumOff val="25000"/>
                            </a:schemeClr>
                          </a:solidFill>
                        </a:rPr>
                        <a:t>Ⅰ</a:t>
                      </a:r>
                      <a:r>
                        <a:rPr kumimoji="1" lang="ja-JP" altLang="en-US" sz="1600" dirty="0" err="1">
                          <a:solidFill>
                            <a:schemeClr val="tx1">
                              <a:lumMod val="75000"/>
                              <a:lumOff val="25000"/>
                            </a:schemeClr>
                          </a:solidFill>
                        </a:rPr>
                        <a:t>．</a:t>
                      </a:r>
                      <a:r>
                        <a:rPr kumimoji="1" lang="ja-JP" altLang="en-US" sz="1600" dirty="0">
                          <a:solidFill>
                            <a:schemeClr val="tx1">
                              <a:lumMod val="75000"/>
                              <a:lumOff val="25000"/>
                            </a:schemeClr>
                          </a:solidFill>
                        </a:rPr>
                        <a:t>出来形</a:t>
                      </a:r>
                    </a:p>
                  </a:txBody>
                  <a:tcPr/>
                </a:tc>
                <a:tc>
                  <a:txBody>
                    <a:bodyPr/>
                    <a:lstStyle/>
                    <a:p>
                      <a:r>
                        <a:rPr kumimoji="1" lang="ja-JP" altLang="en-US" sz="1600" dirty="0">
                          <a:solidFill>
                            <a:schemeClr val="tx1">
                              <a:lumMod val="75000"/>
                              <a:lumOff val="25000"/>
                            </a:schemeClr>
                          </a:solidFill>
                        </a:rPr>
                        <a:t>　　４</a:t>
                      </a:r>
                    </a:p>
                  </a:txBody>
                  <a:tcPr/>
                </a:tc>
                <a:tc>
                  <a:txBody>
                    <a:bodyPr/>
                    <a:lstStyle/>
                    <a:p>
                      <a:endParaRPr kumimoji="1" lang="ja-JP" altLang="en-US" sz="1600" dirty="0">
                        <a:solidFill>
                          <a:schemeClr val="tx1">
                            <a:lumMod val="75000"/>
                            <a:lumOff val="25000"/>
                          </a:schemeClr>
                        </a:solidFill>
                      </a:endParaRPr>
                    </a:p>
                  </a:txBody>
                  <a:tcPr/>
                </a:tc>
                <a:tc>
                  <a:txBody>
                    <a:bodyPr/>
                    <a:lstStyle/>
                    <a:p>
                      <a:r>
                        <a:rPr kumimoji="1" lang="ja-JP" altLang="en-US" sz="1600" dirty="0">
                          <a:solidFill>
                            <a:schemeClr val="tx1">
                              <a:lumMod val="75000"/>
                              <a:lumOff val="25000"/>
                            </a:schemeClr>
                          </a:solidFill>
                        </a:rPr>
                        <a:t>　</a:t>
                      </a:r>
                      <a:r>
                        <a:rPr kumimoji="1" lang="ja-JP" altLang="en-US" sz="1600" b="1" dirty="0">
                          <a:solidFill>
                            <a:schemeClr val="tx1">
                              <a:lumMod val="75000"/>
                              <a:lumOff val="25000"/>
                            </a:schemeClr>
                          </a:solidFill>
                        </a:rPr>
                        <a:t>１０</a:t>
                      </a:r>
                    </a:p>
                  </a:txBody>
                  <a:tcPr/>
                </a:tc>
                <a:extLst>
                  <a:ext uri="{0D108BD9-81ED-4DB2-BD59-A6C34878D82A}">
                    <a16:rowId xmlns:a16="http://schemas.microsoft.com/office/drawing/2014/main" val="10007"/>
                  </a:ext>
                </a:extLst>
              </a:tr>
              <a:tr h="303133">
                <a:tc vMerge="1">
                  <a:txBody>
                    <a:bodyPr/>
                    <a:lstStyle/>
                    <a:p>
                      <a:endParaRPr kumimoji="1" lang="ja-JP" altLang="en-US" dirty="0"/>
                    </a:p>
                  </a:txBody>
                  <a:tcPr/>
                </a:tc>
                <a:tc>
                  <a:txBody>
                    <a:bodyPr/>
                    <a:lstStyle/>
                    <a:p>
                      <a:r>
                        <a:rPr kumimoji="1" lang="en-US" altLang="ja-JP" sz="1600" dirty="0">
                          <a:solidFill>
                            <a:schemeClr val="tx1">
                              <a:lumMod val="75000"/>
                              <a:lumOff val="25000"/>
                            </a:schemeClr>
                          </a:solidFill>
                        </a:rPr>
                        <a:t>Ⅱ</a:t>
                      </a:r>
                      <a:r>
                        <a:rPr kumimoji="1" lang="ja-JP" altLang="en-US" sz="1600" dirty="0" err="1">
                          <a:solidFill>
                            <a:schemeClr val="tx1">
                              <a:lumMod val="75000"/>
                              <a:lumOff val="25000"/>
                            </a:schemeClr>
                          </a:solidFill>
                        </a:rPr>
                        <a:t>．</a:t>
                      </a:r>
                      <a:r>
                        <a:rPr kumimoji="1" lang="ja-JP" altLang="en-US" sz="1600" dirty="0">
                          <a:solidFill>
                            <a:schemeClr val="tx1">
                              <a:lumMod val="75000"/>
                              <a:lumOff val="25000"/>
                            </a:schemeClr>
                          </a:solidFill>
                        </a:rPr>
                        <a:t>品質</a:t>
                      </a:r>
                    </a:p>
                  </a:txBody>
                  <a:tcPr/>
                </a:tc>
                <a:tc>
                  <a:txBody>
                    <a:bodyPr/>
                    <a:lstStyle/>
                    <a:p>
                      <a:r>
                        <a:rPr kumimoji="1" lang="ja-JP" altLang="en-US" sz="1600" dirty="0">
                          <a:solidFill>
                            <a:schemeClr val="tx1">
                              <a:lumMod val="75000"/>
                              <a:lumOff val="25000"/>
                            </a:schemeClr>
                          </a:solidFill>
                        </a:rPr>
                        <a:t>　　５</a:t>
                      </a:r>
                    </a:p>
                  </a:txBody>
                  <a:tcPr/>
                </a:tc>
                <a:tc>
                  <a:txBody>
                    <a:bodyPr/>
                    <a:lstStyle/>
                    <a:p>
                      <a:endParaRPr kumimoji="1" lang="ja-JP" altLang="en-US" sz="1600" dirty="0">
                        <a:solidFill>
                          <a:schemeClr val="tx1">
                            <a:lumMod val="75000"/>
                            <a:lumOff val="25000"/>
                          </a:schemeClr>
                        </a:solidFill>
                      </a:endParaRPr>
                    </a:p>
                  </a:txBody>
                  <a:tcPr/>
                </a:tc>
                <a:tc>
                  <a:txBody>
                    <a:bodyPr/>
                    <a:lstStyle/>
                    <a:p>
                      <a:r>
                        <a:rPr kumimoji="1" lang="ja-JP" altLang="en-US" sz="1600" b="1" dirty="0">
                          <a:solidFill>
                            <a:schemeClr val="tx1">
                              <a:lumMod val="75000"/>
                              <a:lumOff val="25000"/>
                            </a:schemeClr>
                          </a:solidFill>
                        </a:rPr>
                        <a:t>　１５</a:t>
                      </a:r>
                    </a:p>
                  </a:txBody>
                  <a:tcPr/>
                </a:tc>
                <a:extLst>
                  <a:ext uri="{0D108BD9-81ED-4DB2-BD59-A6C34878D82A}">
                    <a16:rowId xmlns:a16="http://schemas.microsoft.com/office/drawing/2014/main" val="10008"/>
                  </a:ext>
                </a:extLst>
              </a:tr>
              <a:tr h="358247">
                <a:tc vMerge="1">
                  <a:txBody>
                    <a:bodyPr/>
                    <a:lstStyle/>
                    <a:p>
                      <a:endParaRPr kumimoji="1" lang="ja-JP" altLang="en-US" dirty="0"/>
                    </a:p>
                  </a:txBody>
                  <a:tcPr/>
                </a:tc>
                <a:tc>
                  <a:txBody>
                    <a:bodyPr/>
                    <a:lstStyle/>
                    <a:p>
                      <a:r>
                        <a:rPr kumimoji="1" lang="en-US" altLang="ja-JP" sz="1600" dirty="0">
                          <a:solidFill>
                            <a:schemeClr val="tx1">
                              <a:lumMod val="75000"/>
                              <a:lumOff val="25000"/>
                            </a:schemeClr>
                          </a:solidFill>
                        </a:rPr>
                        <a:t>Ⅲ</a:t>
                      </a:r>
                      <a:r>
                        <a:rPr kumimoji="1" lang="ja-JP" altLang="en-US" sz="1600" dirty="0" err="1">
                          <a:solidFill>
                            <a:schemeClr val="tx1">
                              <a:lumMod val="75000"/>
                              <a:lumOff val="25000"/>
                            </a:schemeClr>
                          </a:solidFill>
                        </a:rPr>
                        <a:t>．</a:t>
                      </a:r>
                      <a:r>
                        <a:rPr kumimoji="1" lang="ja-JP" altLang="en-US" sz="1600" dirty="0">
                          <a:solidFill>
                            <a:schemeClr val="tx1">
                              <a:lumMod val="75000"/>
                              <a:lumOff val="25000"/>
                            </a:schemeClr>
                          </a:solidFill>
                        </a:rPr>
                        <a:t>出来ばえ</a:t>
                      </a:r>
                    </a:p>
                  </a:txBody>
                  <a:tcPr/>
                </a:tc>
                <a:tc>
                  <a:txBody>
                    <a:bodyPr/>
                    <a:lstStyle/>
                    <a:p>
                      <a:endParaRPr kumimoji="1" lang="ja-JP" altLang="en-US" sz="1600" dirty="0">
                        <a:solidFill>
                          <a:schemeClr val="tx1">
                            <a:lumMod val="75000"/>
                            <a:lumOff val="25000"/>
                          </a:schemeClr>
                        </a:solidFill>
                      </a:endParaRPr>
                    </a:p>
                  </a:txBody>
                  <a:tcPr/>
                </a:tc>
                <a:tc>
                  <a:txBody>
                    <a:bodyPr/>
                    <a:lstStyle/>
                    <a:p>
                      <a:endParaRPr kumimoji="1" lang="ja-JP" altLang="en-US" sz="1600" dirty="0">
                        <a:solidFill>
                          <a:schemeClr val="tx1">
                            <a:lumMod val="75000"/>
                            <a:lumOff val="25000"/>
                          </a:schemeClr>
                        </a:solidFill>
                      </a:endParaRPr>
                    </a:p>
                  </a:txBody>
                  <a:tcPr/>
                </a:tc>
                <a:tc>
                  <a:txBody>
                    <a:bodyPr/>
                    <a:lstStyle/>
                    <a:p>
                      <a:r>
                        <a:rPr kumimoji="1" lang="ja-JP" altLang="en-US" sz="1600" b="1" dirty="0">
                          <a:solidFill>
                            <a:schemeClr val="tx1">
                              <a:lumMod val="75000"/>
                              <a:lumOff val="25000"/>
                            </a:schemeClr>
                          </a:solidFill>
                        </a:rPr>
                        <a:t>　　５</a:t>
                      </a:r>
                    </a:p>
                  </a:txBody>
                  <a:tcPr/>
                </a:tc>
                <a:extLst>
                  <a:ext uri="{0D108BD9-81ED-4DB2-BD59-A6C34878D82A}">
                    <a16:rowId xmlns:a16="http://schemas.microsoft.com/office/drawing/2014/main" val="10009"/>
                  </a:ext>
                </a:extLst>
              </a:tr>
              <a:tr h="303133">
                <a:tc>
                  <a:txBody>
                    <a:bodyPr/>
                    <a:lstStyle/>
                    <a:p>
                      <a:r>
                        <a:rPr kumimoji="1" lang="ja-JP" altLang="en-US" sz="1600" dirty="0">
                          <a:solidFill>
                            <a:schemeClr val="tx1">
                              <a:lumMod val="75000"/>
                              <a:lumOff val="25000"/>
                            </a:schemeClr>
                          </a:solidFill>
                        </a:rPr>
                        <a:t>４．工事特性</a:t>
                      </a:r>
                    </a:p>
                  </a:txBody>
                  <a:tcPr/>
                </a:tc>
                <a:tc>
                  <a:txBody>
                    <a:bodyPr/>
                    <a:lstStyle/>
                    <a:p>
                      <a:endParaRPr kumimoji="1" lang="ja-JP" altLang="en-US" sz="1600" dirty="0">
                        <a:solidFill>
                          <a:schemeClr val="tx1">
                            <a:lumMod val="75000"/>
                            <a:lumOff val="25000"/>
                          </a:schemeClr>
                        </a:solidFill>
                      </a:endParaRPr>
                    </a:p>
                  </a:txBody>
                  <a:tcPr/>
                </a:tc>
                <a:tc>
                  <a:txBody>
                    <a:bodyPr/>
                    <a:lstStyle/>
                    <a:p>
                      <a:endParaRPr kumimoji="1" lang="ja-JP" altLang="en-US" sz="1600" dirty="0">
                        <a:solidFill>
                          <a:schemeClr val="tx1">
                            <a:lumMod val="75000"/>
                            <a:lumOff val="25000"/>
                          </a:schemeClr>
                        </a:solidFill>
                      </a:endParaRPr>
                    </a:p>
                  </a:txBody>
                  <a:tcPr/>
                </a:tc>
                <a:tc>
                  <a:txBody>
                    <a:bodyPr/>
                    <a:lstStyle/>
                    <a:p>
                      <a:r>
                        <a:rPr kumimoji="1" lang="ja-JP" altLang="en-US" sz="1600" dirty="0">
                          <a:solidFill>
                            <a:schemeClr val="tx1">
                              <a:lumMod val="75000"/>
                              <a:lumOff val="25000"/>
                            </a:schemeClr>
                          </a:solidFill>
                        </a:rPr>
                        <a:t>　２０</a:t>
                      </a:r>
                    </a:p>
                  </a:txBody>
                  <a:tcPr/>
                </a:tc>
                <a:tc>
                  <a:txBody>
                    <a:bodyPr/>
                    <a:lstStyle/>
                    <a:p>
                      <a:endParaRPr kumimoji="1" lang="ja-JP" altLang="en-US" sz="1600" dirty="0">
                        <a:solidFill>
                          <a:schemeClr val="tx1">
                            <a:lumMod val="75000"/>
                            <a:lumOff val="25000"/>
                          </a:schemeClr>
                        </a:solidFill>
                      </a:endParaRPr>
                    </a:p>
                  </a:txBody>
                  <a:tcPr/>
                </a:tc>
                <a:extLst>
                  <a:ext uri="{0D108BD9-81ED-4DB2-BD59-A6C34878D82A}">
                    <a16:rowId xmlns:a16="http://schemas.microsoft.com/office/drawing/2014/main" val="10010"/>
                  </a:ext>
                </a:extLst>
              </a:tr>
              <a:tr h="303133">
                <a:tc>
                  <a:txBody>
                    <a:bodyPr/>
                    <a:lstStyle/>
                    <a:p>
                      <a:r>
                        <a:rPr kumimoji="1" lang="ja-JP" altLang="en-US" sz="1600" dirty="0">
                          <a:solidFill>
                            <a:schemeClr val="tx1">
                              <a:lumMod val="75000"/>
                              <a:lumOff val="25000"/>
                            </a:schemeClr>
                          </a:solidFill>
                        </a:rPr>
                        <a:t>５．創意工夫</a:t>
                      </a:r>
                    </a:p>
                  </a:txBody>
                  <a:tcPr/>
                </a:tc>
                <a:tc>
                  <a:txBody>
                    <a:bodyPr/>
                    <a:lstStyle/>
                    <a:p>
                      <a:endParaRPr kumimoji="1" lang="ja-JP" altLang="en-US" sz="1600" dirty="0">
                        <a:solidFill>
                          <a:schemeClr val="tx1">
                            <a:lumMod val="75000"/>
                            <a:lumOff val="25000"/>
                          </a:schemeClr>
                        </a:solidFill>
                      </a:endParaRPr>
                    </a:p>
                  </a:txBody>
                  <a:tcPr/>
                </a:tc>
                <a:tc>
                  <a:txBody>
                    <a:bodyPr/>
                    <a:lstStyle/>
                    <a:p>
                      <a:r>
                        <a:rPr kumimoji="1" lang="ja-JP" altLang="en-US" sz="1600" dirty="0">
                          <a:solidFill>
                            <a:schemeClr val="tx1">
                              <a:lumMod val="75000"/>
                              <a:lumOff val="25000"/>
                            </a:schemeClr>
                          </a:solidFill>
                        </a:rPr>
                        <a:t>　　７</a:t>
                      </a:r>
                    </a:p>
                  </a:txBody>
                  <a:tcPr/>
                </a:tc>
                <a:tc>
                  <a:txBody>
                    <a:bodyPr/>
                    <a:lstStyle/>
                    <a:p>
                      <a:endParaRPr kumimoji="1" lang="ja-JP" altLang="en-US" sz="1600" dirty="0">
                        <a:solidFill>
                          <a:schemeClr val="tx1">
                            <a:lumMod val="75000"/>
                            <a:lumOff val="25000"/>
                          </a:schemeClr>
                        </a:solidFill>
                      </a:endParaRPr>
                    </a:p>
                  </a:txBody>
                  <a:tcPr/>
                </a:tc>
                <a:tc>
                  <a:txBody>
                    <a:bodyPr/>
                    <a:lstStyle/>
                    <a:p>
                      <a:endParaRPr kumimoji="1" lang="ja-JP" altLang="en-US" sz="1600" dirty="0">
                        <a:solidFill>
                          <a:schemeClr val="tx1">
                            <a:lumMod val="75000"/>
                            <a:lumOff val="25000"/>
                          </a:schemeClr>
                        </a:solidFill>
                      </a:endParaRPr>
                    </a:p>
                  </a:txBody>
                  <a:tcPr/>
                </a:tc>
                <a:extLst>
                  <a:ext uri="{0D108BD9-81ED-4DB2-BD59-A6C34878D82A}">
                    <a16:rowId xmlns:a16="http://schemas.microsoft.com/office/drawing/2014/main" val="10011"/>
                  </a:ext>
                </a:extLst>
              </a:tr>
              <a:tr h="303133">
                <a:tc>
                  <a:txBody>
                    <a:bodyPr/>
                    <a:lstStyle/>
                    <a:p>
                      <a:r>
                        <a:rPr kumimoji="1" lang="ja-JP" altLang="en-US" sz="1600" dirty="0">
                          <a:solidFill>
                            <a:schemeClr val="tx1">
                              <a:lumMod val="75000"/>
                              <a:lumOff val="25000"/>
                            </a:schemeClr>
                          </a:solidFill>
                        </a:rPr>
                        <a:t>６．社会性等</a:t>
                      </a:r>
                    </a:p>
                  </a:txBody>
                  <a:tcPr/>
                </a:tc>
                <a:tc>
                  <a:txBody>
                    <a:bodyPr/>
                    <a:lstStyle/>
                    <a:p>
                      <a:endParaRPr kumimoji="1" lang="ja-JP" altLang="en-US" sz="1600" dirty="0">
                        <a:solidFill>
                          <a:schemeClr val="tx1">
                            <a:lumMod val="75000"/>
                            <a:lumOff val="25000"/>
                          </a:schemeClr>
                        </a:solidFill>
                      </a:endParaRPr>
                    </a:p>
                  </a:txBody>
                  <a:tcPr/>
                </a:tc>
                <a:tc>
                  <a:txBody>
                    <a:bodyPr/>
                    <a:lstStyle/>
                    <a:p>
                      <a:endParaRPr kumimoji="1" lang="ja-JP" altLang="en-US" sz="1600" dirty="0">
                        <a:solidFill>
                          <a:schemeClr val="tx1">
                            <a:lumMod val="75000"/>
                            <a:lumOff val="25000"/>
                          </a:schemeClr>
                        </a:solidFill>
                      </a:endParaRPr>
                    </a:p>
                  </a:txBody>
                  <a:tcPr/>
                </a:tc>
                <a:tc>
                  <a:txBody>
                    <a:bodyPr/>
                    <a:lstStyle/>
                    <a:p>
                      <a:r>
                        <a:rPr kumimoji="1" lang="ja-JP" altLang="en-US" sz="1600" dirty="0">
                          <a:solidFill>
                            <a:schemeClr val="tx1">
                              <a:lumMod val="75000"/>
                              <a:lumOff val="25000"/>
                            </a:schemeClr>
                          </a:solidFill>
                        </a:rPr>
                        <a:t>　１０</a:t>
                      </a:r>
                    </a:p>
                  </a:txBody>
                  <a:tcPr/>
                </a:tc>
                <a:tc>
                  <a:txBody>
                    <a:bodyPr/>
                    <a:lstStyle/>
                    <a:p>
                      <a:endParaRPr kumimoji="1" lang="ja-JP" altLang="en-US" sz="1600" dirty="0">
                        <a:solidFill>
                          <a:schemeClr val="tx1">
                            <a:lumMod val="75000"/>
                            <a:lumOff val="25000"/>
                          </a:schemeClr>
                        </a:solidFill>
                      </a:endParaRPr>
                    </a:p>
                  </a:txBody>
                  <a:tcPr/>
                </a:tc>
                <a:extLst>
                  <a:ext uri="{0D108BD9-81ED-4DB2-BD59-A6C34878D82A}">
                    <a16:rowId xmlns:a16="http://schemas.microsoft.com/office/drawing/2014/main" val="10012"/>
                  </a:ext>
                </a:extLst>
              </a:tr>
              <a:tr h="303133">
                <a:tc>
                  <a:txBody>
                    <a:bodyPr/>
                    <a:lstStyle/>
                    <a:p>
                      <a:r>
                        <a:rPr kumimoji="1" lang="ja-JP" altLang="en-US" sz="1600" dirty="0">
                          <a:solidFill>
                            <a:schemeClr val="tx1">
                              <a:lumMod val="75000"/>
                              <a:lumOff val="25000"/>
                            </a:schemeClr>
                          </a:solidFill>
                        </a:rPr>
                        <a:t>計（１～６）</a:t>
                      </a:r>
                    </a:p>
                  </a:txBody>
                  <a:tcPr/>
                </a:tc>
                <a:tc>
                  <a:txBody>
                    <a:bodyPr/>
                    <a:lstStyle/>
                    <a:p>
                      <a:endParaRPr kumimoji="1" lang="ja-JP" altLang="en-US" sz="1600" dirty="0">
                        <a:solidFill>
                          <a:schemeClr val="tx1">
                            <a:lumMod val="75000"/>
                            <a:lumOff val="25000"/>
                          </a:schemeClr>
                        </a:solidFill>
                      </a:endParaRPr>
                    </a:p>
                  </a:txBody>
                  <a:tcPr/>
                </a:tc>
                <a:tc>
                  <a:txBody>
                    <a:bodyPr/>
                    <a:lstStyle/>
                    <a:p>
                      <a:r>
                        <a:rPr kumimoji="1" lang="ja-JP" altLang="en-US" sz="1600" dirty="0">
                          <a:solidFill>
                            <a:schemeClr val="tx1">
                              <a:lumMod val="75000"/>
                              <a:lumOff val="25000"/>
                            </a:schemeClr>
                          </a:solidFill>
                        </a:rPr>
                        <a:t>　３５</a:t>
                      </a:r>
                    </a:p>
                  </a:txBody>
                  <a:tcPr/>
                </a:tc>
                <a:tc>
                  <a:txBody>
                    <a:bodyPr/>
                    <a:lstStyle/>
                    <a:p>
                      <a:r>
                        <a:rPr kumimoji="1" lang="ja-JP" altLang="en-US" sz="1600" dirty="0">
                          <a:solidFill>
                            <a:schemeClr val="tx1">
                              <a:lumMod val="75000"/>
                              <a:lumOff val="25000"/>
                            </a:schemeClr>
                          </a:solidFill>
                        </a:rPr>
                        <a:t>　３５</a:t>
                      </a:r>
                    </a:p>
                  </a:txBody>
                  <a:tcPr/>
                </a:tc>
                <a:tc>
                  <a:txBody>
                    <a:bodyPr/>
                    <a:lstStyle/>
                    <a:p>
                      <a:r>
                        <a:rPr kumimoji="1" lang="ja-JP" altLang="en-US" sz="1600" dirty="0">
                          <a:solidFill>
                            <a:schemeClr val="tx1">
                              <a:lumMod val="75000"/>
                              <a:lumOff val="25000"/>
                            </a:schemeClr>
                          </a:solidFill>
                        </a:rPr>
                        <a:t>　３５</a:t>
                      </a:r>
                    </a:p>
                  </a:txBody>
                  <a:tcPr/>
                </a:tc>
                <a:extLst>
                  <a:ext uri="{0D108BD9-81ED-4DB2-BD59-A6C34878D82A}">
                    <a16:rowId xmlns:a16="http://schemas.microsoft.com/office/drawing/2014/main" val="10013"/>
                  </a:ext>
                </a:extLst>
              </a:tr>
              <a:tr h="303133">
                <a:tc>
                  <a:txBody>
                    <a:bodyPr/>
                    <a:lstStyle/>
                    <a:p>
                      <a:r>
                        <a:rPr kumimoji="1" lang="ja-JP" altLang="en-US" sz="1600" dirty="0">
                          <a:solidFill>
                            <a:schemeClr val="tx1">
                              <a:lumMod val="75000"/>
                              <a:lumOff val="25000"/>
                            </a:schemeClr>
                          </a:solidFill>
                        </a:rPr>
                        <a:t>基礎点</a:t>
                      </a:r>
                    </a:p>
                  </a:txBody>
                  <a:tcPr/>
                </a:tc>
                <a:tc>
                  <a:txBody>
                    <a:bodyPr/>
                    <a:lstStyle/>
                    <a:p>
                      <a:endParaRPr kumimoji="1" lang="ja-JP" altLang="en-US" sz="1600" dirty="0">
                        <a:solidFill>
                          <a:schemeClr val="tx1">
                            <a:lumMod val="75000"/>
                            <a:lumOff val="25000"/>
                          </a:schemeClr>
                        </a:solidFill>
                      </a:endParaRPr>
                    </a:p>
                  </a:txBody>
                  <a:tcPr/>
                </a:tc>
                <a:tc>
                  <a:txBody>
                    <a:bodyPr/>
                    <a:lstStyle/>
                    <a:p>
                      <a:r>
                        <a:rPr kumimoji="1" lang="ja-JP" altLang="en-US" sz="1600" dirty="0">
                          <a:solidFill>
                            <a:schemeClr val="tx1">
                              <a:lumMod val="75000"/>
                              <a:lumOff val="25000"/>
                            </a:schemeClr>
                          </a:solidFill>
                        </a:rPr>
                        <a:t>　６５</a:t>
                      </a:r>
                    </a:p>
                  </a:txBody>
                  <a:tcPr/>
                </a:tc>
                <a:tc>
                  <a:txBody>
                    <a:bodyPr/>
                    <a:lstStyle/>
                    <a:p>
                      <a:r>
                        <a:rPr kumimoji="1" lang="ja-JP" altLang="en-US" sz="1600" dirty="0">
                          <a:solidFill>
                            <a:schemeClr val="tx1">
                              <a:lumMod val="75000"/>
                              <a:lumOff val="25000"/>
                            </a:schemeClr>
                          </a:solidFill>
                        </a:rPr>
                        <a:t>　６５</a:t>
                      </a:r>
                    </a:p>
                  </a:txBody>
                  <a:tcPr/>
                </a:tc>
                <a:tc>
                  <a:txBody>
                    <a:bodyPr/>
                    <a:lstStyle/>
                    <a:p>
                      <a:r>
                        <a:rPr kumimoji="1" lang="ja-JP" altLang="en-US" sz="1600" dirty="0">
                          <a:solidFill>
                            <a:schemeClr val="tx1">
                              <a:lumMod val="75000"/>
                              <a:lumOff val="25000"/>
                            </a:schemeClr>
                          </a:solidFill>
                        </a:rPr>
                        <a:t>　６５</a:t>
                      </a:r>
                    </a:p>
                  </a:txBody>
                  <a:tcPr/>
                </a:tc>
                <a:extLst>
                  <a:ext uri="{0D108BD9-81ED-4DB2-BD59-A6C34878D82A}">
                    <a16:rowId xmlns:a16="http://schemas.microsoft.com/office/drawing/2014/main" val="10014"/>
                  </a:ext>
                </a:extLst>
              </a:tr>
              <a:tr h="277318">
                <a:tc>
                  <a:txBody>
                    <a:bodyPr/>
                    <a:lstStyle/>
                    <a:p>
                      <a:r>
                        <a:rPr kumimoji="1" lang="ja-JP" altLang="en-US" sz="1600" dirty="0">
                          <a:solidFill>
                            <a:schemeClr val="tx1">
                              <a:lumMod val="75000"/>
                              <a:lumOff val="25000"/>
                            </a:schemeClr>
                          </a:solidFill>
                        </a:rPr>
                        <a:t>評価点</a:t>
                      </a:r>
                    </a:p>
                  </a:txBody>
                  <a:tcPr/>
                </a:tc>
                <a:tc>
                  <a:txBody>
                    <a:bodyPr/>
                    <a:lstStyle/>
                    <a:p>
                      <a:endParaRPr kumimoji="1" lang="ja-JP" altLang="en-US" sz="1600" dirty="0">
                        <a:solidFill>
                          <a:schemeClr val="tx1">
                            <a:lumMod val="75000"/>
                            <a:lumOff val="25000"/>
                          </a:schemeClr>
                        </a:solidFill>
                      </a:endParaRPr>
                    </a:p>
                  </a:txBody>
                  <a:tcPr/>
                </a:tc>
                <a:tc>
                  <a:txBody>
                    <a:bodyPr/>
                    <a:lstStyle/>
                    <a:p>
                      <a:r>
                        <a:rPr kumimoji="1" lang="ja-JP" altLang="en-US" sz="1600" dirty="0">
                          <a:solidFill>
                            <a:schemeClr val="tx1">
                              <a:lumMod val="75000"/>
                              <a:lumOff val="25000"/>
                            </a:schemeClr>
                          </a:solidFill>
                        </a:rPr>
                        <a:t>１００＊４０％＝４０</a:t>
                      </a:r>
                    </a:p>
                  </a:txBody>
                  <a:tcPr/>
                </a:tc>
                <a:tc>
                  <a:txBody>
                    <a:bodyPr/>
                    <a:lstStyle/>
                    <a:p>
                      <a:r>
                        <a:rPr kumimoji="1" lang="ja-JP" altLang="en-US" sz="1600" dirty="0">
                          <a:solidFill>
                            <a:schemeClr val="tx1">
                              <a:lumMod val="75000"/>
                              <a:lumOff val="25000"/>
                            </a:schemeClr>
                          </a:solidFill>
                        </a:rPr>
                        <a:t>１００＊２０％＝２０</a:t>
                      </a:r>
                    </a:p>
                  </a:txBody>
                  <a:tcPr/>
                </a:tc>
                <a:tc>
                  <a:txBody>
                    <a:bodyPr/>
                    <a:lstStyle/>
                    <a:p>
                      <a:r>
                        <a:rPr kumimoji="1" lang="ja-JP" altLang="en-US" sz="1600" dirty="0">
                          <a:solidFill>
                            <a:schemeClr val="tx1">
                              <a:lumMod val="75000"/>
                              <a:lumOff val="25000"/>
                            </a:schemeClr>
                          </a:solidFill>
                        </a:rPr>
                        <a:t>１００＊４０％＝４０</a:t>
                      </a:r>
                    </a:p>
                  </a:txBody>
                  <a:tcPr/>
                </a:tc>
                <a:extLst>
                  <a:ext uri="{0D108BD9-81ED-4DB2-BD59-A6C34878D82A}">
                    <a16:rowId xmlns:a16="http://schemas.microsoft.com/office/drawing/2014/main" val="10015"/>
                  </a:ext>
                </a:extLst>
              </a:tr>
            </a:tbl>
          </a:graphicData>
        </a:graphic>
      </p:graphicFrame>
      <p:sp>
        <p:nvSpPr>
          <p:cNvPr id="4" name="テキスト ボックス 3"/>
          <p:cNvSpPr txBox="1"/>
          <p:nvPr/>
        </p:nvSpPr>
        <p:spPr>
          <a:xfrm>
            <a:off x="4537265" y="4576610"/>
            <a:ext cx="2316462" cy="307777"/>
          </a:xfrm>
          <a:prstGeom prst="rect">
            <a:avLst/>
          </a:prstGeom>
          <a:noFill/>
          <a:ln w="28575">
            <a:solidFill>
              <a:srgbClr val="C00000"/>
            </a:solidFill>
          </a:ln>
        </p:spPr>
        <p:txBody>
          <a:bodyPr wrap="square" rtlCol="0">
            <a:spAutoFit/>
          </a:bodyPr>
          <a:lstStyle/>
          <a:p>
            <a:endParaRPr kumimoji="1" lang="ja-JP" altLang="en-US" dirty="0">
              <a:solidFill>
                <a:srgbClr val="C00000"/>
              </a:solidFill>
            </a:endParaRPr>
          </a:p>
        </p:txBody>
      </p:sp>
      <p:sp>
        <p:nvSpPr>
          <p:cNvPr id="11" name="Google Shape;97;p1"/>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6</a:t>
            </a:fld>
            <a:endParaRPr sz="2400" dirty="0">
              <a:solidFill>
                <a:schemeClr val="lt1"/>
              </a:solidFill>
            </a:endParaRPr>
          </a:p>
        </p:txBody>
      </p:sp>
    </p:spTree>
    <p:extLst>
      <p:ext uri="{BB962C8B-B14F-4D97-AF65-F5344CB8AC3E}">
        <p14:creationId xmlns:p14="http://schemas.microsoft.com/office/powerpoint/2010/main" val="2348320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103"/>
        <p:cNvGrpSpPr/>
        <p:nvPr/>
      </p:nvGrpSpPr>
      <p:grpSpPr>
        <a:xfrm>
          <a:off x="0" y="0"/>
          <a:ext cx="0" cy="0"/>
          <a:chOff x="0" y="0"/>
          <a:chExt cx="0" cy="0"/>
        </a:xfrm>
      </p:grpSpPr>
      <p:sp>
        <p:nvSpPr>
          <p:cNvPr id="104" name="Google Shape;104;p2"/>
          <p:cNvSpPr txBox="1">
            <a:spLocks noGrp="1"/>
          </p:cNvSpPr>
          <p:nvPr>
            <p:ph type="title"/>
          </p:nvPr>
        </p:nvSpPr>
        <p:spPr>
          <a:xfrm>
            <a:off x="0" y="0"/>
            <a:ext cx="12192000" cy="778598"/>
          </a:xfrm>
          <a:prstGeom prst="rect">
            <a:avLst/>
          </a:prstGeom>
          <a:noFill/>
          <a:ln>
            <a:noFill/>
          </a:ln>
        </p:spPr>
        <p:txBody>
          <a:bodyPr spcFirstLastPara="1" wrap="square" lIns="45700" tIns="45700" rIns="45700" bIns="45700" anchor="ctr" anchorCtr="0">
            <a:noAutofit/>
          </a:bodyPr>
          <a:lstStyle/>
          <a:p>
            <a:pPr>
              <a:buSzPts val="3200"/>
            </a:pPr>
            <a:r>
              <a:rPr lang="ja-JP" altLang="en-US" sz="3200" dirty="0">
                <a:latin typeface="Meiryo"/>
                <a:ea typeface="Meiryo"/>
                <a:cs typeface="Meiryo"/>
                <a:sym typeface="Meiryo"/>
              </a:rPr>
              <a:t>　社内基準についての完成検査時の問答</a:t>
            </a:r>
            <a:endParaRPr sz="3200" dirty="0">
              <a:latin typeface="Meiryo"/>
              <a:ea typeface="Meiryo"/>
              <a:cs typeface="Meiryo"/>
              <a:sym typeface="Meiryo"/>
            </a:endParaRPr>
          </a:p>
        </p:txBody>
      </p:sp>
      <p:sp>
        <p:nvSpPr>
          <p:cNvPr id="106" name="Google Shape;106;p2"/>
          <p:cNvSpPr txBox="1"/>
          <p:nvPr/>
        </p:nvSpPr>
        <p:spPr>
          <a:xfrm>
            <a:off x="325925" y="908722"/>
            <a:ext cx="11552222" cy="5262939"/>
          </a:xfrm>
          <a:prstGeom prst="rect">
            <a:avLst/>
          </a:prstGeom>
          <a:noFill/>
          <a:ln>
            <a:noFill/>
          </a:ln>
        </p:spPr>
        <p:txBody>
          <a:bodyPr spcFirstLastPara="1" wrap="square" lIns="91425" tIns="45700" rIns="91425" bIns="45700" anchor="t" anchorCtr="0">
            <a:spAutoFit/>
          </a:bodyPr>
          <a:lstStyle/>
          <a:p>
            <a:pPr>
              <a:buSzPts val="2400"/>
            </a:pPr>
            <a:r>
              <a:rPr lang="en-US" altLang="ja-JP" sz="1600" dirty="0">
                <a:solidFill>
                  <a:schemeClr val="lt1"/>
                </a:solidFill>
              </a:rPr>
              <a:t>Q1</a:t>
            </a:r>
            <a:r>
              <a:rPr lang="ja-JP" altLang="en-US" sz="1600" dirty="0">
                <a:solidFill>
                  <a:schemeClr val="lt1"/>
                </a:solidFill>
              </a:rPr>
              <a:t>　社内基準値を合格しない場合はどうするんですか？</a:t>
            </a:r>
            <a:endParaRPr lang="en-US" altLang="ja-JP" sz="1600" dirty="0">
              <a:solidFill>
                <a:schemeClr val="lt1"/>
              </a:solidFill>
            </a:endParaRPr>
          </a:p>
          <a:p>
            <a:pPr>
              <a:buSzPts val="2400"/>
            </a:pPr>
            <a:endParaRPr lang="en-US" sz="1600" dirty="0">
              <a:solidFill>
                <a:schemeClr val="lt1"/>
              </a:solidFill>
            </a:endParaRPr>
          </a:p>
          <a:p>
            <a:pPr marL="342900" indent="-342900">
              <a:buSzPts val="2400"/>
            </a:pPr>
            <a:r>
              <a:rPr lang="en-US" altLang="ja-JP" sz="1600" dirty="0">
                <a:solidFill>
                  <a:schemeClr val="lt1"/>
                </a:solidFill>
              </a:rPr>
              <a:t>A1</a:t>
            </a:r>
            <a:r>
              <a:rPr lang="ja-JP" altLang="en-US" sz="1600" dirty="0">
                <a:solidFill>
                  <a:schemeClr val="lt1"/>
                </a:solidFill>
              </a:rPr>
              <a:t>　（代理人または監理技術者が文章を指し示し）軽微なのも</a:t>
            </a:r>
            <a:r>
              <a:rPr lang="ja-JP" altLang="en-US" sz="1600" dirty="0" err="1">
                <a:solidFill>
                  <a:schemeClr val="lt1"/>
                </a:solidFill>
              </a:rPr>
              <a:t>は</a:t>
            </a:r>
            <a:r>
              <a:rPr lang="ja-JP" altLang="en-US" sz="1600" dirty="0">
                <a:solidFill>
                  <a:schemeClr val="lt1"/>
                </a:solidFill>
              </a:rPr>
              <a:t>再施工しますが、仕様書を満足しているならそのままで</a:t>
            </a:r>
            <a:r>
              <a:rPr lang="en-US" altLang="ja-JP" sz="1600" dirty="0">
                <a:solidFill>
                  <a:schemeClr val="lt1"/>
                </a:solidFill>
              </a:rPr>
              <a:t>…..</a:t>
            </a:r>
            <a:r>
              <a:rPr lang="ja-JP" altLang="en-US" sz="1600" dirty="0">
                <a:solidFill>
                  <a:schemeClr val="lt1"/>
                </a:solidFill>
              </a:rPr>
              <a:t>まーケースバイケースです。</a:t>
            </a:r>
            <a:endParaRPr lang="en-US" altLang="ja-JP" sz="1600" dirty="0">
              <a:solidFill>
                <a:schemeClr val="lt1"/>
              </a:solidFill>
            </a:endParaRPr>
          </a:p>
          <a:p>
            <a:pPr marL="342900" indent="-342900">
              <a:buSzPts val="2400"/>
            </a:pPr>
            <a:endParaRPr lang="en-US" altLang="ja-JP" sz="1600" dirty="0">
              <a:solidFill>
                <a:schemeClr val="lt1"/>
              </a:solidFill>
            </a:endParaRPr>
          </a:p>
          <a:p>
            <a:pPr marL="342900" indent="-342900">
              <a:buSzPts val="2400"/>
            </a:pPr>
            <a:endParaRPr lang="en-US" altLang="ja-JP" sz="1600" dirty="0">
              <a:solidFill>
                <a:schemeClr val="lt1"/>
              </a:solidFill>
            </a:endParaRPr>
          </a:p>
          <a:p>
            <a:pPr marL="342900" indent="-342900">
              <a:buSzPts val="2400"/>
            </a:pPr>
            <a:r>
              <a:rPr lang="ja-JP" altLang="en-US" sz="1600" dirty="0">
                <a:solidFill>
                  <a:schemeClr val="lt1"/>
                </a:solidFill>
              </a:rPr>
              <a:t>　企業組織としての意思決定のルールが明確といえるのかな？</a:t>
            </a:r>
            <a:endParaRPr lang="en-US" altLang="ja-JP" sz="1600" dirty="0">
              <a:solidFill>
                <a:schemeClr val="lt1"/>
              </a:solidFill>
            </a:endParaRPr>
          </a:p>
          <a:p>
            <a:pPr marL="342900" indent="-342900">
              <a:buSzPts val="2400"/>
            </a:pPr>
            <a:endParaRPr lang="en-US" altLang="ja-JP" sz="1600" dirty="0">
              <a:solidFill>
                <a:schemeClr val="lt1"/>
              </a:solidFill>
            </a:endParaRPr>
          </a:p>
          <a:p>
            <a:pPr marL="342900" indent="-342900">
              <a:buSzPts val="2400"/>
            </a:pPr>
            <a:endParaRPr lang="en-US" altLang="ja-JP" sz="1600" dirty="0">
              <a:solidFill>
                <a:schemeClr val="lt1"/>
              </a:solidFill>
            </a:endParaRPr>
          </a:p>
          <a:p>
            <a:pPr marL="342900" indent="-342900">
              <a:buSzPts val="2400"/>
            </a:pPr>
            <a:r>
              <a:rPr lang="en-US" altLang="ja-JP" sz="1600" dirty="0">
                <a:solidFill>
                  <a:schemeClr val="lt1"/>
                </a:solidFill>
              </a:rPr>
              <a:t>Q2</a:t>
            </a:r>
            <a:r>
              <a:rPr lang="ja-JP" altLang="en-US" sz="1600" dirty="0">
                <a:solidFill>
                  <a:schemeClr val="lt1"/>
                </a:solidFill>
              </a:rPr>
              <a:t>　社内基準値のほかに「目標値」とはなんですか？</a:t>
            </a:r>
            <a:endParaRPr lang="en-US" altLang="ja-JP" sz="1600" dirty="0">
              <a:solidFill>
                <a:schemeClr val="lt1"/>
              </a:solidFill>
            </a:endParaRPr>
          </a:p>
          <a:p>
            <a:pPr marL="342900" indent="-342900">
              <a:buSzPts val="2400"/>
            </a:pPr>
            <a:endParaRPr lang="en-US" altLang="ja-JP" sz="1600" dirty="0">
              <a:solidFill>
                <a:schemeClr val="lt1"/>
              </a:solidFill>
            </a:endParaRPr>
          </a:p>
          <a:p>
            <a:pPr marL="342900" indent="-342900">
              <a:buSzPts val="2400"/>
            </a:pPr>
            <a:r>
              <a:rPr lang="en-US" altLang="ja-JP" sz="1600" dirty="0">
                <a:solidFill>
                  <a:schemeClr val="lt1"/>
                </a:solidFill>
              </a:rPr>
              <a:t>Q3</a:t>
            </a:r>
            <a:r>
              <a:rPr lang="ja-JP" altLang="en-US" sz="1600" dirty="0">
                <a:solidFill>
                  <a:schemeClr val="lt1"/>
                </a:solidFill>
              </a:rPr>
              <a:t>　社内基準を見せてください？</a:t>
            </a:r>
            <a:endParaRPr lang="en-US" altLang="ja-JP" sz="1600" dirty="0">
              <a:solidFill>
                <a:schemeClr val="lt1"/>
              </a:solidFill>
            </a:endParaRPr>
          </a:p>
          <a:p>
            <a:pPr marL="342900" indent="-342900">
              <a:buSzPts val="2400"/>
            </a:pPr>
            <a:endParaRPr lang="en-US" altLang="ja-JP" sz="1600" dirty="0">
              <a:solidFill>
                <a:schemeClr val="lt1"/>
              </a:solidFill>
            </a:endParaRPr>
          </a:p>
          <a:p>
            <a:pPr marL="342900" indent="-342900">
              <a:buSzPts val="2400"/>
            </a:pPr>
            <a:r>
              <a:rPr lang="ja-JP" altLang="en-US" sz="1600" dirty="0">
                <a:solidFill>
                  <a:schemeClr val="lt1"/>
                </a:solidFill>
              </a:rPr>
              <a:t>　社内基準値の仕様書の</a:t>
            </a:r>
            <a:r>
              <a:rPr lang="en-US" altLang="ja-JP" sz="1600" dirty="0">
                <a:solidFill>
                  <a:schemeClr val="lt1"/>
                </a:solidFill>
              </a:rPr>
              <a:t>80</a:t>
            </a:r>
            <a:r>
              <a:rPr lang="ja-JP" altLang="en-US" sz="1600" dirty="0">
                <a:solidFill>
                  <a:schemeClr val="lt1"/>
                </a:solidFill>
              </a:rPr>
              <a:t>％とかの表を見せる。</a:t>
            </a:r>
            <a:endParaRPr lang="en-US" altLang="ja-JP" sz="1600" dirty="0">
              <a:solidFill>
                <a:schemeClr val="lt1"/>
              </a:solidFill>
            </a:endParaRPr>
          </a:p>
          <a:p>
            <a:pPr marL="342900" indent="-342900">
              <a:buSzPts val="2400"/>
            </a:pPr>
            <a:endParaRPr lang="en-US" altLang="ja-JP" sz="1600" dirty="0">
              <a:solidFill>
                <a:schemeClr val="lt1"/>
              </a:solidFill>
            </a:endParaRPr>
          </a:p>
          <a:p>
            <a:pPr marL="342900" indent="-342900">
              <a:buSzPts val="2400"/>
            </a:pPr>
            <a:r>
              <a:rPr lang="ja-JP" altLang="en-US" sz="1600" dirty="0">
                <a:solidFill>
                  <a:schemeClr val="lt1"/>
                </a:solidFill>
              </a:rPr>
              <a:t>それは、社内基準の一部</a:t>
            </a:r>
            <a:endParaRPr lang="en-US" altLang="ja-JP" sz="1600" dirty="0">
              <a:solidFill>
                <a:schemeClr val="lt1"/>
              </a:solidFill>
            </a:endParaRPr>
          </a:p>
          <a:p>
            <a:pPr marL="342900" indent="-342900">
              <a:buSzPts val="2400"/>
            </a:pPr>
            <a:endParaRPr lang="en-US" altLang="ja-JP" sz="1600" dirty="0">
              <a:solidFill>
                <a:schemeClr val="lt1"/>
              </a:solidFill>
            </a:endParaRPr>
          </a:p>
          <a:p>
            <a:pPr marL="342900" indent="-342900">
              <a:buSzPts val="2400"/>
            </a:pPr>
            <a:r>
              <a:rPr lang="ja-JP" altLang="en-US" sz="1600" dirty="0">
                <a:solidFill>
                  <a:schemeClr val="lt1"/>
                </a:solidFill>
              </a:rPr>
              <a:t>　社内基準値の扱い方は？　社内検査を逸脱した場合の処理方法など</a:t>
            </a:r>
            <a:endParaRPr lang="en-US" sz="1600" dirty="0">
              <a:solidFill>
                <a:schemeClr val="lt1"/>
              </a:solidFill>
            </a:endParaRPr>
          </a:p>
          <a:p>
            <a:pPr marL="342900" indent="-342900">
              <a:buSzPts val="2400"/>
              <a:buAutoNum type="alphaUcPeriod"/>
            </a:pPr>
            <a:endParaRPr lang="en-US" sz="1600" dirty="0">
              <a:solidFill>
                <a:schemeClr val="lt1"/>
              </a:solidFill>
            </a:endParaRPr>
          </a:p>
          <a:p>
            <a:pPr marL="342900" indent="-342900">
              <a:buSzPts val="2400"/>
              <a:buAutoNum type="alphaUcPeriod"/>
            </a:pPr>
            <a:endParaRPr lang="en-US" sz="1600" dirty="0">
              <a:solidFill>
                <a:schemeClr val="lt1"/>
              </a:solidFill>
            </a:endParaRPr>
          </a:p>
          <a:p>
            <a:pPr marL="342900" indent="-342900">
              <a:buSzPts val="2400"/>
              <a:buAutoNum type="alphaUcPeriod"/>
            </a:pPr>
            <a:endParaRPr sz="1600" dirty="0">
              <a:solidFill>
                <a:schemeClr val="lt1"/>
              </a:solidFill>
            </a:endParaRPr>
          </a:p>
        </p:txBody>
      </p:sp>
      <p:sp>
        <p:nvSpPr>
          <p:cNvPr id="5" name="Google Shape;97;p1"/>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7</a:t>
            </a:fld>
            <a:endParaRPr sz="2400" dirty="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64170" y="0"/>
            <a:ext cx="12080502" cy="675142"/>
          </a:xfrm>
        </p:spPr>
        <p:txBody>
          <a:bodyPr>
            <a:no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ja-JP" altLang="en-US" sz="3200" dirty="0">
                <a:latin typeface="ＭＳ Ｐ明朝" panose="02020600040205080304" pitchFamily="18" charset="-128"/>
                <a:ea typeface="ＭＳ Ｐ明朝" panose="02020600040205080304" pitchFamily="18" charset="-128"/>
              </a:rPr>
              <a:t>社内基準から逸脱した場合の意思決定（例）</a:t>
            </a:r>
            <a:endParaRPr lang="ja-JP" altLang="ja-JP" sz="2800" dirty="0">
              <a:latin typeface="ＭＳ Ｐ明朝" panose="02020600040205080304" pitchFamily="18" charset="-128"/>
              <a:ea typeface="ＭＳ Ｐ明朝" panose="02020600040205080304" pitchFamily="18" charset="-128"/>
            </a:endParaRPr>
          </a:p>
        </p:txBody>
      </p:sp>
      <p:sp>
        <p:nvSpPr>
          <p:cNvPr id="16388" name="Text Box 3"/>
          <p:cNvSpPr txBox="1">
            <a:spLocks noChangeArrowheads="1"/>
          </p:cNvSpPr>
          <p:nvPr/>
        </p:nvSpPr>
        <p:spPr bwMode="auto">
          <a:xfrm>
            <a:off x="11352584" y="6372227"/>
            <a:ext cx="104298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fld id="{BE04FB93-448D-4000-AEB1-2DE0C9D0D4C5}" type="slidenum">
              <a:rPr lang="en-US" altLang="ja-JP" sz="2400">
                <a:solidFill>
                  <a:srgbClr val="FFFFFF"/>
                </a:solidFill>
                <a:latin typeface="Palatino Linotype" panose="02040502050505030304" pitchFamily="18" charset="0"/>
                <a:ea typeface="ＭＳ Ｐ明朝" panose="02020600040205080304" pitchFamily="18" charset="-128"/>
              </a:rPr>
              <a:pPr algn="ctr" eaLnBrk="1" hangingPunct="1">
                <a:buSzPct val="100000"/>
              </a:pPr>
              <a:t>8</a:t>
            </a:fld>
            <a:endParaRPr lang="en-US" altLang="ja-JP" sz="2400" dirty="0">
              <a:solidFill>
                <a:srgbClr val="FFFFFF"/>
              </a:solidFill>
              <a:latin typeface="Palatino Linotype" panose="02040502050505030304" pitchFamily="18" charset="0"/>
              <a:ea typeface="ＭＳ Ｐ明朝" panose="02020600040205080304" pitchFamily="18" charset="-128"/>
            </a:endParaRPr>
          </a:p>
        </p:txBody>
      </p:sp>
      <p:sp>
        <p:nvSpPr>
          <p:cNvPr id="20" name="AutoShape 8"/>
          <p:cNvSpPr>
            <a:spLocks noChangeArrowheads="1"/>
          </p:cNvSpPr>
          <p:nvPr/>
        </p:nvSpPr>
        <p:spPr bwMode="auto">
          <a:xfrm>
            <a:off x="318309" y="890676"/>
            <a:ext cx="1034042" cy="375106"/>
          </a:xfrm>
          <a:prstGeom prst="flowChartAlternateProcess">
            <a:avLst/>
          </a:prstGeom>
          <a:noFill/>
          <a:ln w="9525">
            <a:solidFill>
              <a:schemeClr val="bg1"/>
            </a:solidFill>
            <a:round/>
            <a:headEnd/>
            <a:tailEnd/>
          </a:ln>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en-US" altLang="ja-JP" sz="1600" dirty="0">
                <a:latin typeface="Palatino Linotype" panose="02040502050505030304" pitchFamily="18" charset="0"/>
              </a:rPr>
              <a:t>START</a:t>
            </a:r>
            <a:r>
              <a:rPr lang="ja-JP" altLang="en-US" sz="1600" dirty="0">
                <a:latin typeface="Palatino Linotype" panose="02040502050505030304" pitchFamily="18" charset="0"/>
              </a:rPr>
              <a:t>　　</a:t>
            </a:r>
            <a:endParaRPr lang="ja-JP" altLang="ja-JP" sz="1600" dirty="0">
              <a:latin typeface="Palatino Linotype" panose="02040502050505030304" pitchFamily="18" charset="0"/>
            </a:endParaRPr>
          </a:p>
        </p:txBody>
      </p:sp>
      <p:sp>
        <p:nvSpPr>
          <p:cNvPr id="24" name="AutoShape 58"/>
          <p:cNvSpPr>
            <a:spLocks noChangeArrowheads="1"/>
          </p:cNvSpPr>
          <p:nvPr/>
        </p:nvSpPr>
        <p:spPr bwMode="auto">
          <a:xfrm>
            <a:off x="4569970" y="2169717"/>
            <a:ext cx="3204672" cy="495300"/>
          </a:xfrm>
          <a:prstGeom prst="flowChartDecision">
            <a:avLst/>
          </a:prstGeom>
          <a:noFill/>
          <a:ln w="19050">
            <a:solidFill>
              <a:schemeClr val="bg1"/>
            </a:solidFill>
          </a:ln>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ja-JP" altLang="en-US" sz="1100" dirty="0">
                <a:latin typeface="Palatino Linotype" panose="02040502050505030304" pitchFamily="18" charset="0"/>
              </a:rPr>
              <a:t>直ちに手直し可能か？</a:t>
            </a:r>
            <a:endParaRPr lang="ja-JP" altLang="ja-JP" sz="1100" dirty="0">
              <a:latin typeface="Palatino Linotype" panose="02040502050505030304" pitchFamily="18" charset="0"/>
            </a:endParaRPr>
          </a:p>
        </p:txBody>
      </p:sp>
      <p:sp>
        <p:nvSpPr>
          <p:cNvPr id="28" name="AutoShape 64"/>
          <p:cNvSpPr>
            <a:spLocks noChangeArrowheads="1"/>
          </p:cNvSpPr>
          <p:nvPr/>
        </p:nvSpPr>
        <p:spPr bwMode="auto">
          <a:xfrm>
            <a:off x="1841063" y="1293470"/>
            <a:ext cx="1790700" cy="350838"/>
          </a:xfrm>
          <a:prstGeom prst="flowChartProcess">
            <a:avLst/>
          </a:prstGeom>
          <a:noFill/>
          <a:ln w="19080">
            <a:solidFill>
              <a:schemeClr val="bg1"/>
            </a:solidFill>
            <a:round/>
            <a:headEnd/>
            <a:tailEnd/>
          </a:ln>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ja-JP" altLang="en-US" sz="1200" dirty="0">
                <a:latin typeface="Palatino Linotype" panose="02040502050505030304" pitchFamily="18" charset="0"/>
              </a:rPr>
              <a:t>社内検査実施</a:t>
            </a:r>
            <a:endParaRPr lang="ja-JP" altLang="ja-JP" sz="1200" dirty="0">
              <a:latin typeface="Palatino Linotype" panose="02040502050505030304" pitchFamily="18" charset="0"/>
            </a:endParaRPr>
          </a:p>
        </p:txBody>
      </p:sp>
      <p:cxnSp>
        <p:nvCxnSpPr>
          <p:cNvPr id="31" name="直線矢印コネクタ 5"/>
          <p:cNvCxnSpPr>
            <a:cxnSpLocks noChangeShapeType="1"/>
            <a:stCxn id="44" idx="2"/>
            <a:endCxn id="58" idx="0"/>
          </p:cNvCxnSpPr>
          <p:nvPr/>
        </p:nvCxnSpPr>
        <p:spPr bwMode="auto">
          <a:xfrm>
            <a:off x="2738821" y="2443856"/>
            <a:ext cx="10213" cy="1276127"/>
          </a:xfrm>
          <a:prstGeom prst="straightConnector1">
            <a:avLst/>
          </a:prstGeom>
          <a:noFill/>
          <a:ln w="12700" algn="ctr">
            <a:solidFill>
              <a:schemeClr val="bg1"/>
            </a:solidFill>
            <a:round/>
            <a:headEnd/>
            <a:tailEnd type="arrow" w="med" len="med"/>
          </a:ln>
          <a:extLst>
            <a:ext uri="{909E8E84-426E-40DD-AFC4-6F175D3DCCD1}">
              <a14:hiddenFill xmlns:a14="http://schemas.microsoft.com/office/drawing/2010/main">
                <a:noFill/>
              </a14:hiddenFill>
            </a:ext>
          </a:extLst>
        </p:spPr>
      </p:cxnSp>
      <p:cxnSp>
        <p:nvCxnSpPr>
          <p:cNvPr id="34" name="AutoShape 9"/>
          <p:cNvCxnSpPr>
            <a:cxnSpLocks noChangeShapeType="1"/>
            <a:stCxn id="44" idx="3"/>
            <a:endCxn id="24" idx="1"/>
          </p:cNvCxnSpPr>
          <p:nvPr/>
        </p:nvCxnSpPr>
        <p:spPr bwMode="auto">
          <a:xfrm>
            <a:off x="4106973" y="2196206"/>
            <a:ext cx="462997" cy="221161"/>
          </a:xfrm>
          <a:prstGeom prst="bentConnector3">
            <a:avLst>
              <a:gd name="adj1" fmla="val 50000"/>
            </a:avLst>
          </a:prstGeom>
          <a:noFill/>
          <a:ln w="12700">
            <a:solidFill>
              <a:schemeClr val="bg1"/>
            </a:solidFill>
            <a:round/>
            <a:headEnd/>
            <a:tailEnd type="arrow" w="med" len="med"/>
          </a:ln>
          <a:extLst>
            <a:ext uri="{909E8E84-426E-40DD-AFC4-6F175D3DCCD1}">
              <a14:hiddenFill xmlns:a14="http://schemas.microsoft.com/office/drawing/2010/main">
                <a:noFill/>
              </a14:hiddenFill>
            </a:ext>
          </a:extLst>
        </p:spPr>
      </p:cxnSp>
      <p:cxnSp>
        <p:nvCxnSpPr>
          <p:cNvPr id="35" name="直線矢印コネクタ 85"/>
          <p:cNvCxnSpPr>
            <a:cxnSpLocks noChangeShapeType="1"/>
            <a:stCxn id="28" idx="2"/>
            <a:endCxn id="44" idx="0"/>
          </p:cNvCxnSpPr>
          <p:nvPr/>
        </p:nvCxnSpPr>
        <p:spPr bwMode="auto">
          <a:xfrm>
            <a:off x="2736413" y="1644308"/>
            <a:ext cx="2408" cy="304248"/>
          </a:xfrm>
          <a:prstGeom prst="straightConnector1">
            <a:avLst/>
          </a:prstGeom>
          <a:noFill/>
          <a:ln w="12700" algn="ctr">
            <a:solidFill>
              <a:schemeClr val="bg1"/>
            </a:solidFill>
            <a:round/>
            <a:headEnd/>
            <a:tailEnd type="arrow" w="med" len="med"/>
          </a:ln>
          <a:extLst>
            <a:ext uri="{909E8E84-426E-40DD-AFC4-6F175D3DCCD1}">
              <a14:hiddenFill xmlns:a14="http://schemas.microsoft.com/office/drawing/2010/main">
                <a:noFill/>
              </a14:hiddenFill>
            </a:ext>
          </a:extLst>
        </p:spPr>
      </p:cxnSp>
      <p:sp>
        <p:nvSpPr>
          <p:cNvPr id="38" name="Rectangle 6"/>
          <p:cNvSpPr>
            <a:spLocks noChangeArrowheads="1"/>
          </p:cNvSpPr>
          <p:nvPr/>
        </p:nvSpPr>
        <p:spPr bwMode="auto">
          <a:xfrm>
            <a:off x="2089459" y="2463894"/>
            <a:ext cx="653031" cy="275545"/>
          </a:xfrm>
          <a:prstGeom prst="rect">
            <a:avLst/>
          </a:prstGeom>
          <a:noFill/>
          <a:ln>
            <a:noFill/>
          </a:ln>
        </p:spPr>
        <p:txBody>
          <a:bodyPr wrap="square"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en-US" altLang="ja-JP" sz="1200" dirty="0">
                <a:latin typeface="Palatino Linotype" panose="02040502050505030304" pitchFamily="18" charset="0"/>
              </a:rPr>
              <a:t>YES</a:t>
            </a:r>
          </a:p>
        </p:txBody>
      </p:sp>
      <p:sp>
        <p:nvSpPr>
          <p:cNvPr id="29" name="Rectangle 6"/>
          <p:cNvSpPr>
            <a:spLocks noChangeArrowheads="1"/>
          </p:cNvSpPr>
          <p:nvPr/>
        </p:nvSpPr>
        <p:spPr bwMode="auto">
          <a:xfrm>
            <a:off x="526127" y="2680136"/>
            <a:ext cx="2166222" cy="460211"/>
          </a:xfrm>
          <a:prstGeom prst="rect">
            <a:avLst/>
          </a:prstGeom>
          <a:noFill/>
          <a:ln>
            <a:noFill/>
          </a:ln>
        </p:spPr>
        <p:txBody>
          <a:bodyPr wrap="square"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eaLnBrk="1" hangingPunct="1">
              <a:buSzPct val="100000"/>
            </a:pPr>
            <a:r>
              <a:rPr lang="ja-JP" altLang="en-US" sz="1200" dirty="0">
                <a:solidFill>
                  <a:srgbClr val="FFFF00"/>
                </a:solidFill>
                <a:latin typeface="Palatino Linotype" panose="02040502050505030304" pitchFamily="18" charset="0"/>
              </a:rPr>
              <a:t>手直し施工の場合は、</a:t>
            </a:r>
            <a:endParaRPr lang="en-US" altLang="ja-JP" sz="1200" dirty="0">
              <a:solidFill>
                <a:srgbClr val="FFFF00"/>
              </a:solidFill>
              <a:latin typeface="Palatino Linotype" panose="02040502050505030304" pitchFamily="18" charset="0"/>
            </a:endParaRPr>
          </a:p>
          <a:p>
            <a:pPr eaLnBrk="1" hangingPunct="1">
              <a:buSzPct val="100000"/>
            </a:pPr>
            <a:r>
              <a:rPr lang="ja-JP" altLang="en-US" sz="1200" dirty="0">
                <a:solidFill>
                  <a:srgbClr val="FFFF00"/>
                </a:solidFill>
                <a:latin typeface="Palatino Linotype" panose="02040502050505030304" pitchFamily="18" charset="0"/>
              </a:rPr>
              <a:t>その顛末（原因含む）を記す。</a:t>
            </a:r>
            <a:endParaRPr lang="en-US" altLang="ja-JP" sz="1200" dirty="0">
              <a:solidFill>
                <a:srgbClr val="FFFF00"/>
              </a:solidFill>
              <a:latin typeface="Palatino Linotype" panose="02040502050505030304" pitchFamily="18" charset="0"/>
            </a:endParaRPr>
          </a:p>
        </p:txBody>
      </p:sp>
      <p:cxnSp>
        <p:nvCxnSpPr>
          <p:cNvPr id="39" name="直線矢印コネクタ 89"/>
          <p:cNvCxnSpPr>
            <a:cxnSpLocks noChangeShapeType="1"/>
            <a:stCxn id="24" idx="2"/>
            <a:endCxn id="83" idx="0"/>
          </p:cNvCxnSpPr>
          <p:nvPr/>
        </p:nvCxnSpPr>
        <p:spPr bwMode="auto">
          <a:xfrm>
            <a:off x="6172306" y="2665017"/>
            <a:ext cx="12818" cy="334443"/>
          </a:xfrm>
          <a:prstGeom prst="straightConnector1">
            <a:avLst/>
          </a:prstGeom>
          <a:noFill/>
          <a:ln w="12700" algn="ctr">
            <a:solidFill>
              <a:schemeClr val="bg1"/>
            </a:solidFill>
            <a:round/>
            <a:headEnd/>
            <a:tailEnd type="arrow" w="med" len="med"/>
          </a:ln>
          <a:extLst>
            <a:ext uri="{909E8E84-426E-40DD-AFC4-6F175D3DCCD1}">
              <a14:hiddenFill xmlns:a14="http://schemas.microsoft.com/office/drawing/2010/main">
                <a:noFill/>
              </a14:hiddenFill>
            </a:ext>
          </a:extLst>
        </p:spPr>
      </p:cxnSp>
      <p:sp>
        <p:nvSpPr>
          <p:cNvPr id="44" name="AutoShape 58"/>
          <p:cNvSpPr>
            <a:spLocks noChangeArrowheads="1"/>
          </p:cNvSpPr>
          <p:nvPr/>
        </p:nvSpPr>
        <p:spPr bwMode="auto">
          <a:xfrm>
            <a:off x="1370669" y="1948556"/>
            <a:ext cx="2736304" cy="495300"/>
          </a:xfrm>
          <a:prstGeom prst="flowChartDecision">
            <a:avLst/>
          </a:prstGeom>
          <a:noFill/>
          <a:ln w="19050">
            <a:solidFill>
              <a:schemeClr val="bg1"/>
            </a:solidFill>
          </a:ln>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ja-JP" altLang="en-US" sz="1200" dirty="0">
                <a:latin typeface="Palatino Linotype" panose="02040502050505030304" pitchFamily="18" charset="0"/>
              </a:rPr>
              <a:t>合格か？</a:t>
            </a:r>
            <a:endParaRPr lang="ja-JP" altLang="ja-JP" sz="1200" dirty="0">
              <a:latin typeface="Palatino Linotype" panose="02040502050505030304" pitchFamily="18" charset="0"/>
            </a:endParaRPr>
          </a:p>
        </p:txBody>
      </p:sp>
      <p:sp>
        <p:nvSpPr>
          <p:cNvPr id="58" name="AutoShape 64"/>
          <p:cNvSpPr>
            <a:spLocks noChangeArrowheads="1"/>
          </p:cNvSpPr>
          <p:nvPr/>
        </p:nvSpPr>
        <p:spPr bwMode="auto">
          <a:xfrm>
            <a:off x="1853684" y="3719983"/>
            <a:ext cx="1790700" cy="350838"/>
          </a:xfrm>
          <a:prstGeom prst="flowChartProcess">
            <a:avLst/>
          </a:prstGeom>
          <a:noFill/>
          <a:ln w="19080">
            <a:solidFill>
              <a:schemeClr val="bg1"/>
            </a:solidFill>
            <a:round/>
            <a:headEnd/>
            <a:tailEnd/>
          </a:ln>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en-US" altLang="ja-JP" sz="1400" dirty="0">
                <a:latin typeface="Palatino Linotype" panose="02040502050505030304" pitchFamily="18" charset="0"/>
              </a:rPr>
              <a:t>END</a:t>
            </a:r>
            <a:endParaRPr lang="ja-JP" altLang="ja-JP" sz="1400" dirty="0">
              <a:latin typeface="Palatino Linotype" panose="02040502050505030304" pitchFamily="18" charset="0"/>
            </a:endParaRPr>
          </a:p>
        </p:txBody>
      </p:sp>
      <p:sp>
        <p:nvSpPr>
          <p:cNvPr id="62" name="Rectangle 6"/>
          <p:cNvSpPr>
            <a:spLocks noChangeArrowheads="1"/>
          </p:cNvSpPr>
          <p:nvPr/>
        </p:nvSpPr>
        <p:spPr bwMode="auto">
          <a:xfrm>
            <a:off x="3779425" y="1893877"/>
            <a:ext cx="653031" cy="275545"/>
          </a:xfrm>
          <a:prstGeom prst="rect">
            <a:avLst/>
          </a:prstGeom>
          <a:noFill/>
          <a:ln>
            <a:noFill/>
          </a:ln>
        </p:spPr>
        <p:txBody>
          <a:bodyPr wrap="square"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en-US" altLang="ja-JP" sz="1200" dirty="0">
                <a:latin typeface="Palatino Linotype" panose="02040502050505030304" pitchFamily="18" charset="0"/>
              </a:rPr>
              <a:t>NO</a:t>
            </a:r>
          </a:p>
        </p:txBody>
      </p:sp>
      <p:sp>
        <p:nvSpPr>
          <p:cNvPr id="83" name="AutoShape 13"/>
          <p:cNvSpPr>
            <a:spLocks noChangeArrowheads="1"/>
          </p:cNvSpPr>
          <p:nvPr/>
        </p:nvSpPr>
        <p:spPr bwMode="auto">
          <a:xfrm>
            <a:off x="4809251" y="2999460"/>
            <a:ext cx="2751745" cy="376239"/>
          </a:xfrm>
          <a:prstGeom prst="flowChartProcess">
            <a:avLst/>
          </a:prstGeom>
          <a:noFill/>
          <a:ln w="19080">
            <a:solidFill>
              <a:schemeClr val="bg1"/>
            </a:solidFill>
            <a:round/>
            <a:headEnd/>
            <a:tailEnd/>
          </a:ln>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ja-JP" altLang="en-US" sz="1200" dirty="0">
                <a:latin typeface="Palatino Linotype" panose="02040502050505030304" pitchFamily="18" charset="0"/>
              </a:rPr>
              <a:t>本支店の品質管理部門？へ連絡</a:t>
            </a:r>
            <a:endParaRPr lang="ja-JP" altLang="ja-JP" sz="1200" dirty="0">
              <a:latin typeface="Palatino Linotype" panose="02040502050505030304" pitchFamily="18" charset="0"/>
            </a:endParaRPr>
          </a:p>
        </p:txBody>
      </p:sp>
      <p:sp>
        <p:nvSpPr>
          <p:cNvPr id="84" name="AutoShape 13"/>
          <p:cNvSpPr>
            <a:spLocks noChangeArrowheads="1"/>
          </p:cNvSpPr>
          <p:nvPr/>
        </p:nvSpPr>
        <p:spPr bwMode="auto">
          <a:xfrm>
            <a:off x="8241432" y="2551032"/>
            <a:ext cx="1783869" cy="376239"/>
          </a:xfrm>
          <a:prstGeom prst="flowChartProcess">
            <a:avLst/>
          </a:prstGeom>
          <a:noFill/>
          <a:ln w="19080">
            <a:solidFill>
              <a:schemeClr val="bg1"/>
            </a:solidFill>
            <a:round/>
            <a:headEnd/>
            <a:tailEnd/>
          </a:ln>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ja-JP" altLang="en-US" sz="1200" dirty="0">
                <a:latin typeface="Palatino Linotype" panose="02040502050505030304" pitchFamily="18" charset="0"/>
              </a:rPr>
              <a:t>手直し実施</a:t>
            </a:r>
            <a:endParaRPr lang="ja-JP" altLang="ja-JP" sz="1200" dirty="0">
              <a:latin typeface="Palatino Linotype" panose="02040502050505030304" pitchFamily="18" charset="0"/>
            </a:endParaRPr>
          </a:p>
        </p:txBody>
      </p:sp>
      <p:cxnSp>
        <p:nvCxnSpPr>
          <p:cNvPr id="86" name="AutoShape 9"/>
          <p:cNvCxnSpPr>
            <a:cxnSpLocks noChangeShapeType="1"/>
            <a:stCxn id="84" idx="3"/>
            <a:endCxn id="28" idx="3"/>
          </p:cNvCxnSpPr>
          <p:nvPr/>
        </p:nvCxnSpPr>
        <p:spPr bwMode="auto">
          <a:xfrm flipH="1" flipV="1">
            <a:off x="3631763" y="1468889"/>
            <a:ext cx="6393538" cy="1270263"/>
          </a:xfrm>
          <a:prstGeom prst="bentConnector3">
            <a:avLst>
              <a:gd name="adj1" fmla="val -3575"/>
            </a:avLst>
          </a:prstGeom>
          <a:noFill/>
          <a:ln w="12700">
            <a:solidFill>
              <a:schemeClr val="bg1"/>
            </a:solidFill>
            <a:round/>
            <a:headEnd/>
            <a:tailEnd type="arrow" w="med" len="med"/>
          </a:ln>
          <a:extLst>
            <a:ext uri="{909E8E84-426E-40DD-AFC4-6F175D3DCCD1}">
              <a14:hiddenFill xmlns:a14="http://schemas.microsoft.com/office/drawing/2010/main">
                <a:noFill/>
              </a14:hiddenFill>
            </a:ext>
          </a:extLst>
        </p:spPr>
      </p:cxnSp>
      <p:cxnSp>
        <p:nvCxnSpPr>
          <p:cNvPr id="95" name="AutoShape 9"/>
          <p:cNvCxnSpPr>
            <a:cxnSpLocks noChangeShapeType="1"/>
            <a:stCxn id="24" idx="3"/>
            <a:endCxn id="84" idx="1"/>
          </p:cNvCxnSpPr>
          <p:nvPr/>
        </p:nvCxnSpPr>
        <p:spPr bwMode="auto">
          <a:xfrm>
            <a:off x="7774642" y="2417367"/>
            <a:ext cx="466790" cy="321785"/>
          </a:xfrm>
          <a:prstGeom prst="bentConnector3">
            <a:avLst>
              <a:gd name="adj1" fmla="val 50000"/>
            </a:avLst>
          </a:prstGeom>
          <a:noFill/>
          <a:ln w="12700">
            <a:solidFill>
              <a:schemeClr val="bg1"/>
            </a:solidFill>
            <a:round/>
            <a:headEnd/>
            <a:tailEnd type="arrow" w="med" len="med"/>
          </a:ln>
          <a:extLst>
            <a:ext uri="{909E8E84-426E-40DD-AFC4-6F175D3DCCD1}">
              <a14:hiddenFill xmlns:a14="http://schemas.microsoft.com/office/drawing/2010/main">
                <a:noFill/>
              </a14:hiddenFill>
            </a:ext>
          </a:extLst>
        </p:spPr>
      </p:cxnSp>
      <p:sp>
        <p:nvSpPr>
          <p:cNvPr id="124" name="AutoShape 58"/>
          <p:cNvSpPr>
            <a:spLocks noChangeArrowheads="1"/>
          </p:cNvSpPr>
          <p:nvPr/>
        </p:nvSpPr>
        <p:spPr bwMode="auto">
          <a:xfrm>
            <a:off x="4822086" y="3745557"/>
            <a:ext cx="2736304" cy="495300"/>
          </a:xfrm>
          <a:prstGeom prst="flowChartDecision">
            <a:avLst/>
          </a:prstGeom>
          <a:noFill/>
          <a:ln w="19050">
            <a:solidFill>
              <a:schemeClr val="bg1"/>
            </a:solidFill>
          </a:ln>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ja-JP" altLang="en-US" sz="1100" dirty="0">
                <a:latin typeface="Palatino Linotype" panose="02040502050505030304" pitchFamily="18" charset="0"/>
              </a:rPr>
              <a:t>仕様書の基準値を満足するか？</a:t>
            </a:r>
            <a:endParaRPr lang="ja-JP" altLang="ja-JP" sz="1100" dirty="0">
              <a:latin typeface="Palatino Linotype" panose="02040502050505030304" pitchFamily="18" charset="0"/>
            </a:endParaRPr>
          </a:p>
        </p:txBody>
      </p:sp>
      <p:cxnSp>
        <p:nvCxnSpPr>
          <p:cNvPr id="128" name="直線矢印コネクタ 89"/>
          <p:cNvCxnSpPr>
            <a:cxnSpLocks noChangeShapeType="1"/>
            <a:stCxn id="83" idx="2"/>
            <a:endCxn id="124" idx="0"/>
          </p:cNvCxnSpPr>
          <p:nvPr/>
        </p:nvCxnSpPr>
        <p:spPr bwMode="auto">
          <a:xfrm>
            <a:off x="6185124" y="3375699"/>
            <a:ext cx="5114" cy="369858"/>
          </a:xfrm>
          <a:prstGeom prst="straightConnector1">
            <a:avLst/>
          </a:prstGeom>
          <a:noFill/>
          <a:ln w="12700" algn="ctr">
            <a:solidFill>
              <a:schemeClr val="bg1"/>
            </a:solidFill>
            <a:round/>
            <a:headEnd/>
            <a:tailEnd type="arrow" w="med" len="med"/>
          </a:ln>
          <a:extLst>
            <a:ext uri="{909E8E84-426E-40DD-AFC4-6F175D3DCCD1}">
              <a14:hiddenFill xmlns:a14="http://schemas.microsoft.com/office/drawing/2010/main">
                <a:noFill/>
              </a14:hiddenFill>
            </a:ext>
          </a:extLst>
        </p:spPr>
      </p:cxnSp>
      <p:sp>
        <p:nvSpPr>
          <p:cNvPr id="133" name="Rectangle 6"/>
          <p:cNvSpPr>
            <a:spLocks noChangeArrowheads="1"/>
          </p:cNvSpPr>
          <p:nvPr/>
        </p:nvSpPr>
        <p:spPr bwMode="auto">
          <a:xfrm>
            <a:off x="9463772" y="5866547"/>
            <a:ext cx="911499" cy="460211"/>
          </a:xfrm>
          <a:prstGeom prst="rect">
            <a:avLst/>
          </a:prstGeom>
          <a:noFill/>
          <a:ln>
            <a:noFill/>
          </a:ln>
        </p:spPr>
        <p:txBody>
          <a:bodyPr wrap="square"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eaLnBrk="1" hangingPunct="1">
              <a:buSzPct val="100000"/>
            </a:pPr>
            <a:r>
              <a:rPr lang="ja-JP" altLang="en-US" sz="1200" dirty="0">
                <a:solidFill>
                  <a:srgbClr val="FFFF00"/>
                </a:solidFill>
                <a:latin typeface="Palatino Linotype" panose="02040502050505030304" pitchFamily="18" charset="0"/>
              </a:rPr>
              <a:t>再施工？そのまま？</a:t>
            </a:r>
            <a:endParaRPr lang="en-US" altLang="ja-JP" sz="1200" dirty="0">
              <a:solidFill>
                <a:srgbClr val="FFFF00"/>
              </a:solidFill>
              <a:latin typeface="Palatino Linotype" panose="02040502050505030304" pitchFamily="18" charset="0"/>
            </a:endParaRPr>
          </a:p>
        </p:txBody>
      </p:sp>
      <p:cxnSp>
        <p:nvCxnSpPr>
          <p:cNvPr id="137" name="AutoShape 9"/>
          <p:cNvCxnSpPr>
            <a:cxnSpLocks noChangeShapeType="1"/>
            <a:stCxn id="124" idx="3"/>
            <a:endCxn id="245" idx="0"/>
          </p:cNvCxnSpPr>
          <p:nvPr/>
        </p:nvCxnSpPr>
        <p:spPr bwMode="auto">
          <a:xfrm>
            <a:off x="7558390" y="3993207"/>
            <a:ext cx="2889309" cy="642167"/>
          </a:xfrm>
          <a:prstGeom prst="bentConnector2">
            <a:avLst/>
          </a:prstGeom>
          <a:noFill/>
          <a:ln w="12700">
            <a:solidFill>
              <a:schemeClr val="bg1"/>
            </a:solidFill>
            <a:round/>
            <a:headEnd/>
            <a:tailEnd type="arrow" w="med" len="med"/>
          </a:ln>
          <a:extLst>
            <a:ext uri="{909E8E84-426E-40DD-AFC4-6F175D3DCCD1}">
              <a14:hiddenFill xmlns:a14="http://schemas.microsoft.com/office/drawing/2010/main">
                <a:noFill/>
              </a14:hiddenFill>
            </a:ext>
          </a:extLst>
        </p:spPr>
      </p:cxnSp>
      <p:sp>
        <p:nvSpPr>
          <p:cNvPr id="138" name="Rectangle 6"/>
          <p:cNvSpPr>
            <a:spLocks noChangeArrowheads="1"/>
          </p:cNvSpPr>
          <p:nvPr/>
        </p:nvSpPr>
        <p:spPr bwMode="auto">
          <a:xfrm>
            <a:off x="7651008" y="2142806"/>
            <a:ext cx="653031" cy="275545"/>
          </a:xfrm>
          <a:prstGeom prst="rect">
            <a:avLst/>
          </a:prstGeom>
          <a:noFill/>
          <a:ln>
            <a:noFill/>
          </a:ln>
        </p:spPr>
        <p:txBody>
          <a:bodyPr wrap="square"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en-US" altLang="ja-JP" sz="1200" dirty="0">
                <a:latin typeface="Palatino Linotype" panose="02040502050505030304" pitchFamily="18" charset="0"/>
              </a:rPr>
              <a:t>YES</a:t>
            </a:r>
          </a:p>
        </p:txBody>
      </p:sp>
      <p:sp>
        <p:nvSpPr>
          <p:cNvPr id="139" name="Rectangle 6"/>
          <p:cNvSpPr>
            <a:spLocks noChangeArrowheads="1"/>
          </p:cNvSpPr>
          <p:nvPr/>
        </p:nvSpPr>
        <p:spPr bwMode="auto">
          <a:xfrm>
            <a:off x="6247043" y="2682715"/>
            <a:ext cx="653031" cy="275545"/>
          </a:xfrm>
          <a:prstGeom prst="rect">
            <a:avLst/>
          </a:prstGeom>
          <a:noFill/>
          <a:ln>
            <a:noFill/>
          </a:ln>
        </p:spPr>
        <p:txBody>
          <a:bodyPr wrap="square"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en-US" altLang="ja-JP" sz="1200" dirty="0">
                <a:latin typeface="Palatino Linotype" panose="02040502050505030304" pitchFamily="18" charset="0"/>
              </a:rPr>
              <a:t>NO</a:t>
            </a:r>
          </a:p>
        </p:txBody>
      </p:sp>
      <p:sp>
        <p:nvSpPr>
          <p:cNvPr id="143" name="AutoShape 64"/>
          <p:cNvSpPr>
            <a:spLocks noChangeArrowheads="1"/>
          </p:cNvSpPr>
          <p:nvPr/>
        </p:nvSpPr>
        <p:spPr bwMode="auto">
          <a:xfrm>
            <a:off x="5239694" y="6507162"/>
            <a:ext cx="1790700" cy="350838"/>
          </a:xfrm>
          <a:prstGeom prst="flowChartProcess">
            <a:avLst/>
          </a:prstGeom>
          <a:noFill/>
          <a:ln w="19080">
            <a:solidFill>
              <a:schemeClr val="bg1"/>
            </a:solidFill>
            <a:round/>
            <a:headEnd/>
            <a:tailEnd/>
          </a:ln>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en-US" altLang="ja-JP" sz="1400" dirty="0">
                <a:latin typeface="Palatino Linotype" panose="02040502050505030304" pitchFamily="18" charset="0"/>
              </a:rPr>
              <a:t>END</a:t>
            </a:r>
            <a:endParaRPr lang="ja-JP" altLang="ja-JP" sz="1400" dirty="0">
              <a:latin typeface="Palatino Linotype" panose="02040502050505030304" pitchFamily="18" charset="0"/>
            </a:endParaRPr>
          </a:p>
        </p:txBody>
      </p:sp>
      <p:sp>
        <p:nvSpPr>
          <p:cNvPr id="144" name="AutoShape 58"/>
          <p:cNvSpPr>
            <a:spLocks noChangeArrowheads="1"/>
          </p:cNvSpPr>
          <p:nvPr/>
        </p:nvSpPr>
        <p:spPr bwMode="auto">
          <a:xfrm>
            <a:off x="3508767" y="4621498"/>
            <a:ext cx="5358213" cy="875688"/>
          </a:xfrm>
          <a:prstGeom prst="flowChartDecision">
            <a:avLst/>
          </a:prstGeom>
          <a:noFill/>
          <a:ln w="19050">
            <a:solidFill>
              <a:schemeClr val="bg1"/>
            </a:solidFill>
          </a:ln>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ja-JP" altLang="en-US" sz="1100" dirty="0">
                <a:solidFill>
                  <a:srgbClr val="FFFF00"/>
                </a:solidFill>
                <a:latin typeface="Palatino Linotype" panose="02040502050505030304" pitchFamily="18" charset="0"/>
              </a:rPr>
              <a:t>契約工程への影響は？</a:t>
            </a:r>
            <a:endParaRPr lang="en-US" altLang="ja-JP" sz="1100" dirty="0">
              <a:solidFill>
                <a:srgbClr val="FFFF00"/>
              </a:solidFill>
              <a:latin typeface="Palatino Linotype" panose="02040502050505030304" pitchFamily="18" charset="0"/>
            </a:endParaRPr>
          </a:p>
          <a:p>
            <a:pPr algn="ctr" eaLnBrk="1" hangingPunct="1">
              <a:buSzPct val="100000"/>
            </a:pPr>
            <a:r>
              <a:rPr lang="ja-JP" altLang="en-US" sz="1100" dirty="0">
                <a:solidFill>
                  <a:srgbClr val="FFFF00"/>
                </a:solidFill>
                <a:latin typeface="Palatino Linotype" panose="02040502050505030304" pitchFamily="18" charset="0"/>
              </a:rPr>
              <a:t>再施工の費用は？</a:t>
            </a:r>
            <a:endParaRPr lang="en-US" altLang="ja-JP" sz="1100" dirty="0">
              <a:solidFill>
                <a:srgbClr val="FFFF00"/>
              </a:solidFill>
              <a:latin typeface="Palatino Linotype" panose="02040502050505030304" pitchFamily="18" charset="0"/>
            </a:endParaRPr>
          </a:p>
          <a:p>
            <a:pPr algn="ctr" eaLnBrk="1" hangingPunct="1">
              <a:buSzPct val="100000"/>
            </a:pPr>
            <a:r>
              <a:rPr lang="ja-JP" altLang="en-US" sz="1100" dirty="0">
                <a:solidFill>
                  <a:srgbClr val="FFFF00"/>
                </a:solidFill>
                <a:latin typeface="Palatino Linotype" panose="02040502050505030304" pitchFamily="18" charset="0"/>
              </a:rPr>
              <a:t>社会的影響は？</a:t>
            </a:r>
            <a:endParaRPr lang="en-US" altLang="ja-JP" sz="1100" dirty="0">
              <a:solidFill>
                <a:srgbClr val="FFFF00"/>
              </a:solidFill>
              <a:latin typeface="Palatino Linotype" panose="02040502050505030304" pitchFamily="18" charset="0"/>
            </a:endParaRPr>
          </a:p>
          <a:p>
            <a:pPr algn="ctr" eaLnBrk="1" hangingPunct="1">
              <a:buSzPct val="100000"/>
            </a:pPr>
            <a:r>
              <a:rPr lang="ja-JP" altLang="en-US" sz="1100" dirty="0">
                <a:solidFill>
                  <a:srgbClr val="FFFF00"/>
                </a:solidFill>
                <a:latin typeface="Palatino Linotype" panose="02040502050505030304" pitchFamily="18" charset="0"/>
              </a:rPr>
              <a:t>企業の信用は？</a:t>
            </a:r>
            <a:endParaRPr lang="en-US" altLang="ja-JP" sz="1100" dirty="0">
              <a:solidFill>
                <a:srgbClr val="FFFF00"/>
              </a:solidFill>
              <a:latin typeface="Palatino Linotype" panose="02040502050505030304" pitchFamily="18" charset="0"/>
            </a:endParaRPr>
          </a:p>
          <a:p>
            <a:pPr algn="ctr" eaLnBrk="1" hangingPunct="1">
              <a:buSzPct val="100000"/>
            </a:pPr>
            <a:r>
              <a:rPr lang="ja-JP" altLang="en-US" sz="1100" dirty="0">
                <a:solidFill>
                  <a:srgbClr val="FFFF00"/>
                </a:solidFill>
                <a:latin typeface="Palatino Linotype" panose="02040502050505030304" pitchFamily="18" charset="0"/>
              </a:rPr>
              <a:t>そもそも無理な社内基準では？などなど</a:t>
            </a:r>
            <a:endParaRPr lang="en-US" altLang="ja-JP" sz="1100" dirty="0">
              <a:solidFill>
                <a:srgbClr val="FFFF00"/>
              </a:solidFill>
              <a:latin typeface="Palatino Linotype" panose="02040502050505030304" pitchFamily="18" charset="0"/>
            </a:endParaRPr>
          </a:p>
        </p:txBody>
      </p:sp>
      <p:cxnSp>
        <p:nvCxnSpPr>
          <p:cNvPr id="145" name="直線矢印コネクタ 89"/>
          <p:cNvCxnSpPr>
            <a:cxnSpLocks noChangeShapeType="1"/>
            <a:stCxn id="124" idx="2"/>
            <a:endCxn id="144" idx="0"/>
          </p:cNvCxnSpPr>
          <p:nvPr/>
        </p:nvCxnSpPr>
        <p:spPr bwMode="auto">
          <a:xfrm flipH="1">
            <a:off x="6187874" y="4240857"/>
            <a:ext cx="2364" cy="380641"/>
          </a:xfrm>
          <a:prstGeom prst="straightConnector1">
            <a:avLst/>
          </a:prstGeom>
          <a:noFill/>
          <a:ln w="12700" algn="ctr">
            <a:solidFill>
              <a:schemeClr val="bg1"/>
            </a:solidFill>
            <a:round/>
            <a:headEnd/>
            <a:tailEnd type="arrow" w="med" len="med"/>
          </a:ln>
          <a:extLst>
            <a:ext uri="{909E8E84-426E-40DD-AFC4-6F175D3DCCD1}">
              <a14:hiddenFill xmlns:a14="http://schemas.microsoft.com/office/drawing/2010/main">
                <a:noFill/>
              </a14:hiddenFill>
            </a:ext>
          </a:extLst>
        </p:spPr>
      </p:cxnSp>
      <p:cxnSp>
        <p:nvCxnSpPr>
          <p:cNvPr id="181" name="直線矢印コネクタ 89"/>
          <p:cNvCxnSpPr>
            <a:cxnSpLocks noChangeShapeType="1"/>
            <a:stCxn id="144" idx="2"/>
            <a:endCxn id="187" idx="0"/>
          </p:cNvCxnSpPr>
          <p:nvPr/>
        </p:nvCxnSpPr>
        <p:spPr bwMode="auto">
          <a:xfrm>
            <a:off x="6187874" y="5497186"/>
            <a:ext cx="13750" cy="498457"/>
          </a:xfrm>
          <a:prstGeom prst="straightConnector1">
            <a:avLst/>
          </a:prstGeom>
          <a:noFill/>
          <a:ln w="12700" algn="ctr">
            <a:solidFill>
              <a:schemeClr val="bg1"/>
            </a:solidFill>
            <a:round/>
            <a:headEnd/>
            <a:tailEnd type="arrow" w="med" len="med"/>
          </a:ln>
          <a:extLst>
            <a:ext uri="{909E8E84-426E-40DD-AFC4-6F175D3DCCD1}">
              <a14:hiddenFill xmlns:a14="http://schemas.microsoft.com/office/drawing/2010/main">
                <a:noFill/>
              </a14:hiddenFill>
            </a:ext>
          </a:extLst>
        </p:spPr>
      </p:cxnSp>
      <p:sp>
        <p:nvSpPr>
          <p:cNvPr id="184" name="Rectangle 6"/>
          <p:cNvSpPr>
            <a:spLocks noChangeArrowheads="1"/>
          </p:cNvSpPr>
          <p:nvPr/>
        </p:nvSpPr>
        <p:spPr bwMode="auto">
          <a:xfrm>
            <a:off x="6118363" y="4241362"/>
            <a:ext cx="653031" cy="275545"/>
          </a:xfrm>
          <a:prstGeom prst="rect">
            <a:avLst/>
          </a:prstGeom>
          <a:noFill/>
          <a:ln>
            <a:noFill/>
          </a:ln>
        </p:spPr>
        <p:txBody>
          <a:bodyPr wrap="square"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en-US" altLang="ja-JP" sz="1200" dirty="0">
                <a:latin typeface="Palatino Linotype" panose="02040502050505030304" pitchFamily="18" charset="0"/>
              </a:rPr>
              <a:t>YES</a:t>
            </a:r>
          </a:p>
        </p:txBody>
      </p:sp>
      <p:sp>
        <p:nvSpPr>
          <p:cNvPr id="185" name="Rectangle 6"/>
          <p:cNvSpPr>
            <a:spLocks noChangeArrowheads="1"/>
          </p:cNvSpPr>
          <p:nvPr/>
        </p:nvSpPr>
        <p:spPr bwMode="auto">
          <a:xfrm>
            <a:off x="7278561" y="3670317"/>
            <a:ext cx="653031" cy="275545"/>
          </a:xfrm>
          <a:prstGeom prst="rect">
            <a:avLst/>
          </a:prstGeom>
          <a:noFill/>
          <a:ln>
            <a:noFill/>
          </a:ln>
        </p:spPr>
        <p:txBody>
          <a:bodyPr wrap="square"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en-US" altLang="ja-JP" sz="1200" dirty="0">
                <a:latin typeface="Palatino Linotype" panose="02040502050505030304" pitchFamily="18" charset="0"/>
              </a:rPr>
              <a:t>NO</a:t>
            </a:r>
          </a:p>
        </p:txBody>
      </p:sp>
      <p:sp>
        <p:nvSpPr>
          <p:cNvPr id="186" name="Rectangle 6"/>
          <p:cNvSpPr>
            <a:spLocks noChangeArrowheads="1"/>
          </p:cNvSpPr>
          <p:nvPr/>
        </p:nvSpPr>
        <p:spPr bwMode="auto">
          <a:xfrm>
            <a:off x="6234548" y="5507337"/>
            <a:ext cx="2330030" cy="460211"/>
          </a:xfrm>
          <a:prstGeom prst="rect">
            <a:avLst/>
          </a:prstGeom>
          <a:noFill/>
          <a:ln>
            <a:noFill/>
          </a:ln>
        </p:spPr>
        <p:txBody>
          <a:bodyPr wrap="square"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eaLnBrk="1" hangingPunct="1">
              <a:buSzPct val="100000"/>
            </a:pPr>
            <a:r>
              <a:rPr lang="ja-JP" altLang="en-US" sz="1200" dirty="0">
                <a:solidFill>
                  <a:srgbClr val="FFFF00"/>
                </a:solidFill>
                <a:latin typeface="Palatino Linotype" panose="02040502050505030304" pitchFamily="18" charset="0"/>
              </a:rPr>
              <a:t>総合的に判断し、</a:t>
            </a:r>
            <a:endParaRPr lang="en-US" altLang="ja-JP" sz="1200" dirty="0">
              <a:solidFill>
                <a:srgbClr val="FFFF00"/>
              </a:solidFill>
              <a:latin typeface="Palatino Linotype" panose="02040502050505030304" pitchFamily="18" charset="0"/>
            </a:endParaRPr>
          </a:p>
          <a:p>
            <a:pPr eaLnBrk="1" hangingPunct="1">
              <a:buSzPct val="100000"/>
            </a:pPr>
            <a:r>
              <a:rPr lang="ja-JP" altLang="en-US" sz="1200" dirty="0">
                <a:solidFill>
                  <a:srgbClr val="FFFF00"/>
                </a:solidFill>
                <a:latin typeface="Palatino Linotype" panose="02040502050505030304" pitchFamily="18" charset="0"/>
              </a:rPr>
              <a:t>そのまま納品の意思決定</a:t>
            </a:r>
            <a:endParaRPr lang="en-US" altLang="ja-JP" sz="1200" dirty="0">
              <a:solidFill>
                <a:srgbClr val="FFFF00"/>
              </a:solidFill>
              <a:latin typeface="Palatino Linotype" panose="02040502050505030304" pitchFamily="18" charset="0"/>
            </a:endParaRPr>
          </a:p>
        </p:txBody>
      </p:sp>
      <p:sp>
        <p:nvSpPr>
          <p:cNvPr id="187" name="AutoShape 64"/>
          <p:cNvSpPr>
            <a:spLocks noChangeArrowheads="1"/>
          </p:cNvSpPr>
          <p:nvPr/>
        </p:nvSpPr>
        <p:spPr bwMode="auto">
          <a:xfrm>
            <a:off x="4608214" y="5995643"/>
            <a:ext cx="3186819" cy="242196"/>
          </a:xfrm>
          <a:prstGeom prst="flowChartProcess">
            <a:avLst/>
          </a:prstGeom>
          <a:noFill/>
          <a:ln w="19080">
            <a:solidFill>
              <a:schemeClr val="bg1"/>
            </a:solidFill>
            <a:round/>
            <a:headEnd/>
            <a:tailEnd/>
          </a:ln>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ja-JP" altLang="en-US" dirty="0">
                <a:latin typeface="Palatino Linotype" panose="02040502050505030304" pitchFamily="18" charset="0"/>
              </a:rPr>
              <a:t>品質管理部門？が現場へ指示</a:t>
            </a:r>
            <a:endParaRPr lang="ja-JP" altLang="ja-JP" sz="1400" dirty="0">
              <a:latin typeface="Palatino Linotype" panose="02040502050505030304" pitchFamily="18" charset="0"/>
            </a:endParaRPr>
          </a:p>
        </p:txBody>
      </p:sp>
      <p:cxnSp>
        <p:nvCxnSpPr>
          <p:cNvPr id="199" name="AutoShape 9"/>
          <p:cNvCxnSpPr>
            <a:cxnSpLocks noChangeShapeType="1"/>
            <a:stCxn id="20" idx="3"/>
            <a:endCxn id="28" idx="1"/>
          </p:cNvCxnSpPr>
          <p:nvPr/>
        </p:nvCxnSpPr>
        <p:spPr bwMode="auto">
          <a:xfrm>
            <a:off x="1352351" y="1078229"/>
            <a:ext cx="488712" cy="390660"/>
          </a:xfrm>
          <a:prstGeom prst="bentConnector3">
            <a:avLst>
              <a:gd name="adj1" fmla="val 50000"/>
            </a:avLst>
          </a:prstGeom>
          <a:noFill/>
          <a:ln w="12700">
            <a:solidFill>
              <a:schemeClr val="bg1"/>
            </a:solidFill>
            <a:round/>
            <a:headEnd/>
            <a:tailEnd type="arrow" w="med" len="med"/>
          </a:ln>
          <a:extLst>
            <a:ext uri="{909E8E84-426E-40DD-AFC4-6F175D3DCCD1}">
              <a14:hiddenFill xmlns:a14="http://schemas.microsoft.com/office/drawing/2010/main">
                <a:noFill/>
              </a14:hiddenFill>
            </a:ext>
          </a:extLst>
        </p:spPr>
      </p:cxnSp>
      <p:cxnSp>
        <p:nvCxnSpPr>
          <p:cNvPr id="229" name="AutoShape 9"/>
          <p:cNvCxnSpPr>
            <a:cxnSpLocks noChangeShapeType="1"/>
            <a:stCxn id="187" idx="2"/>
            <a:endCxn id="143" idx="0"/>
          </p:cNvCxnSpPr>
          <p:nvPr/>
        </p:nvCxnSpPr>
        <p:spPr bwMode="auto">
          <a:xfrm rot="5400000">
            <a:off x="6033673" y="6339210"/>
            <a:ext cx="269323" cy="66580"/>
          </a:xfrm>
          <a:prstGeom prst="bentConnector3">
            <a:avLst>
              <a:gd name="adj1" fmla="val 50000"/>
            </a:avLst>
          </a:prstGeom>
          <a:noFill/>
          <a:ln w="12700">
            <a:solidFill>
              <a:schemeClr val="bg1"/>
            </a:solidFill>
            <a:round/>
            <a:headEnd/>
            <a:tailEnd type="arrow" w="med" len="med"/>
          </a:ln>
          <a:extLst>
            <a:ext uri="{909E8E84-426E-40DD-AFC4-6F175D3DCCD1}">
              <a14:hiddenFill xmlns:a14="http://schemas.microsoft.com/office/drawing/2010/main">
                <a:noFill/>
              </a14:hiddenFill>
            </a:ext>
          </a:extLst>
        </p:spPr>
      </p:cxnSp>
      <p:cxnSp>
        <p:nvCxnSpPr>
          <p:cNvPr id="241" name="AutoShape 9"/>
          <p:cNvCxnSpPr>
            <a:cxnSpLocks noChangeShapeType="1"/>
          </p:cNvCxnSpPr>
          <p:nvPr/>
        </p:nvCxnSpPr>
        <p:spPr bwMode="auto">
          <a:xfrm rot="5400000">
            <a:off x="9852529" y="5233564"/>
            <a:ext cx="648832" cy="581121"/>
          </a:xfrm>
          <a:prstGeom prst="bentConnector3">
            <a:avLst>
              <a:gd name="adj1" fmla="val 50000"/>
            </a:avLst>
          </a:prstGeom>
          <a:noFill/>
          <a:ln w="12700">
            <a:solidFill>
              <a:schemeClr val="bg1"/>
            </a:solidFill>
            <a:prstDash val="dash"/>
            <a:round/>
            <a:headEnd/>
            <a:tailEnd type="arrow" w="med" len="med"/>
          </a:ln>
          <a:extLst>
            <a:ext uri="{909E8E84-426E-40DD-AFC4-6F175D3DCCD1}">
              <a14:hiddenFill xmlns:a14="http://schemas.microsoft.com/office/drawing/2010/main">
                <a:noFill/>
              </a14:hiddenFill>
            </a:ext>
          </a:extLst>
        </p:spPr>
      </p:cxnSp>
      <p:sp>
        <p:nvSpPr>
          <p:cNvPr id="245" name="フローチャート : 他ページ結合子 244"/>
          <p:cNvSpPr/>
          <p:nvPr/>
        </p:nvSpPr>
        <p:spPr>
          <a:xfrm>
            <a:off x="9587620" y="4635374"/>
            <a:ext cx="1720158" cy="525101"/>
          </a:xfrm>
          <a:prstGeom prst="flowChartOffpageConnector">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latin typeface="Palatino Linotype" panose="02040502050505030304" pitchFamily="18" charset="0"/>
              </a:rPr>
              <a:t>監督員へ</a:t>
            </a:r>
            <a:endParaRPr lang="en-US" altLang="ja-JP" sz="1200" dirty="0">
              <a:latin typeface="Palatino Linotype" panose="02040502050505030304" pitchFamily="18" charset="0"/>
            </a:endParaRPr>
          </a:p>
          <a:p>
            <a:pPr algn="ctr"/>
            <a:r>
              <a:rPr lang="ja-JP" altLang="en-US" sz="1200" dirty="0">
                <a:latin typeface="Palatino Linotype" panose="02040502050505030304" pitchFamily="18" charset="0"/>
              </a:rPr>
              <a:t>報告し協議</a:t>
            </a:r>
            <a:endParaRPr kumimoji="1" lang="ja-JP" altLang="en-US" dirty="0"/>
          </a:p>
        </p:txBody>
      </p:sp>
      <p:sp>
        <p:nvSpPr>
          <p:cNvPr id="248" name="Rectangle 6"/>
          <p:cNvSpPr>
            <a:spLocks noChangeArrowheads="1"/>
          </p:cNvSpPr>
          <p:nvPr/>
        </p:nvSpPr>
        <p:spPr bwMode="auto">
          <a:xfrm>
            <a:off x="1887376" y="4591428"/>
            <a:ext cx="2330030" cy="460211"/>
          </a:xfrm>
          <a:prstGeom prst="rect">
            <a:avLst/>
          </a:prstGeom>
          <a:noFill/>
          <a:ln>
            <a:noFill/>
          </a:ln>
        </p:spPr>
        <p:txBody>
          <a:bodyPr wrap="square"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eaLnBrk="1" hangingPunct="1">
              <a:buSzPct val="100000"/>
            </a:pPr>
            <a:r>
              <a:rPr lang="ja-JP" altLang="en-US" sz="1200" dirty="0">
                <a:solidFill>
                  <a:srgbClr val="FFFF00"/>
                </a:solidFill>
                <a:latin typeface="Palatino Linotype" panose="02040502050505030304" pitchFamily="18" charset="0"/>
              </a:rPr>
              <a:t>総合的に判断し、</a:t>
            </a:r>
            <a:endParaRPr lang="en-US" altLang="ja-JP" sz="1200" dirty="0">
              <a:solidFill>
                <a:srgbClr val="FFFF00"/>
              </a:solidFill>
              <a:latin typeface="Palatino Linotype" panose="02040502050505030304" pitchFamily="18" charset="0"/>
            </a:endParaRPr>
          </a:p>
          <a:p>
            <a:pPr eaLnBrk="1" hangingPunct="1">
              <a:buSzPct val="100000"/>
            </a:pPr>
            <a:r>
              <a:rPr lang="ja-JP" altLang="en-US" sz="1200" dirty="0">
                <a:solidFill>
                  <a:srgbClr val="FFFF00"/>
                </a:solidFill>
                <a:latin typeface="Palatino Linotype" panose="02040502050505030304" pitchFamily="18" charset="0"/>
              </a:rPr>
              <a:t>再施工の意思決定</a:t>
            </a:r>
            <a:endParaRPr lang="en-US" altLang="ja-JP" sz="1200" dirty="0">
              <a:solidFill>
                <a:srgbClr val="FFFF00"/>
              </a:solidFill>
              <a:latin typeface="Palatino Linotype" panose="02040502050505030304" pitchFamily="18" charset="0"/>
            </a:endParaRPr>
          </a:p>
        </p:txBody>
      </p:sp>
      <p:cxnSp>
        <p:nvCxnSpPr>
          <p:cNvPr id="249" name="AutoShape 9"/>
          <p:cNvCxnSpPr>
            <a:cxnSpLocks noChangeShapeType="1"/>
            <a:stCxn id="144" idx="1"/>
            <a:endCxn id="263" idx="0"/>
          </p:cNvCxnSpPr>
          <p:nvPr/>
        </p:nvCxnSpPr>
        <p:spPr bwMode="auto">
          <a:xfrm rot="10800000" flipV="1">
            <a:off x="2557535" y="5059342"/>
            <a:ext cx="951233" cy="399362"/>
          </a:xfrm>
          <a:prstGeom prst="bentConnector2">
            <a:avLst/>
          </a:prstGeom>
          <a:noFill/>
          <a:ln w="12700">
            <a:solidFill>
              <a:schemeClr val="bg1"/>
            </a:solidFill>
            <a:round/>
            <a:headEnd/>
            <a:tailEnd type="arrow" w="med" len="med"/>
          </a:ln>
          <a:extLst>
            <a:ext uri="{909E8E84-426E-40DD-AFC4-6F175D3DCCD1}">
              <a14:hiddenFill xmlns:a14="http://schemas.microsoft.com/office/drawing/2010/main">
                <a:noFill/>
              </a14:hiddenFill>
            </a:ext>
          </a:extLst>
        </p:spPr>
      </p:cxnSp>
      <p:sp>
        <p:nvSpPr>
          <p:cNvPr id="262" name="AutoShape 13"/>
          <p:cNvSpPr>
            <a:spLocks noChangeArrowheads="1"/>
          </p:cNvSpPr>
          <p:nvPr/>
        </p:nvSpPr>
        <p:spPr bwMode="auto">
          <a:xfrm>
            <a:off x="1675617" y="6189017"/>
            <a:ext cx="1783869" cy="376239"/>
          </a:xfrm>
          <a:prstGeom prst="flowChartProcess">
            <a:avLst/>
          </a:prstGeom>
          <a:noFill/>
          <a:ln w="19080">
            <a:solidFill>
              <a:schemeClr val="bg1"/>
            </a:solidFill>
            <a:round/>
            <a:headEnd/>
            <a:tailEnd/>
          </a:ln>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r>
              <a:rPr lang="ja-JP" altLang="en-US" sz="1200" dirty="0">
                <a:latin typeface="Palatino Linotype" panose="02040502050505030304" pitchFamily="18" charset="0"/>
              </a:rPr>
              <a:t>取壊し再施工</a:t>
            </a:r>
            <a:endParaRPr lang="ja-JP" altLang="ja-JP" sz="1200" dirty="0">
              <a:latin typeface="Palatino Linotype" panose="02040502050505030304" pitchFamily="18" charset="0"/>
            </a:endParaRPr>
          </a:p>
        </p:txBody>
      </p:sp>
      <p:sp>
        <p:nvSpPr>
          <p:cNvPr id="263" name="AutoShape 13"/>
          <p:cNvSpPr>
            <a:spLocks noChangeArrowheads="1"/>
          </p:cNvSpPr>
          <p:nvPr/>
        </p:nvSpPr>
        <p:spPr bwMode="auto">
          <a:xfrm>
            <a:off x="1665599" y="5458704"/>
            <a:ext cx="1783869" cy="376239"/>
          </a:xfrm>
          <a:prstGeom prst="flowChartProcess">
            <a:avLst/>
          </a:prstGeom>
          <a:noFill/>
          <a:ln w="19080">
            <a:solidFill>
              <a:schemeClr val="bg1"/>
            </a:solidFill>
            <a:round/>
            <a:headEnd/>
            <a:tailEnd/>
          </a:ln>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a:r>
              <a:rPr lang="ja-JP" altLang="en-US" sz="1200" dirty="0">
                <a:latin typeface="Palatino Linotype" panose="02040502050505030304" pitchFamily="18" charset="0"/>
              </a:rPr>
              <a:t>監督員へ報告し協議</a:t>
            </a:r>
            <a:endParaRPr kumimoji="1" lang="ja-JP" altLang="en-US" sz="1200" dirty="0"/>
          </a:p>
        </p:txBody>
      </p:sp>
      <p:cxnSp>
        <p:nvCxnSpPr>
          <p:cNvPr id="265" name="AutoShape 9"/>
          <p:cNvCxnSpPr>
            <a:cxnSpLocks noChangeShapeType="1"/>
            <a:stCxn id="263" idx="2"/>
            <a:endCxn id="262" idx="0"/>
          </p:cNvCxnSpPr>
          <p:nvPr/>
        </p:nvCxnSpPr>
        <p:spPr bwMode="auto">
          <a:xfrm rot="16200000" flipH="1">
            <a:off x="2385506" y="6006971"/>
            <a:ext cx="354074" cy="10018"/>
          </a:xfrm>
          <a:prstGeom prst="bentConnector3">
            <a:avLst>
              <a:gd name="adj1" fmla="val 50000"/>
            </a:avLst>
          </a:prstGeom>
          <a:noFill/>
          <a:ln w="12700">
            <a:solidFill>
              <a:schemeClr val="bg1"/>
            </a:solidFill>
            <a:round/>
            <a:headEnd/>
            <a:tailEnd type="arrow" w="med" len="med"/>
          </a:ln>
          <a:extLst>
            <a:ext uri="{909E8E84-426E-40DD-AFC4-6F175D3DCCD1}">
              <a14:hiddenFill xmlns:a14="http://schemas.microsoft.com/office/drawing/2010/main">
                <a:noFill/>
              </a14:hiddenFill>
            </a:ext>
          </a:extLst>
        </p:spPr>
      </p:cxnSp>
      <p:cxnSp>
        <p:nvCxnSpPr>
          <p:cNvPr id="266" name="AutoShape 9"/>
          <p:cNvCxnSpPr>
            <a:cxnSpLocks noChangeShapeType="1"/>
            <a:stCxn id="262" idx="2"/>
            <a:endCxn id="20" idx="1"/>
          </p:cNvCxnSpPr>
          <p:nvPr/>
        </p:nvCxnSpPr>
        <p:spPr bwMode="auto">
          <a:xfrm rot="5400000" flipH="1">
            <a:off x="-1300583" y="2697122"/>
            <a:ext cx="5487027" cy="2249243"/>
          </a:xfrm>
          <a:prstGeom prst="bentConnector4">
            <a:avLst>
              <a:gd name="adj1" fmla="val -4166"/>
              <a:gd name="adj2" fmla="val 107724"/>
            </a:avLst>
          </a:prstGeom>
          <a:noFill/>
          <a:ln w="12700">
            <a:solidFill>
              <a:schemeClr val="bg1"/>
            </a:solidFill>
            <a:round/>
            <a:headEnd/>
            <a:tailEnd type="arrow" w="med" len="med"/>
          </a:ln>
          <a:extLst>
            <a:ext uri="{909E8E84-426E-40DD-AFC4-6F175D3DCCD1}">
              <a14:hiddenFill xmlns:a14="http://schemas.microsoft.com/office/drawing/2010/main">
                <a:noFill/>
              </a14:hiddenFill>
            </a:ext>
          </a:extLst>
        </p:spPr>
      </p:cxnSp>
      <p:grpSp>
        <p:nvGrpSpPr>
          <p:cNvPr id="277" name="グループ化 276"/>
          <p:cNvGrpSpPr/>
          <p:nvPr/>
        </p:nvGrpSpPr>
        <p:grpSpPr>
          <a:xfrm>
            <a:off x="5613059" y="657856"/>
            <a:ext cx="6446156" cy="526267"/>
            <a:chOff x="5613059" y="657856"/>
            <a:chExt cx="6446156" cy="526267"/>
          </a:xfrm>
        </p:grpSpPr>
        <p:sp>
          <p:nvSpPr>
            <p:cNvPr id="271" name="テキスト ボックス 270"/>
            <p:cNvSpPr txBox="1"/>
            <p:nvPr/>
          </p:nvSpPr>
          <p:spPr>
            <a:xfrm>
              <a:off x="6138248" y="660903"/>
              <a:ext cx="5920967" cy="523220"/>
            </a:xfrm>
            <a:prstGeom prst="rect">
              <a:avLst/>
            </a:prstGeom>
            <a:solidFill>
              <a:srgbClr val="FFFF00"/>
            </a:solidFill>
          </p:spPr>
          <p:txBody>
            <a:bodyPr wrap="square" rtlCol="0">
              <a:spAutoFit/>
            </a:bodyPr>
            <a:lstStyle/>
            <a:p>
              <a:r>
                <a:rPr kumimoji="1" lang="ja-JP" altLang="en-US" dirty="0">
                  <a:solidFill>
                    <a:schemeClr val="tx1">
                      <a:lumMod val="85000"/>
                      <a:lumOff val="15000"/>
                    </a:schemeClr>
                  </a:solidFill>
                  <a:latin typeface="メイリオ" pitchFamily="50" charset="-128"/>
                  <a:ea typeface="メイリオ" pitchFamily="50" charset="-128"/>
                </a:rPr>
                <a:t>これは、重要な意思決定の手順をフローチャート図により明確することへの啓発である。企業組織の意思決定手順の例を示すつもりはない。</a:t>
              </a:r>
            </a:p>
          </p:txBody>
        </p:sp>
        <p:pic>
          <p:nvPicPr>
            <p:cNvPr id="1026" name="Picture 2" descr="C:\Users\owner\Desktop\p1m.jpg"/>
            <p:cNvPicPr>
              <a:picLocks noChangeAspect="1" noChangeArrowheads="1"/>
            </p:cNvPicPr>
            <p:nvPr/>
          </p:nvPicPr>
          <p:blipFill>
            <a:blip r:embed="rId3"/>
            <a:srcRect/>
            <a:stretch>
              <a:fillRect/>
            </a:stretch>
          </p:blipFill>
          <p:spPr bwMode="auto">
            <a:xfrm>
              <a:off x="5613059" y="657856"/>
              <a:ext cx="519004" cy="519004"/>
            </a:xfrm>
            <a:prstGeom prst="rect">
              <a:avLst/>
            </a:prstGeom>
            <a:noFill/>
          </p:spPr>
        </p:pic>
      </p:grpSp>
    </p:spTree>
    <p:extLst>
      <p:ext uri="{BB962C8B-B14F-4D97-AF65-F5344CB8AC3E}">
        <p14:creationId xmlns:p14="http://schemas.microsoft.com/office/powerpoint/2010/main" val="64301145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par>
                                <p:cTn id="17" presetID="10"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par>
                                <p:cTn id="20" presetID="10" presetClass="entr" presetSubtype="0" fill="hold"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10" presetClass="entr" presetSubtype="0" fill="hold" nodeType="with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fade">
                                      <p:cBhvr>
                                        <p:cTn id="34" dur="500"/>
                                        <p:tgtEl>
                                          <p:spTgt spid="4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8"/>
                                        </p:tgtEl>
                                        <p:attrNameLst>
                                          <p:attrName>style.visibility</p:attrName>
                                        </p:attrNameLst>
                                      </p:cBhvr>
                                      <p:to>
                                        <p:strVal val="visible"/>
                                      </p:to>
                                    </p:set>
                                    <p:animEffect transition="in" filter="fade">
                                      <p:cBhvr>
                                        <p:cTn id="37" dur="500"/>
                                        <p:tgtEl>
                                          <p:spTgt spid="5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2"/>
                                        </p:tgtEl>
                                        <p:attrNameLst>
                                          <p:attrName>style.visibility</p:attrName>
                                        </p:attrNameLst>
                                      </p:cBhvr>
                                      <p:to>
                                        <p:strVal val="visible"/>
                                      </p:to>
                                    </p:set>
                                    <p:animEffect transition="in" filter="fade">
                                      <p:cBhvr>
                                        <p:cTn id="40" dur="500"/>
                                        <p:tgtEl>
                                          <p:spTgt spid="6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83"/>
                                        </p:tgtEl>
                                        <p:attrNameLst>
                                          <p:attrName>style.visibility</p:attrName>
                                        </p:attrNameLst>
                                      </p:cBhvr>
                                      <p:to>
                                        <p:strVal val="visible"/>
                                      </p:to>
                                    </p:set>
                                    <p:animEffect transition="in" filter="fade">
                                      <p:cBhvr>
                                        <p:cTn id="43" dur="500"/>
                                        <p:tgtEl>
                                          <p:spTgt spid="8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84"/>
                                        </p:tgtEl>
                                        <p:attrNameLst>
                                          <p:attrName>style.visibility</p:attrName>
                                        </p:attrNameLst>
                                      </p:cBhvr>
                                      <p:to>
                                        <p:strVal val="visible"/>
                                      </p:to>
                                    </p:set>
                                    <p:animEffect transition="in" filter="fade">
                                      <p:cBhvr>
                                        <p:cTn id="46" dur="500"/>
                                        <p:tgtEl>
                                          <p:spTgt spid="84"/>
                                        </p:tgtEl>
                                      </p:cBhvr>
                                    </p:animEffect>
                                  </p:childTnLst>
                                </p:cTn>
                              </p:par>
                              <p:par>
                                <p:cTn id="47" presetID="10" presetClass="entr" presetSubtype="0" fill="hold" nodeType="withEffect">
                                  <p:stCondLst>
                                    <p:cond delay="0"/>
                                  </p:stCondLst>
                                  <p:childTnLst>
                                    <p:set>
                                      <p:cBhvr>
                                        <p:cTn id="48" dur="1" fill="hold">
                                          <p:stCondLst>
                                            <p:cond delay="0"/>
                                          </p:stCondLst>
                                        </p:cTn>
                                        <p:tgtEl>
                                          <p:spTgt spid="86"/>
                                        </p:tgtEl>
                                        <p:attrNameLst>
                                          <p:attrName>style.visibility</p:attrName>
                                        </p:attrNameLst>
                                      </p:cBhvr>
                                      <p:to>
                                        <p:strVal val="visible"/>
                                      </p:to>
                                    </p:set>
                                    <p:animEffect transition="in" filter="fade">
                                      <p:cBhvr>
                                        <p:cTn id="49" dur="500"/>
                                        <p:tgtEl>
                                          <p:spTgt spid="86"/>
                                        </p:tgtEl>
                                      </p:cBhvr>
                                    </p:animEffect>
                                  </p:childTnLst>
                                </p:cTn>
                              </p:par>
                              <p:par>
                                <p:cTn id="50" presetID="10" presetClass="entr" presetSubtype="0" fill="hold" nodeType="withEffect">
                                  <p:stCondLst>
                                    <p:cond delay="0"/>
                                  </p:stCondLst>
                                  <p:childTnLst>
                                    <p:set>
                                      <p:cBhvr>
                                        <p:cTn id="51" dur="1" fill="hold">
                                          <p:stCondLst>
                                            <p:cond delay="0"/>
                                          </p:stCondLst>
                                        </p:cTn>
                                        <p:tgtEl>
                                          <p:spTgt spid="95"/>
                                        </p:tgtEl>
                                        <p:attrNameLst>
                                          <p:attrName>style.visibility</p:attrName>
                                        </p:attrNameLst>
                                      </p:cBhvr>
                                      <p:to>
                                        <p:strVal val="visible"/>
                                      </p:to>
                                    </p:set>
                                    <p:animEffect transition="in" filter="fade">
                                      <p:cBhvr>
                                        <p:cTn id="52" dur="500"/>
                                        <p:tgtEl>
                                          <p:spTgt spid="9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24"/>
                                        </p:tgtEl>
                                        <p:attrNameLst>
                                          <p:attrName>style.visibility</p:attrName>
                                        </p:attrNameLst>
                                      </p:cBhvr>
                                      <p:to>
                                        <p:strVal val="visible"/>
                                      </p:to>
                                    </p:set>
                                    <p:animEffect transition="in" filter="fade">
                                      <p:cBhvr>
                                        <p:cTn id="55" dur="500"/>
                                        <p:tgtEl>
                                          <p:spTgt spid="124"/>
                                        </p:tgtEl>
                                      </p:cBhvr>
                                    </p:animEffect>
                                  </p:childTnLst>
                                </p:cTn>
                              </p:par>
                              <p:par>
                                <p:cTn id="56" presetID="10" presetClass="entr" presetSubtype="0" fill="hold" nodeType="withEffect">
                                  <p:stCondLst>
                                    <p:cond delay="0"/>
                                  </p:stCondLst>
                                  <p:childTnLst>
                                    <p:set>
                                      <p:cBhvr>
                                        <p:cTn id="57" dur="1" fill="hold">
                                          <p:stCondLst>
                                            <p:cond delay="0"/>
                                          </p:stCondLst>
                                        </p:cTn>
                                        <p:tgtEl>
                                          <p:spTgt spid="128"/>
                                        </p:tgtEl>
                                        <p:attrNameLst>
                                          <p:attrName>style.visibility</p:attrName>
                                        </p:attrNameLst>
                                      </p:cBhvr>
                                      <p:to>
                                        <p:strVal val="visible"/>
                                      </p:to>
                                    </p:set>
                                    <p:animEffect transition="in" filter="fade">
                                      <p:cBhvr>
                                        <p:cTn id="58" dur="500"/>
                                        <p:tgtEl>
                                          <p:spTgt spid="128"/>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33"/>
                                        </p:tgtEl>
                                        <p:attrNameLst>
                                          <p:attrName>style.visibility</p:attrName>
                                        </p:attrNameLst>
                                      </p:cBhvr>
                                      <p:to>
                                        <p:strVal val="visible"/>
                                      </p:to>
                                    </p:set>
                                    <p:animEffect transition="in" filter="fade">
                                      <p:cBhvr>
                                        <p:cTn id="61" dur="500"/>
                                        <p:tgtEl>
                                          <p:spTgt spid="133"/>
                                        </p:tgtEl>
                                      </p:cBhvr>
                                    </p:animEffect>
                                  </p:childTnLst>
                                </p:cTn>
                              </p:par>
                              <p:par>
                                <p:cTn id="62" presetID="10" presetClass="entr" presetSubtype="0" fill="hold" nodeType="withEffect">
                                  <p:stCondLst>
                                    <p:cond delay="0"/>
                                  </p:stCondLst>
                                  <p:childTnLst>
                                    <p:set>
                                      <p:cBhvr>
                                        <p:cTn id="63" dur="1" fill="hold">
                                          <p:stCondLst>
                                            <p:cond delay="0"/>
                                          </p:stCondLst>
                                        </p:cTn>
                                        <p:tgtEl>
                                          <p:spTgt spid="137"/>
                                        </p:tgtEl>
                                        <p:attrNameLst>
                                          <p:attrName>style.visibility</p:attrName>
                                        </p:attrNameLst>
                                      </p:cBhvr>
                                      <p:to>
                                        <p:strVal val="visible"/>
                                      </p:to>
                                    </p:set>
                                    <p:animEffect transition="in" filter="fade">
                                      <p:cBhvr>
                                        <p:cTn id="64" dur="500"/>
                                        <p:tgtEl>
                                          <p:spTgt spid="13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38"/>
                                        </p:tgtEl>
                                        <p:attrNameLst>
                                          <p:attrName>style.visibility</p:attrName>
                                        </p:attrNameLst>
                                      </p:cBhvr>
                                      <p:to>
                                        <p:strVal val="visible"/>
                                      </p:to>
                                    </p:set>
                                    <p:animEffect transition="in" filter="fade">
                                      <p:cBhvr>
                                        <p:cTn id="67" dur="500"/>
                                        <p:tgtEl>
                                          <p:spTgt spid="13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39"/>
                                        </p:tgtEl>
                                        <p:attrNameLst>
                                          <p:attrName>style.visibility</p:attrName>
                                        </p:attrNameLst>
                                      </p:cBhvr>
                                      <p:to>
                                        <p:strVal val="visible"/>
                                      </p:to>
                                    </p:set>
                                    <p:animEffect transition="in" filter="fade">
                                      <p:cBhvr>
                                        <p:cTn id="70" dur="500"/>
                                        <p:tgtEl>
                                          <p:spTgt spid="139"/>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43"/>
                                        </p:tgtEl>
                                        <p:attrNameLst>
                                          <p:attrName>style.visibility</p:attrName>
                                        </p:attrNameLst>
                                      </p:cBhvr>
                                      <p:to>
                                        <p:strVal val="visible"/>
                                      </p:to>
                                    </p:set>
                                    <p:animEffect transition="in" filter="fade">
                                      <p:cBhvr>
                                        <p:cTn id="73" dur="500"/>
                                        <p:tgtEl>
                                          <p:spTgt spid="143"/>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44"/>
                                        </p:tgtEl>
                                        <p:attrNameLst>
                                          <p:attrName>style.visibility</p:attrName>
                                        </p:attrNameLst>
                                      </p:cBhvr>
                                      <p:to>
                                        <p:strVal val="visible"/>
                                      </p:to>
                                    </p:set>
                                    <p:animEffect transition="in" filter="fade">
                                      <p:cBhvr>
                                        <p:cTn id="76" dur="500"/>
                                        <p:tgtEl>
                                          <p:spTgt spid="144"/>
                                        </p:tgtEl>
                                      </p:cBhvr>
                                    </p:animEffect>
                                  </p:childTnLst>
                                </p:cTn>
                              </p:par>
                              <p:par>
                                <p:cTn id="77" presetID="10" presetClass="entr" presetSubtype="0" fill="hold" nodeType="withEffect">
                                  <p:stCondLst>
                                    <p:cond delay="0"/>
                                  </p:stCondLst>
                                  <p:childTnLst>
                                    <p:set>
                                      <p:cBhvr>
                                        <p:cTn id="78" dur="1" fill="hold">
                                          <p:stCondLst>
                                            <p:cond delay="0"/>
                                          </p:stCondLst>
                                        </p:cTn>
                                        <p:tgtEl>
                                          <p:spTgt spid="145"/>
                                        </p:tgtEl>
                                        <p:attrNameLst>
                                          <p:attrName>style.visibility</p:attrName>
                                        </p:attrNameLst>
                                      </p:cBhvr>
                                      <p:to>
                                        <p:strVal val="visible"/>
                                      </p:to>
                                    </p:set>
                                    <p:animEffect transition="in" filter="fade">
                                      <p:cBhvr>
                                        <p:cTn id="79" dur="500"/>
                                        <p:tgtEl>
                                          <p:spTgt spid="145"/>
                                        </p:tgtEl>
                                      </p:cBhvr>
                                    </p:animEffect>
                                  </p:childTnLst>
                                </p:cTn>
                              </p:par>
                              <p:par>
                                <p:cTn id="80" presetID="10" presetClass="entr" presetSubtype="0" fill="hold" nodeType="withEffect">
                                  <p:stCondLst>
                                    <p:cond delay="0"/>
                                  </p:stCondLst>
                                  <p:childTnLst>
                                    <p:set>
                                      <p:cBhvr>
                                        <p:cTn id="81" dur="1" fill="hold">
                                          <p:stCondLst>
                                            <p:cond delay="0"/>
                                          </p:stCondLst>
                                        </p:cTn>
                                        <p:tgtEl>
                                          <p:spTgt spid="181"/>
                                        </p:tgtEl>
                                        <p:attrNameLst>
                                          <p:attrName>style.visibility</p:attrName>
                                        </p:attrNameLst>
                                      </p:cBhvr>
                                      <p:to>
                                        <p:strVal val="visible"/>
                                      </p:to>
                                    </p:set>
                                    <p:animEffect transition="in" filter="fade">
                                      <p:cBhvr>
                                        <p:cTn id="82" dur="500"/>
                                        <p:tgtEl>
                                          <p:spTgt spid="181"/>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184"/>
                                        </p:tgtEl>
                                        <p:attrNameLst>
                                          <p:attrName>style.visibility</p:attrName>
                                        </p:attrNameLst>
                                      </p:cBhvr>
                                      <p:to>
                                        <p:strVal val="visible"/>
                                      </p:to>
                                    </p:set>
                                    <p:animEffect transition="in" filter="fade">
                                      <p:cBhvr>
                                        <p:cTn id="85" dur="500"/>
                                        <p:tgtEl>
                                          <p:spTgt spid="184"/>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85"/>
                                        </p:tgtEl>
                                        <p:attrNameLst>
                                          <p:attrName>style.visibility</p:attrName>
                                        </p:attrNameLst>
                                      </p:cBhvr>
                                      <p:to>
                                        <p:strVal val="visible"/>
                                      </p:to>
                                    </p:set>
                                    <p:animEffect transition="in" filter="fade">
                                      <p:cBhvr>
                                        <p:cTn id="88" dur="500"/>
                                        <p:tgtEl>
                                          <p:spTgt spid="185"/>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186"/>
                                        </p:tgtEl>
                                        <p:attrNameLst>
                                          <p:attrName>style.visibility</p:attrName>
                                        </p:attrNameLst>
                                      </p:cBhvr>
                                      <p:to>
                                        <p:strVal val="visible"/>
                                      </p:to>
                                    </p:set>
                                    <p:animEffect transition="in" filter="fade">
                                      <p:cBhvr>
                                        <p:cTn id="91" dur="500"/>
                                        <p:tgtEl>
                                          <p:spTgt spid="186"/>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187"/>
                                        </p:tgtEl>
                                        <p:attrNameLst>
                                          <p:attrName>style.visibility</p:attrName>
                                        </p:attrNameLst>
                                      </p:cBhvr>
                                      <p:to>
                                        <p:strVal val="visible"/>
                                      </p:to>
                                    </p:set>
                                    <p:animEffect transition="in" filter="fade">
                                      <p:cBhvr>
                                        <p:cTn id="94" dur="500"/>
                                        <p:tgtEl>
                                          <p:spTgt spid="187"/>
                                        </p:tgtEl>
                                      </p:cBhvr>
                                    </p:animEffect>
                                  </p:childTnLst>
                                </p:cTn>
                              </p:par>
                              <p:par>
                                <p:cTn id="95" presetID="10" presetClass="entr" presetSubtype="0" fill="hold" nodeType="withEffect">
                                  <p:stCondLst>
                                    <p:cond delay="0"/>
                                  </p:stCondLst>
                                  <p:childTnLst>
                                    <p:set>
                                      <p:cBhvr>
                                        <p:cTn id="96" dur="1" fill="hold">
                                          <p:stCondLst>
                                            <p:cond delay="0"/>
                                          </p:stCondLst>
                                        </p:cTn>
                                        <p:tgtEl>
                                          <p:spTgt spid="199"/>
                                        </p:tgtEl>
                                        <p:attrNameLst>
                                          <p:attrName>style.visibility</p:attrName>
                                        </p:attrNameLst>
                                      </p:cBhvr>
                                      <p:to>
                                        <p:strVal val="visible"/>
                                      </p:to>
                                    </p:set>
                                    <p:animEffect transition="in" filter="fade">
                                      <p:cBhvr>
                                        <p:cTn id="97" dur="500"/>
                                        <p:tgtEl>
                                          <p:spTgt spid="199"/>
                                        </p:tgtEl>
                                      </p:cBhvr>
                                    </p:animEffect>
                                  </p:childTnLst>
                                </p:cTn>
                              </p:par>
                              <p:par>
                                <p:cTn id="98" presetID="10" presetClass="entr" presetSubtype="0" fill="hold" nodeType="withEffect">
                                  <p:stCondLst>
                                    <p:cond delay="0"/>
                                  </p:stCondLst>
                                  <p:childTnLst>
                                    <p:set>
                                      <p:cBhvr>
                                        <p:cTn id="99" dur="1" fill="hold">
                                          <p:stCondLst>
                                            <p:cond delay="0"/>
                                          </p:stCondLst>
                                        </p:cTn>
                                        <p:tgtEl>
                                          <p:spTgt spid="229"/>
                                        </p:tgtEl>
                                        <p:attrNameLst>
                                          <p:attrName>style.visibility</p:attrName>
                                        </p:attrNameLst>
                                      </p:cBhvr>
                                      <p:to>
                                        <p:strVal val="visible"/>
                                      </p:to>
                                    </p:set>
                                    <p:animEffect transition="in" filter="fade">
                                      <p:cBhvr>
                                        <p:cTn id="100" dur="500"/>
                                        <p:tgtEl>
                                          <p:spTgt spid="229"/>
                                        </p:tgtEl>
                                      </p:cBhvr>
                                    </p:animEffect>
                                  </p:childTnLst>
                                </p:cTn>
                              </p:par>
                              <p:par>
                                <p:cTn id="101" presetID="10" presetClass="entr" presetSubtype="0" fill="hold" nodeType="withEffect">
                                  <p:stCondLst>
                                    <p:cond delay="0"/>
                                  </p:stCondLst>
                                  <p:childTnLst>
                                    <p:set>
                                      <p:cBhvr>
                                        <p:cTn id="102" dur="1" fill="hold">
                                          <p:stCondLst>
                                            <p:cond delay="0"/>
                                          </p:stCondLst>
                                        </p:cTn>
                                        <p:tgtEl>
                                          <p:spTgt spid="241"/>
                                        </p:tgtEl>
                                        <p:attrNameLst>
                                          <p:attrName>style.visibility</p:attrName>
                                        </p:attrNameLst>
                                      </p:cBhvr>
                                      <p:to>
                                        <p:strVal val="visible"/>
                                      </p:to>
                                    </p:set>
                                    <p:animEffect transition="in" filter="fade">
                                      <p:cBhvr>
                                        <p:cTn id="103" dur="500"/>
                                        <p:tgtEl>
                                          <p:spTgt spid="241"/>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248"/>
                                        </p:tgtEl>
                                        <p:attrNameLst>
                                          <p:attrName>style.visibility</p:attrName>
                                        </p:attrNameLst>
                                      </p:cBhvr>
                                      <p:to>
                                        <p:strVal val="visible"/>
                                      </p:to>
                                    </p:set>
                                    <p:animEffect transition="in" filter="fade">
                                      <p:cBhvr>
                                        <p:cTn id="106" dur="500"/>
                                        <p:tgtEl>
                                          <p:spTgt spid="248"/>
                                        </p:tgtEl>
                                      </p:cBhvr>
                                    </p:animEffect>
                                  </p:childTnLst>
                                </p:cTn>
                              </p:par>
                              <p:par>
                                <p:cTn id="107" presetID="10" presetClass="entr" presetSubtype="0" fill="hold" nodeType="withEffect">
                                  <p:stCondLst>
                                    <p:cond delay="0"/>
                                  </p:stCondLst>
                                  <p:childTnLst>
                                    <p:set>
                                      <p:cBhvr>
                                        <p:cTn id="108" dur="1" fill="hold">
                                          <p:stCondLst>
                                            <p:cond delay="0"/>
                                          </p:stCondLst>
                                        </p:cTn>
                                        <p:tgtEl>
                                          <p:spTgt spid="249"/>
                                        </p:tgtEl>
                                        <p:attrNameLst>
                                          <p:attrName>style.visibility</p:attrName>
                                        </p:attrNameLst>
                                      </p:cBhvr>
                                      <p:to>
                                        <p:strVal val="visible"/>
                                      </p:to>
                                    </p:set>
                                    <p:animEffect transition="in" filter="fade">
                                      <p:cBhvr>
                                        <p:cTn id="109" dur="500"/>
                                        <p:tgtEl>
                                          <p:spTgt spid="249"/>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262"/>
                                        </p:tgtEl>
                                        <p:attrNameLst>
                                          <p:attrName>style.visibility</p:attrName>
                                        </p:attrNameLst>
                                      </p:cBhvr>
                                      <p:to>
                                        <p:strVal val="visible"/>
                                      </p:to>
                                    </p:set>
                                    <p:animEffect transition="in" filter="fade">
                                      <p:cBhvr>
                                        <p:cTn id="112" dur="500"/>
                                        <p:tgtEl>
                                          <p:spTgt spid="262"/>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263"/>
                                        </p:tgtEl>
                                        <p:attrNameLst>
                                          <p:attrName>style.visibility</p:attrName>
                                        </p:attrNameLst>
                                      </p:cBhvr>
                                      <p:to>
                                        <p:strVal val="visible"/>
                                      </p:to>
                                    </p:set>
                                    <p:animEffect transition="in" filter="fade">
                                      <p:cBhvr>
                                        <p:cTn id="115" dur="500"/>
                                        <p:tgtEl>
                                          <p:spTgt spid="263"/>
                                        </p:tgtEl>
                                      </p:cBhvr>
                                    </p:animEffect>
                                  </p:childTnLst>
                                </p:cTn>
                              </p:par>
                              <p:par>
                                <p:cTn id="116" presetID="10" presetClass="entr" presetSubtype="0" fill="hold" nodeType="withEffect">
                                  <p:stCondLst>
                                    <p:cond delay="0"/>
                                  </p:stCondLst>
                                  <p:childTnLst>
                                    <p:set>
                                      <p:cBhvr>
                                        <p:cTn id="117" dur="1" fill="hold">
                                          <p:stCondLst>
                                            <p:cond delay="0"/>
                                          </p:stCondLst>
                                        </p:cTn>
                                        <p:tgtEl>
                                          <p:spTgt spid="265"/>
                                        </p:tgtEl>
                                        <p:attrNameLst>
                                          <p:attrName>style.visibility</p:attrName>
                                        </p:attrNameLst>
                                      </p:cBhvr>
                                      <p:to>
                                        <p:strVal val="visible"/>
                                      </p:to>
                                    </p:set>
                                    <p:animEffect transition="in" filter="fade">
                                      <p:cBhvr>
                                        <p:cTn id="118" dur="500"/>
                                        <p:tgtEl>
                                          <p:spTgt spid="265"/>
                                        </p:tgtEl>
                                      </p:cBhvr>
                                    </p:animEffect>
                                  </p:childTnLst>
                                </p:cTn>
                              </p:par>
                              <p:par>
                                <p:cTn id="119" presetID="10" presetClass="entr" presetSubtype="0" fill="hold" nodeType="withEffect">
                                  <p:stCondLst>
                                    <p:cond delay="0"/>
                                  </p:stCondLst>
                                  <p:childTnLst>
                                    <p:set>
                                      <p:cBhvr>
                                        <p:cTn id="120" dur="1" fill="hold">
                                          <p:stCondLst>
                                            <p:cond delay="0"/>
                                          </p:stCondLst>
                                        </p:cTn>
                                        <p:tgtEl>
                                          <p:spTgt spid="266"/>
                                        </p:tgtEl>
                                        <p:attrNameLst>
                                          <p:attrName>style.visibility</p:attrName>
                                        </p:attrNameLst>
                                      </p:cBhvr>
                                      <p:to>
                                        <p:strVal val="visible"/>
                                      </p:to>
                                    </p:set>
                                    <p:animEffect transition="in" filter="fade">
                                      <p:cBhvr>
                                        <p:cTn id="121" dur="500"/>
                                        <p:tgtEl>
                                          <p:spTgt spid="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4" grpId="0" animBg="1"/>
      <p:bldP spid="28" grpId="0" animBg="1"/>
      <p:bldP spid="38" grpId="0"/>
      <p:bldP spid="29" grpId="0"/>
      <p:bldP spid="44" grpId="0" animBg="1"/>
      <p:bldP spid="58" grpId="0" animBg="1"/>
      <p:bldP spid="62" grpId="0"/>
      <p:bldP spid="83" grpId="0" animBg="1"/>
      <p:bldP spid="84" grpId="0" animBg="1"/>
      <p:bldP spid="124" grpId="0" animBg="1"/>
      <p:bldP spid="133" grpId="0"/>
      <p:bldP spid="138" grpId="0"/>
      <p:bldP spid="139" grpId="0"/>
      <p:bldP spid="143" grpId="0" animBg="1"/>
      <p:bldP spid="144" grpId="0" animBg="1"/>
      <p:bldP spid="184" grpId="0"/>
      <p:bldP spid="185" grpId="0"/>
      <p:bldP spid="186" grpId="0"/>
      <p:bldP spid="187" grpId="0" animBg="1"/>
      <p:bldP spid="248" grpId="0"/>
      <p:bldP spid="262" grpId="0" animBg="1"/>
      <p:bldP spid="263"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103"/>
        <p:cNvGrpSpPr/>
        <p:nvPr/>
      </p:nvGrpSpPr>
      <p:grpSpPr>
        <a:xfrm>
          <a:off x="0" y="0"/>
          <a:ext cx="0" cy="0"/>
          <a:chOff x="0" y="0"/>
          <a:chExt cx="0" cy="0"/>
        </a:xfrm>
      </p:grpSpPr>
      <p:sp>
        <p:nvSpPr>
          <p:cNvPr id="104" name="Google Shape;104;p2"/>
          <p:cNvSpPr txBox="1">
            <a:spLocks noGrp="1"/>
          </p:cNvSpPr>
          <p:nvPr>
            <p:ph type="title"/>
          </p:nvPr>
        </p:nvSpPr>
        <p:spPr>
          <a:xfrm>
            <a:off x="0" y="0"/>
            <a:ext cx="12192000" cy="778598"/>
          </a:xfrm>
          <a:prstGeom prst="rect">
            <a:avLst/>
          </a:prstGeom>
          <a:noFill/>
          <a:ln>
            <a:noFill/>
          </a:ln>
        </p:spPr>
        <p:txBody>
          <a:bodyPr spcFirstLastPara="1" wrap="square" lIns="45700" tIns="45700" rIns="45700" bIns="45700" anchor="ctr" anchorCtr="0">
            <a:noAutofit/>
          </a:bodyPr>
          <a:lstStyle/>
          <a:p>
            <a:pPr>
              <a:buSzPts val="3200"/>
            </a:pPr>
            <a:r>
              <a:rPr lang="ja-JP" altLang="en-US" sz="3200" dirty="0">
                <a:latin typeface="Meiryo"/>
                <a:ea typeface="Meiryo"/>
                <a:cs typeface="Meiryo"/>
                <a:sym typeface="Meiryo"/>
              </a:rPr>
              <a:t>　社内基準値が、</a:t>
            </a:r>
            <a:r>
              <a:rPr lang="en-US" altLang="ja-JP" sz="3200" dirty="0">
                <a:latin typeface="Meiryo"/>
                <a:ea typeface="Meiryo"/>
                <a:cs typeface="Meiryo"/>
                <a:sym typeface="Meiryo"/>
              </a:rPr>
              <a:t>ALL</a:t>
            </a:r>
            <a:r>
              <a:rPr lang="ja-JP" altLang="en-US" sz="3200" dirty="0">
                <a:latin typeface="Meiryo"/>
                <a:ea typeface="Meiryo"/>
                <a:cs typeface="Meiryo"/>
                <a:sym typeface="Meiryo"/>
              </a:rPr>
              <a:t>仕様書の</a:t>
            </a:r>
            <a:r>
              <a:rPr lang="en-US" altLang="ja-JP" sz="3200" dirty="0">
                <a:latin typeface="Meiryo"/>
                <a:ea typeface="Meiryo"/>
                <a:cs typeface="Meiryo"/>
                <a:sym typeface="Meiryo"/>
              </a:rPr>
              <a:t>80</a:t>
            </a:r>
            <a:r>
              <a:rPr lang="ja-JP" altLang="en-US" sz="3200" dirty="0">
                <a:latin typeface="Meiryo"/>
                <a:ea typeface="Meiryo"/>
                <a:cs typeface="Meiryo"/>
                <a:sym typeface="Meiryo"/>
              </a:rPr>
              <a:t>％では全く面白みがない。</a:t>
            </a:r>
            <a:endParaRPr sz="3200" dirty="0">
              <a:latin typeface="Meiryo"/>
              <a:ea typeface="Meiryo"/>
              <a:cs typeface="Meiryo"/>
              <a:sym typeface="Meiryo"/>
            </a:endParaRPr>
          </a:p>
        </p:txBody>
      </p:sp>
      <p:sp>
        <p:nvSpPr>
          <p:cNvPr id="5" name="Google Shape;97;p1"/>
          <p:cNvSpPr txBox="1"/>
          <p:nvPr/>
        </p:nvSpPr>
        <p:spPr>
          <a:xfrm>
            <a:off x="11292408" y="6396335"/>
            <a:ext cx="899592" cy="461665"/>
          </a:xfrm>
          <a:prstGeom prst="rect">
            <a:avLst/>
          </a:prstGeom>
          <a:noFill/>
          <a:ln>
            <a:noFill/>
          </a:ln>
        </p:spPr>
        <p:txBody>
          <a:bodyPr spcFirstLastPara="1" wrap="square" lIns="91425" tIns="45700" rIns="91425" bIns="45700" anchor="t" anchorCtr="0">
            <a:spAutoFit/>
          </a:bodyPr>
          <a:lstStyle/>
          <a:p>
            <a:pPr algn="ctr">
              <a:buSzPts val="2400"/>
            </a:pPr>
            <a:fld id="{00000000-1234-1234-1234-123412341234}" type="slidenum">
              <a:rPr lang="en-US" altLang="ja-JP" sz="2400">
                <a:solidFill>
                  <a:schemeClr val="lt1"/>
                </a:solidFill>
              </a:rPr>
              <a:pPr algn="ctr">
                <a:buSzPts val="2400"/>
              </a:pPr>
              <a:t>9</a:t>
            </a:fld>
            <a:endParaRPr sz="2400" dirty="0">
              <a:solidFill>
                <a:schemeClr val="lt1"/>
              </a:solidFill>
            </a:endParaRPr>
          </a:p>
        </p:txBody>
      </p:sp>
      <p:pic>
        <p:nvPicPr>
          <p:cNvPr id="2050" name="Picture 2" descr="C:\Users\owner\Desktop\01.png"/>
          <p:cNvPicPr>
            <a:picLocks noChangeAspect="1" noChangeArrowheads="1"/>
          </p:cNvPicPr>
          <p:nvPr/>
        </p:nvPicPr>
        <p:blipFill>
          <a:blip r:embed="rId3"/>
          <a:srcRect/>
          <a:stretch>
            <a:fillRect/>
          </a:stretch>
        </p:blipFill>
        <p:spPr bwMode="auto">
          <a:xfrm>
            <a:off x="4451915" y="5143574"/>
            <a:ext cx="6892885" cy="1569024"/>
          </a:xfrm>
          <a:prstGeom prst="rect">
            <a:avLst/>
          </a:prstGeom>
          <a:noFill/>
        </p:spPr>
      </p:pic>
      <p:sp>
        <p:nvSpPr>
          <p:cNvPr id="7" name="Google Shape;106;p2"/>
          <p:cNvSpPr txBox="1"/>
          <p:nvPr/>
        </p:nvSpPr>
        <p:spPr>
          <a:xfrm>
            <a:off x="274320" y="791765"/>
            <a:ext cx="11603826" cy="338514"/>
          </a:xfrm>
          <a:prstGeom prst="rect">
            <a:avLst/>
          </a:prstGeom>
          <a:noFill/>
          <a:ln>
            <a:noFill/>
          </a:ln>
        </p:spPr>
        <p:txBody>
          <a:bodyPr spcFirstLastPara="1" wrap="square" lIns="91425" tIns="45700" rIns="91425" bIns="45700" anchor="t" anchorCtr="0">
            <a:spAutoFit/>
          </a:bodyPr>
          <a:lstStyle/>
          <a:p>
            <a:pPr>
              <a:buSzPts val="2400"/>
            </a:pPr>
            <a:r>
              <a:rPr lang="ja-JP" altLang="en-US" sz="1600" dirty="0">
                <a:solidFill>
                  <a:schemeClr val="lt1"/>
                </a:solidFill>
              </a:rPr>
              <a:t>現状　多くの企業が、「仕様書の</a:t>
            </a:r>
            <a:r>
              <a:rPr lang="en-US" altLang="ja-JP" sz="1600" dirty="0">
                <a:solidFill>
                  <a:schemeClr val="lt1"/>
                </a:solidFill>
              </a:rPr>
              <a:t>80</a:t>
            </a:r>
            <a:r>
              <a:rPr lang="ja-JP" altLang="en-US" sz="1600" dirty="0">
                <a:solidFill>
                  <a:schemeClr val="lt1"/>
                </a:solidFill>
              </a:rPr>
              <a:t>％」としている。一部</a:t>
            </a:r>
            <a:r>
              <a:rPr lang="en-US" altLang="ja-JP" sz="1600" dirty="0">
                <a:solidFill>
                  <a:schemeClr val="lt1"/>
                </a:solidFill>
              </a:rPr>
              <a:t>50</a:t>
            </a:r>
            <a:r>
              <a:rPr lang="ja-JP" altLang="en-US" sz="1600" dirty="0">
                <a:solidFill>
                  <a:schemeClr val="lt1"/>
                </a:solidFill>
              </a:rPr>
              <a:t>％にするとかも見かけるが</a:t>
            </a:r>
            <a:r>
              <a:rPr lang="en-US" altLang="ja-JP" sz="1600" dirty="0">
                <a:solidFill>
                  <a:schemeClr val="lt1"/>
                </a:solidFill>
              </a:rPr>
              <a:t>…</a:t>
            </a:r>
          </a:p>
        </p:txBody>
      </p:sp>
      <p:sp>
        <p:nvSpPr>
          <p:cNvPr id="8" name="Google Shape;106;p2"/>
          <p:cNvSpPr txBox="1"/>
          <p:nvPr/>
        </p:nvSpPr>
        <p:spPr>
          <a:xfrm>
            <a:off x="275231" y="1250836"/>
            <a:ext cx="11552222" cy="338514"/>
          </a:xfrm>
          <a:prstGeom prst="rect">
            <a:avLst/>
          </a:prstGeom>
          <a:noFill/>
          <a:ln>
            <a:noFill/>
          </a:ln>
        </p:spPr>
        <p:txBody>
          <a:bodyPr spcFirstLastPara="1" wrap="square" lIns="91425" tIns="45700" rIns="91425" bIns="45700" anchor="t" anchorCtr="0">
            <a:spAutoFit/>
          </a:bodyPr>
          <a:lstStyle/>
          <a:p>
            <a:pPr>
              <a:buSzPts val="2400"/>
            </a:pPr>
            <a:r>
              <a:rPr lang="ja-JP" altLang="en-US" sz="1600" dirty="0">
                <a:solidFill>
                  <a:schemeClr val="lt1"/>
                </a:solidFill>
              </a:rPr>
              <a:t>提案　自社の施工実績のデータ（出来形）が生かすようにしてはどうか？</a:t>
            </a:r>
            <a:endParaRPr lang="en-US" altLang="ja-JP" sz="1600" dirty="0">
              <a:solidFill>
                <a:schemeClr val="lt1"/>
              </a:solidFill>
            </a:endParaRPr>
          </a:p>
        </p:txBody>
      </p:sp>
      <p:sp>
        <p:nvSpPr>
          <p:cNvPr id="9" name="Google Shape;106;p2"/>
          <p:cNvSpPr txBox="1"/>
          <p:nvPr/>
        </p:nvSpPr>
        <p:spPr>
          <a:xfrm>
            <a:off x="292608" y="1903922"/>
            <a:ext cx="11624884" cy="1323399"/>
          </a:xfrm>
          <a:prstGeom prst="rect">
            <a:avLst/>
          </a:prstGeom>
          <a:noFill/>
          <a:ln>
            <a:noFill/>
          </a:ln>
        </p:spPr>
        <p:txBody>
          <a:bodyPr spcFirstLastPara="1" wrap="square" lIns="91425" tIns="45700" rIns="91425" bIns="45700" anchor="t" anchorCtr="0">
            <a:spAutoFit/>
          </a:bodyPr>
          <a:lstStyle/>
          <a:p>
            <a:pPr>
              <a:buSzPts val="2400"/>
            </a:pPr>
            <a:r>
              <a:rPr lang="ja-JP" altLang="en-US" sz="1600" dirty="0">
                <a:solidFill>
                  <a:schemeClr val="lt1"/>
                </a:solidFill>
              </a:rPr>
              <a:t>（１）</a:t>
            </a:r>
            <a:r>
              <a:rPr lang="ja-JP" altLang="en-US" sz="1600" dirty="0">
                <a:solidFill>
                  <a:srgbClr val="FFC000"/>
                </a:solidFill>
              </a:rPr>
              <a:t>ばらつきが小さい＝標準偏差が小さい場合</a:t>
            </a:r>
            <a:r>
              <a:rPr lang="ja-JP" altLang="en-US" sz="1600" dirty="0">
                <a:solidFill>
                  <a:schemeClr val="lt1"/>
                </a:solidFill>
              </a:rPr>
              <a:t>　厳しい社内基準値にしてもリスクが小さい。例：仕様書の</a:t>
            </a:r>
            <a:r>
              <a:rPr lang="en-US" altLang="ja-JP" sz="1600" dirty="0">
                <a:solidFill>
                  <a:schemeClr val="lt1"/>
                </a:solidFill>
              </a:rPr>
              <a:t>30%</a:t>
            </a:r>
            <a:r>
              <a:rPr lang="ja-JP" altLang="en-US" sz="1600" dirty="0">
                <a:solidFill>
                  <a:schemeClr val="lt1"/>
                </a:solidFill>
              </a:rPr>
              <a:t>以内</a:t>
            </a:r>
            <a:endParaRPr lang="en-US" altLang="ja-JP" sz="1600" dirty="0">
              <a:solidFill>
                <a:schemeClr val="lt1"/>
              </a:solidFill>
            </a:endParaRPr>
          </a:p>
          <a:p>
            <a:pPr>
              <a:buSzPts val="2400"/>
            </a:pPr>
            <a:endParaRPr lang="en-US" altLang="ja-JP" sz="1600" dirty="0">
              <a:solidFill>
                <a:schemeClr val="lt1"/>
              </a:solidFill>
            </a:endParaRPr>
          </a:p>
          <a:p>
            <a:pPr>
              <a:buSzPts val="2400"/>
            </a:pPr>
            <a:r>
              <a:rPr lang="ja-JP" altLang="en-US" sz="1600" dirty="0">
                <a:solidFill>
                  <a:schemeClr val="lt1"/>
                </a:solidFill>
              </a:rPr>
              <a:t>　さらなる「ばらつきを小さくする」取り組みをするか？</a:t>
            </a:r>
            <a:endParaRPr lang="en-US" altLang="ja-JP" sz="1600" dirty="0">
              <a:solidFill>
                <a:schemeClr val="lt1"/>
              </a:solidFill>
            </a:endParaRPr>
          </a:p>
          <a:p>
            <a:pPr>
              <a:buSzPts val="2400"/>
            </a:pPr>
            <a:r>
              <a:rPr lang="ja-JP" altLang="en-US" sz="1600" dirty="0">
                <a:solidFill>
                  <a:schemeClr val="lt1"/>
                </a:solidFill>
              </a:rPr>
              <a:t>ア　しない。精度を高める意味がない。コストが掛かりすぎる。作業が複雑になる。施工日数が増える。環境負荷が大きい</a:t>
            </a:r>
            <a:r>
              <a:rPr lang="en-US" altLang="ja-JP" sz="1600" dirty="0">
                <a:solidFill>
                  <a:schemeClr val="lt1"/>
                </a:solidFill>
              </a:rPr>
              <a:t>…</a:t>
            </a:r>
          </a:p>
          <a:p>
            <a:pPr>
              <a:buSzPts val="2400"/>
            </a:pPr>
            <a:r>
              <a:rPr lang="ja-JP" altLang="en-US" sz="1600" dirty="0">
                <a:solidFill>
                  <a:schemeClr val="lt1"/>
                </a:solidFill>
              </a:rPr>
              <a:t>イ　する。　専門分野、得意分野であるため、技術研鑽し精度を高める取り組み（＝創意工夫）をコストがかかっても行う。</a:t>
            </a:r>
            <a:endParaRPr lang="en-US" altLang="ja-JP" sz="1600" dirty="0">
              <a:solidFill>
                <a:schemeClr val="lt1"/>
              </a:solidFill>
            </a:endParaRPr>
          </a:p>
        </p:txBody>
      </p:sp>
      <p:sp>
        <p:nvSpPr>
          <p:cNvPr id="10" name="Google Shape;106;p2"/>
          <p:cNvSpPr txBox="1"/>
          <p:nvPr/>
        </p:nvSpPr>
        <p:spPr>
          <a:xfrm>
            <a:off x="311350" y="3592667"/>
            <a:ext cx="11630713" cy="1569620"/>
          </a:xfrm>
          <a:prstGeom prst="rect">
            <a:avLst/>
          </a:prstGeom>
          <a:noFill/>
          <a:ln>
            <a:noFill/>
          </a:ln>
        </p:spPr>
        <p:txBody>
          <a:bodyPr spcFirstLastPara="1" wrap="square" lIns="91425" tIns="45700" rIns="91425" bIns="45700" anchor="t" anchorCtr="0">
            <a:spAutoFit/>
          </a:bodyPr>
          <a:lstStyle/>
          <a:p>
            <a:pPr>
              <a:buSzPts val="2400"/>
            </a:pPr>
            <a:r>
              <a:rPr lang="ja-JP" altLang="en-US" sz="1600" dirty="0">
                <a:solidFill>
                  <a:schemeClr val="lt1"/>
                </a:solidFill>
              </a:rPr>
              <a:t>（２）</a:t>
            </a:r>
            <a:r>
              <a:rPr lang="ja-JP" altLang="en-US" sz="1600" dirty="0">
                <a:solidFill>
                  <a:srgbClr val="FFC000"/>
                </a:solidFill>
              </a:rPr>
              <a:t>ばらつきが大きい＝標準偏差が大きい場合</a:t>
            </a:r>
            <a:r>
              <a:rPr lang="ja-JP" altLang="en-US" sz="1600" dirty="0">
                <a:solidFill>
                  <a:schemeClr val="lt1"/>
                </a:solidFill>
              </a:rPr>
              <a:t>　厳しい社内基準値にすると外れるリスクが大きい。例：仕様書と同等</a:t>
            </a:r>
            <a:endParaRPr lang="en-US" altLang="ja-JP" sz="1600" dirty="0">
              <a:solidFill>
                <a:schemeClr val="lt1"/>
              </a:solidFill>
            </a:endParaRPr>
          </a:p>
          <a:p>
            <a:pPr>
              <a:buSzPts val="2400"/>
            </a:pPr>
            <a:endParaRPr lang="en-US" altLang="ja-JP" sz="1600" dirty="0">
              <a:solidFill>
                <a:schemeClr val="lt1"/>
              </a:solidFill>
            </a:endParaRPr>
          </a:p>
          <a:p>
            <a:pPr>
              <a:buSzPts val="2400"/>
            </a:pPr>
            <a:r>
              <a:rPr lang="ja-JP" altLang="en-US" sz="1600" dirty="0">
                <a:solidFill>
                  <a:schemeClr val="lt1"/>
                </a:solidFill>
              </a:rPr>
              <a:t>　「ばらつきを小さくする」取り組みをするか？</a:t>
            </a:r>
            <a:endParaRPr lang="en-US" altLang="ja-JP" sz="1600" dirty="0">
              <a:solidFill>
                <a:schemeClr val="lt1"/>
              </a:solidFill>
            </a:endParaRPr>
          </a:p>
          <a:p>
            <a:pPr>
              <a:buSzPts val="2400"/>
            </a:pPr>
            <a:r>
              <a:rPr lang="ja-JP" altLang="en-US" sz="1600" dirty="0">
                <a:solidFill>
                  <a:schemeClr val="lt1"/>
                </a:solidFill>
              </a:rPr>
              <a:t>ア　しない。精度を高める意味がない。コストが掛かりすぎる。</a:t>
            </a:r>
            <a:r>
              <a:rPr lang="en-US" altLang="ja-JP" sz="1600" dirty="0">
                <a:solidFill>
                  <a:schemeClr val="lt1"/>
                </a:solidFill>
              </a:rPr>
              <a:t>…</a:t>
            </a:r>
          </a:p>
          <a:p>
            <a:pPr>
              <a:buSzPts val="2400"/>
            </a:pPr>
            <a:r>
              <a:rPr lang="ja-JP" altLang="en-US" sz="1600" dirty="0">
                <a:solidFill>
                  <a:schemeClr val="lt1"/>
                </a:solidFill>
              </a:rPr>
              <a:t>イ　する。　専門分野、得意分野であるため、技術研鑽し精度を高める取り組み（＝創意工夫）をコストがかかっても行う。</a:t>
            </a:r>
            <a:endParaRPr lang="en-US" altLang="ja-JP" sz="1600" dirty="0">
              <a:solidFill>
                <a:schemeClr val="lt1"/>
              </a:solidFill>
            </a:endParaRPr>
          </a:p>
          <a:p>
            <a:pPr>
              <a:buSzPts val="2400"/>
            </a:pPr>
            <a:endParaRPr lang="en-US" altLang="ja-JP" sz="1600" dirty="0">
              <a:solidFill>
                <a:schemeClr val="lt1"/>
              </a:solidFill>
            </a:endParaRPr>
          </a:p>
        </p:txBody>
      </p:sp>
    </p:spTree>
  </p:cSld>
  <p:clrMapOvr>
    <a:masterClrMapping/>
  </p:clrMapOvr>
</p:sld>
</file>

<file path=ppt/theme/theme1.xml><?xml version="1.0" encoding="utf-8"?>
<a:theme xmlns:a="http://schemas.openxmlformats.org/drawingml/2006/main" name="テクノロジー">
  <a:themeElements>
    <a:clrScheme name="テクノロジー">
      <a:dk1>
        <a:srgbClr val="000000"/>
      </a:dk1>
      <a:lt1>
        <a:srgbClr val="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533</TotalTime>
  <Words>16395</Words>
  <Application>Microsoft Office PowerPoint</Application>
  <PresentationFormat>ワイド画面</PresentationFormat>
  <Paragraphs>1653</Paragraphs>
  <Slides>25</Slides>
  <Notes>23</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25</vt:i4>
      </vt:variant>
    </vt:vector>
  </HeadingPairs>
  <TitlesOfParts>
    <vt:vector size="39" baseType="lpstr">
      <vt:lpstr>ＭＳ 明朝</vt:lpstr>
      <vt:lpstr>HGSｺﾞｼｯｸM</vt:lpstr>
      <vt:lpstr>Arial</vt:lpstr>
      <vt:lpstr>ＭＳ Ｐゴシック</vt:lpstr>
      <vt:lpstr>Libre Franklin</vt:lpstr>
      <vt:lpstr>メイリオ</vt:lpstr>
      <vt:lpstr>ＭＳ Ｐ明朝</vt:lpstr>
      <vt:lpstr>Times New Roman</vt:lpstr>
      <vt:lpstr>ＭＳ ゴシック</vt:lpstr>
      <vt:lpstr>Palatino Linotype</vt:lpstr>
      <vt:lpstr>メイリオ</vt:lpstr>
      <vt:lpstr>Noto Sans Symbols</vt:lpstr>
      <vt:lpstr>Calibri</vt:lpstr>
      <vt:lpstr>テクノロジー</vt:lpstr>
      <vt:lpstr>優良表彰の選考基準</vt:lpstr>
      <vt:lpstr>北海道開発局優良工事等表彰事務取扱要領 </vt:lpstr>
      <vt:lpstr> </vt:lpstr>
      <vt:lpstr>創意工夫について 考え直してほしいこと</vt:lpstr>
      <vt:lpstr>　バランスの良い創意工夫を！</vt:lpstr>
      <vt:lpstr>　創意工夫の配点</vt:lpstr>
      <vt:lpstr>　社内基準についての完成検査時の問答</vt:lpstr>
      <vt:lpstr>社内基準から逸脱した場合の意思決定（例）</vt:lpstr>
      <vt:lpstr>　社内基準値が、ALL仕様書の80％では全く面白みがない。</vt:lpstr>
      <vt:lpstr>　社内基準についてのまとめ</vt:lpstr>
      <vt:lpstr>　担い手確保は広い解釈で！（１）</vt:lpstr>
      <vt:lpstr>　担い手確保は広い解釈で！（２）</vt:lpstr>
      <vt:lpstr>　せっかくだからトリミングする。</vt:lpstr>
      <vt:lpstr>　まとめ</vt:lpstr>
      <vt:lpstr>企業のブランド化につながるＣＳＲとは？</vt:lpstr>
      <vt:lpstr>　ＣＳＲと企業規模</vt:lpstr>
      <vt:lpstr>　ＣＳＲの活動内容を住民へ知らせることもＣＳＲ</vt:lpstr>
      <vt:lpstr>　ＣＳＲのレベル　町内会レベルを対象とした場合のランク</vt:lpstr>
      <vt:lpstr>　ＣＳＲのレベル　小学校対象とした場合の詳細なランク</vt:lpstr>
      <vt:lpstr>局長表彰とFORM-038</vt:lpstr>
      <vt:lpstr>　優良工事表彰の推薦</vt:lpstr>
      <vt:lpstr>　局長表彰ならフラグ６以上必須</vt:lpstr>
      <vt:lpstr>　それ以前に、推薦文の作文がある。</vt:lpstr>
      <vt:lpstr>　業界紙への紹介文が作成される。</vt:lpstr>
      <vt:lpstr>　だから、FORM-038 が誕生した。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写真の選び方</dc:title>
  <dc:creator>nakayama-m22ab</dc:creator>
  <cp:lastModifiedBy>user</cp:lastModifiedBy>
  <cp:revision>56</cp:revision>
  <dcterms:created xsi:type="dcterms:W3CDTF">2014-11-25T03:01:16Z</dcterms:created>
  <dcterms:modified xsi:type="dcterms:W3CDTF">2026-07-23T07:11:41Z</dcterms:modified>
</cp:coreProperties>
</file>